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68" r:id="rId7"/>
    <p:sldId id="269" r:id="rId8"/>
    <p:sldId id="274" r:id="rId9"/>
    <p:sldId id="270" r:id="rId10"/>
    <p:sldId id="271" r:id="rId11"/>
    <p:sldId id="272" r:id="rId12"/>
    <p:sldId id="273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4C459CDE-9086-4982-8758-37364B097DA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247E2A84-243E-412B-A999-B1A19CB8850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12453F-0599-4ABB-823B-9F141F5CF3EE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5AC94A-59AF-4856-9507-600E444845A1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9809BD-6FEE-4108-B271-C7CCBDE14FB7}" type="slidenum">
              <a:rPr lang="en-US"/>
              <a:pPr/>
              <a:t>3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881078-A51D-4BBA-AA19-6E61A0A0452F}" type="slidenum">
              <a:rPr lang="en-US"/>
              <a:pPr/>
              <a:t>4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C2C0B2-E08E-4038-941F-87AE89DFC917}" type="slidenum">
              <a:rPr lang="en-US"/>
              <a:pPr/>
              <a:t>5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2AE03F-795E-40BB-A2DF-A05D762477C2}" type="slidenum">
              <a:rPr lang="en-US"/>
              <a:pPr/>
              <a:t>6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C11AD1-7BFC-44C8-95E1-408E972FC27B}" type="slidenum">
              <a:rPr lang="en-US"/>
              <a:pPr/>
              <a:t>7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4A354F-BDBE-41D3-AABC-A2E0D633A23B}" type="slidenum">
              <a:rPr lang="en-US"/>
              <a:pPr/>
              <a:t>8</a:t>
            </a:fld>
            <a:endParaRPr 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3D51CF-336A-41FB-99FD-9C518A7794C7}" type="slidenum">
              <a:rPr lang="en-US"/>
              <a:pPr/>
              <a:t>9</a:t>
            </a:fld>
            <a:endParaRPr lang="en-US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493A4134-653D-4D35-865A-E2E528477978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3331368" y="3312318"/>
            <a:ext cx="6877050" cy="214313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rgbClr val="000099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rgbClr val="000099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rgbClr val="000099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200" b="1">
                <a:cs typeface="Times New Roman" pitchFamily="18" charset="0"/>
              </a:rPr>
              <a:t>Identifying Philosophies of Leadership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cs typeface="Times New Roman" pitchFamily="18" charset="0"/>
              </a:rPr>
              <a:t>Introduction </a:t>
            </a:r>
            <a:endParaRPr lang="en-US"/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2286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Introduction to Leadership, Personal Growth, and Career Success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990600" y="5943600"/>
            <a:ext cx="539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Philosophies of Leadership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8382000" cy="4038600"/>
          </a:xfrm>
          <a:noFill/>
          <a:ln/>
        </p:spPr>
        <p:txBody>
          <a:bodyPr lIns="92075" tIns="46038" rIns="92075" bIns="46038"/>
          <a:lstStyle/>
          <a:p>
            <a:pPr marL="457200" indent="-457200" algn="ctr">
              <a:lnSpc>
                <a:spcPct val="90000"/>
              </a:lnSpc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What is Leadership?</a:t>
            </a:r>
            <a:r>
              <a:rPr lang="en-US" b="1">
                <a:cs typeface="Times New Roman" pitchFamily="18" charset="0"/>
              </a:rPr>
              <a:t> 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 </a:t>
            </a:r>
          </a:p>
          <a:p>
            <a:pPr marL="457200" indent="-457200" algn="ctr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endParaRPr lang="en-US" b="1">
              <a:cs typeface="Times New Roman" pitchFamily="18" charset="0"/>
            </a:endParaRPr>
          </a:p>
          <a:p>
            <a:pPr marL="457200" indent="-457200" algn="ctr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endParaRPr lang="en-US" b="1">
              <a:cs typeface="Times New Roman" pitchFamily="18" charset="0"/>
            </a:endParaRPr>
          </a:p>
          <a:p>
            <a:pPr marL="457200" indent="-457200" algn="ctr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Leadership is...</a:t>
            </a:r>
            <a:r>
              <a:rPr lang="en-US" sz="2000" b="1"/>
              <a:t> </a:t>
            </a:r>
          </a:p>
          <a:p>
            <a:pPr marL="457200" indent="-457200" algn="ctr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endParaRPr lang="en-US" sz="2400" b="1"/>
          </a:p>
          <a:p>
            <a:pPr marL="457200" indent="-457200"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INFLUENCE</a:t>
            </a:r>
            <a:r>
              <a:rPr lang="en-US" sz="2400" b="1">
                <a:solidFill>
                  <a:srgbClr val="FF0000"/>
                </a:solidFill>
              </a:rPr>
              <a:t> </a:t>
            </a:r>
          </a:p>
          <a:p>
            <a:pPr marL="457200" indent="-457200"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i="1">
                <a:solidFill>
                  <a:srgbClr val="FF0000"/>
                </a:solidFill>
                <a:cs typeface="Times New Roman" pitchFamily="18" charset="0"/>
              </a:rPr>
              <a:t>The power a person has to affect others</a:t>
            </a:r>
            <a:br>
              <a:rPr lang="en-US" sz="2400" b="1" i="1">
                <a:solidFill>
                  <a:srgbClr val="FF0000"/>
                </a:solidFill>
                <a:cs typeface="Times New Roman" pitchFamily="18" charset="0"/>
              </a:rPr>
            </a:br>
            <a:r>
              <a:rPr lang="en-US" sz="2400" b="1"/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 TM A1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1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Philosophies of Leadership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05000"/>
            <a:ext cx="8458200" cy="609600"/>
          </a:xfrm>
          <a:noFill/>
          <a:ln/>
        </p:spPr>
        <p:txBody>
          <a:bodyPr lIns="92075" tIns="46038" rIns="92075" bIns="46038"/>
          <a:lstStyle/>
          <a:p>
            <a:pPr marL="457200" indent="-457200" algn="ctr"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What is Leadership?</a:t>
            </a:r>
            <a:r>
              <a:rPr lang="en-US" sz="2400"/>
              <a:t> 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 TM A2</a:t>
            </a:r>
          </a:p>
        </p:txBody>
      </p:sp>
      <p:sp>
        <p:nvSpPr>
          <p:cNvPr id="103430" name="Rectangle 6"/>
          <p:cNvSpPr>
            <a:spLocks noChangeArrowheads="1"/>
          </p:cNvSpPr>
          <p:nvPr/>
        </p:nvSpPr>
        <p:spPr bwMode="auto">
          <a:xfrm>
            <a:off x="457200" y="3124200"/>
            <a:ext cx="8458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algn="ctr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32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Leadership is an ability anyone may choose to build. </a:t>
            </a:r>
            <a:r>
              <a:rPr lang="en-US" sz="2800" b="1" i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800" b="1" i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</a:br>
            <a:r>
              <a:rPr lang="en-US" sz="2800" b="1">
                <a:solidFill>
                  <a:srgbClr val="000099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Philosophies of Leadership 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58200" cy="609600"/>
          </a:xfrm>
          <a:noFill/>
          <a:ln/>
        </p:spPr>
        <p:txBody>
          <a:bodyPr lIns="92075" tIns="46038" rIns="92075" bIns="46038"/>
          <a:lstStyle/>
          <a:p>
            <a:pPr marL="457200" indent="-457200" algn="ctr"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What is Leadership?</a:t>
            </a:r>
            <a:r>
              <a:rPr lang="en-US" sz="2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547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 TM A3</a:t>
            </a:r>
          </a:p>
        </p:txBody>
      </p:sp>
      <p:sp>
        <p:nvSpPr>
          <p:cNvPr id="105477" name="Rectangle 5"/>
          <p:cNvSpPr>
            <a:spLocks noChangeArrowheads="1"/>
          </p:cNvSpPr>
          <p:nvPr/>
        </p:nvSpPr>
        <p:spPr bwMode="auto">
          <a:xfrm>
            <a:off x="533400" y="2667000"/>
            <a:ext cx="8382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algn="ctr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28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The approach a leader takes to leading others is based on our …</a:t>
            </a:r>
            <a:br>
              <a:rPr lang="en-US" sz="28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</a:br>
            <a:endParaRPr lang="en-US" sz="2800" b="1">
              <a:solidFill>
                <a:srgbClr val="000099"/>
              </a:solidFill>
              <a:latin typeface="Arial" charset="0"/>
              <a:cs typeface="Times New Roman" pitchFamily="18" charset="0"/>
            </a:endParaRPr>
          </a:p>
          <a:p>
            <a:pPr marL="457200" indent="-457200" algn="ctr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2400" b="1" i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400" b="1" i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</a:br>
            <a:r>
              <a:rPr lang="en-US" sz="2400" b="1">
                <a:solidFill>
                  <a:srgbClr val="000099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Philosophies of Leadership 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58200" cy="609600"/>
          </a:xfrm>
          <a:noFill/>
          <a:ln/>
        </p:spPr>
        <p:txBody>
          <a:bodyPr lIns="92075" tIns="46038" rIns="92075" bIns="46038"/>
          <a:lstStyle/>
          <a:p>
            <a:pPr marL="457200" indent="-457200" algn="ctr"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What is Leadership?</a:t>
            </a:r>
            <a:r>
              <a:rPr lang="en-US" sz="2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 TM A3</a:t>
            </a:r>
          </a:p>
        </p:txBody>
      </p:sp>
      <p:sp>
        <p:nvSpPr>
          <p:cNvPr id="117765" name="Rectangle 5"/>
          <p:cNvSpPr>
            <a:spLocks noChangeArrowheads="1"/>
          </p:cNvSpPr>
          <p:nvPr/>
        </p:nvSpPr>
        <p:spPr bwMode="auto">
          <a:xfrm>
            <a:off x="533400" y="2667000"/>
            <a:ext cx="8382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algn="ctr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endParaRPr lang="en-US" sz="2800" b="1">
              <a:solidFill>
                <a:srgbClr val="000099"/>
              </a:solidFill>
              <a:latin typeface="Arial" charset="0"/>
              <a:cs typeface="Times New Roman" pitchFamily="18" charset="0"/>
            </a:endParaRPr>
          </a:p>
          <a:p>
            <a:pPr marL="457200" indent="-457200" algn="ctr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24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LEADERSHIP PHILOSOPHY</a:t>
            </a:r>
          </a:p>
          <a:p>
            <a:pPr marL="457200" indent="-457200" algn="ctr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endParaRPr lang="en-US" sz="2400" b="1">
              <a:solidFill>
                <a:srgbClr val="000099"/>
              </a:solidFill>
              <a:latin typeface="Arial" charset="0"/>
              <a:cs typeface="Times New Roman" pitchFamily="18" charset="0"/>
            </a:endParaRPr>
          </a:p>
          <a:p>
            <a:pPr marL="457200" indent="-457200" algn="ctr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2400" b="1" i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The general beliefs a person holds about how to approach leadership.</a:t>
            </a:r>
            <a:r>
              <a:rPr lang="en-US" sz="28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  </a:t>
            </a:r>
            <a:r>
              <a:rPr lang="en-US" sz="2400" b="1" i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400" b="1" i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</a:br>
            <a:r>
              <a:rPr lang="en-US" sz="2400" b="1">
                <a:solidFill>
                  <a:srgbClr val="000099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Philosophies of Leadership </a:t>
            </a:r>
          </a:p>
        </p:txBody>
      </p:sp>
      <p:sp>
        <p:nvSpPr>
          <p:cNvPr id="10752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 TM A3</a:t>
            </a:r>
          </a:p>
        </p:txBody>
      </p:sp>
      <p:sp>
        <p:nvSpPr>
          <p:cNvPr id="107525" name="Rectangle 5"/>
          <p:cNvSpPr>
            <a:spLocks noChangeArrowheads="1"/>
          </p:cNvSpPr>
          <p:nvPr/>
        </p:nvSpPr>
        <p:spPr bwMode="auto">
          <a:xfrm>
            <a:off x="533400" y="1905000"/>
            <a:ext cx="8382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algn="ctr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Our leadership philosophy is affected by several factors … </a:t>
            </a:r>
            <a:b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</a:br>
            <a:endParaRPr lang="en-US" sz="2800" b="1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AutoNum type="arabicPeriod"/>
            </a:pPr>
            <a:r>
              <a:rPr lang="en-US" sz="23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How we’ve seen others choose to lead. </a:t>
            </a:r>
          </a:p>
          <a:p>
            <a:pPr marL="914400" lvl="1" indent="-4572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AutoNum type="arabicPeriod"/>
            </a:pPr>
            <a:r>
              <a:rPr lang="en-US" sz="23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Past experiences we’ve had with leading others. </a:t>
            </a:r>
          </a:p>
          <a:p>
            <a:pPr marL="914400" lvl="1" indent="-4572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AutoNum type="arabicPeriod"/>
            </a:pPr>
            <a:r>
              <a:rPr lang="en-US" sz="23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Current perceptions we have about what it means to be a leader. </a:t>
            </a:r>
          </a:p>
          <a:p>
            <a:pPr marL="914400" lvl="1" indent="-4572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AutoNum type="arabicPeriod"/>
            </a:pPr>
            <a:r>
              <a:rPr lang="en-US" sz="23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Our personal beliefs about how other people do work.</a:t>
            </a:r>
            <a:endParaRPr lang="en-US" sz="2400" b="1">
              <a:solidFill>
                <a:srgbClr val="000099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Philosophies of Leadership 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8001000" cy="472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r>
              <a:rPr lang="en-US" sz="3200" b="1">
                <a:cs typeface="Times New Roman" pitchFamily="18" charset="0"/>
              </a:rPr>
              <a:t>Authoritarian   </a:t>
            </a:r>
          </a:p>
          <a:p>
            <a:pPr marL="838200" lvl="1" indent="-381000">
              <a:lnSpc>
                <a:spcPct val="90000"/>
              </a:lnSpc>
              <a:buFont typeface="Wingdings" pitchFamily="2" charset="2"/>
              <a:buNone/>
            </a:pPr>
            <a:endParaRPr lang="en-US" sz="2800" b="1">
              <a:solidFill>
                <a:srgbClr val="FF0000"/>
              </a:solidFill>
              <a:cs typeface="Times New Roman" pitchFamily="18" charset="0"/>
            </a:endParaRPr>
          </a:p>
          <a:p>
            <a:pPr marL="838200" lvl="1" indent="-381000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Believes …</a:t>
            </a:r>
            <a:br>
              <a:rPr lang="en-US" sz="2800" b="1">
                <a:solidFill>
                  <a:srgbClr val="FF0000"/>
                </a:solidFill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 </a:t>
            </a:r>
          </a:p>
          <a:p>
            <a:pPr marL="838200" lvl="1" indent="-381000">
              <a:lnSpc>
                <a:spcPct val="90000"/>
              </a:lnSpc>
            </a:pPr>
            <a:r>
              <a:rPr lang="en-US" b="1">
                <a:cs typeface="Times New Roman" pitchFamily="18" charset="0"/>
              </a:rPr>
              <a:t>Most humans dislike work and will avoid it if possible. 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 </a:t>
            </a:r>
          </a:p>
          <a:p>
            <a:pPr marL="838200" lvl="1" indent="-381000">
              <a:lnSpc>
                <a:spcPct val="90000"/>
              </a:lnSpc>
            </a:pPr>
            <a:r>
              <a:rPr lang="en-US" b="1">
                <a:cs typeface="Times New Roman" pitchFamily="18" charset="0"/>
              </a:rPr>
              <a:t>Most people must be directed and controlled to get them to put forth the effort. 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 </a:t>
            </a:r>
          </a:p>
          <a:p>
            <a:pPr marL="838200" lvl="1" indent="-381000">
              <a:lnSpc>
                <a:spcPct val="90000"/>
              </a:lnSpc>
            </a:pPr>
            <a:r>
              <a:rPr lang="en-US" b="1">
                <a:cs typeface="Times New Roman" pitchFamily="18" charset="0"/>
              </a:rPr>
              <a:t>Most people want to avoid responsibility and have little ambition.</a:t>
            </a:r>
            <a:r>
              <a:rPr lang="en-US" sz="2000" b="1">
                <a:cs typeface="Times New Roman" pitchFamily="18" charset="0"/>
              </a:rPr>
              <a:t> </a:t>
            </a:r>
            <a:br>
              <a:rPr lang="en-US" sz="2000" b="1">
                <a:cs typeface="Times New Roman" pitchFamily="18" charset="0"/>
              </a:rPr>
            </a:br>
            <a:r>
              <a:rPr lang="en-US" sz="1800" b="1"/>
              <a:t> </a:t>
            </a:r>
          </a:p>
        </p:txBody>
      </p:sp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 TM B1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Philosophies of Leadership 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600200"/>
            <a:ext cx="8077200" cy="472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Democratic 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b="1">
              <a:solidFill>
                <a:srgbClr val="FF0000"/>
              </a:solidFill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Believes …</a:t>
            </a:r>
            <a:br>
              <a:rPr lang="en-US" b="1">
                <a:solidFill>
                  <a:srgbClr val="FF0000"/>
                </a:solidFill>
                <a:cs typeface="Times New Roman" pitchFamily="18" charset="0"/>
              </a:rPr>
            </a:br>
            <a:r>
              <a:rPr lang="en-US" sz="2000" b="1">
                <a:cs typeface="Times New Roman" pitchFamily="18" charset="0"/>
              </a:rPr>
              <a:t> </a:t>
            </a:r>
          </a:p>
          <a:p>
            <a:pPr marL="838200" lvl="1" indent="-381000"/>
            <a:r>
              <a:rPr lang="en-US" sz="2000" b="1">
                <a:cs typeface="Times New Roman" pitchFamily="18" charset="0"/>
              </a:rPr>
              <a:t>Threat and punishment are not the only means of getting others to work. </a:t>
            </a:r>
            <a:br>
              <a:rPr lang="en-US" sz="2000" b="1">
                <a:cs typeface="Times New Roman" pitchFamily="18" charset="0"/>
              </a:rPr>
            </a:br>
            <a:r>
              <a:rPr lang="en-US" sz="2000" b="1">
                <a:cs typeface="Times New Roman" pitchFamily="18" charset="0"/>
              </a:rPr>
              <a:t> </a:t>
            </a:r>
          </a:p>
          <a:p>
            <a:pPr marL="838200" lvl="1" indent="-381000"/>
            <a:r>
              <a:rPr lang="en-US" sz="2000" b="1">
                <a:cs typeface="Times New Roman" pitchFamily="18" charset="0"/>
              </a:rPr>
              <a:t>The average person learns to accept and seek responsibility. </a:t>
            </a:r>
            <a:br>
              <a:rPr lang="en-US" sz="2000" b="1">
                <a:cs typeface="Times New Roman" pitchFamily="18" charset="0"/>
              </a:rPr>
            </a:br>
            <a:r>
              <a:rPr lang="en-US" sz="2000" b="1">
                <a:cs typeface="Times New Roman" pitchFamily="18" charset="0"/>
              </a:rPr>
              <a:t> </a:t>
            </a:r>
          </a:p>
          <a:p>
            <a:pPr marL="838200" lvl="1" indent="-381000"/>
            <a:r>
              <a:rPr lang="en-US" sz="2000" b="1">
                <a:cs typeface="Times New Roman" pitchFamily="18" charset="0"/>
              </a:rPr>
              <a:t>Most people are capable of participating and contributing to the group goals. </a:t>
            </a:r>
            <a:br>
              <a:rPr lang="en-US" sz="2000" b="1">
                <a:cs typeface="Times New Roman" pitchFamily="18" charset="0"/>
              </a:rPr>
            </a:br>
            <a:r>
              <a:rPr lang="en-US" sz="1800" b="1"/>
              <a:t> </a:t>
            </a:r>
          </a:p>
        </p:txBody>
      </p:sp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 TM B2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Philosophies of Leadership 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1600200"/>
            <a:ext cx="7924800" cy="472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sz="3200" b="1">
                <a:cs typeface="Times New Roman" pitchFamily="18" charset="0"/>
              </a:rPr>
              <a:t>Laissez Faire  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 b="1">
              <a:solidFill>
                <a:srgbClr val="FF0000"/>
              </a:solidFill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Believes …</a:t>
            </a:r>
            <a:br>
              <a:rPr lang="en-US" sz="2800" b="1">
                <a:solidFill>
                  <a:srgbClr val="FF0000"/>
                </a:solidFill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 </a:t>
            </a:r>
          </a:p>
          <a:p>
            <a:pPr marL="838200" lvl="1" indent="-381000"/>
            <a:r>
              <a:rPr lang="en-US" b="1">
                <a:cs typeface="Times New Roman" pitchFamily="18" charset="0"/>
              </a:rPr>
              <a:t>The group can make its own decisions without the leader.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 </a:t>
            </a:r>
          </a:p>
          <a:p>
            <a:pPr marL="838200" lvl="1" indent="-381000"/>
            <a:r>
              <a:rPr lang="en-US" b="1">
                <a:cs typeface="Times New Roman" pitchFamily="18" charset="0"/>
              </a:rPr>
              <a:t>The members of the group are in a better position to make a decision. </a:t>
            </a:r>
            <a:br>
              <a:rPr lang="en-US" b="1">
                <a:cs typeface="Times New Roman" pitchFamily="18" charset="0"/>
              </a:rPr>
            </a:br>
            <a:r>
              <a:rPr lang="en-US" sz="2000" b="1"/>
              <a:t> </a:t>
            </a:r>
          </a:p>
        </p:txBody>
      </p:sp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 TM B3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F18EE1-1E74-4224-AF1A-3D233392B3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738645-2351-4C73-B286-ED6B843A6510}">
  <ds:schemaRefs>
    <ds:schemaRef ds:uri="http://schemas.microsoft.com/office/2006/metadata/properties"/>
    <ds:schemaRef ds:uri="7d75d6f9-8bd4-4602-97a0-53722360a9f2"/>
    <ds:schemaRef ds:uri="http://purl.org/dc/terms/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8BD51F8-1003-4BCA-8EF6-DCB8B4EA49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3193</TotalTime>
  <Words>194</Words>
  <Application>Microsoft Office PowerPoint</Application>
  <PresentationFormat>On-screen Show (4:3)</PresentationFormat>
  <Paragraphs>84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Lucida Calligraphy</vt:lpstr>
      <vt:lpstr>Times New Roman</vt:lpstr>
      <vt:lpstr>Verdana</vt:lpstr>
      <vt:lpstr>Wingdings</vt:lpstr>
      <vt:lpstr>Level</vt:lpstr>
      <vt:lpstr>Identifying Philosophies of Leadership </vt:lpstr>
      <vt:lpstr>Philosophies of Leadership </vt:lpstr>
      <vt:lpstr>Philosophies of Leadership </vt:lpstr>
      <vt:lpstr>Philosophies of Leadership </vt:lpstr>
      <vt:lpstr>Philosophies of Leadership </vt:lpstr>
      <vt:lpstr>Philosophies of Leadership </vt:lpstr>
      <vt:lpstr>Philosophies of Leadership </vt:lpstr>
      <vt:lpstr>Philosophies of Leadership </vt:lpstr>
      <vt:lpstr>Philosophies of Leadership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36</cp:revision>
  <cp:lastPrinted>1601-01-01T00:00:00Z</cp:lastPrinted>
  <dcterms:created xsi:type="dcterms:W3CDTF">2003-12-22T04:45:08Z</dcterms:created>
  <dcterms:modified xsi:type="dcterms:W3CDTF">2018-07-09T20:00:06Z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