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4"/>
  </p:sldMasterIdLst>
  <p:notesMasterIdLst>
    <p:notesMasterId r:id="rId20"/>
  </p:notesMasterIdLst>
  <p:handoutMasterIdLst>
    <p:handoutMasterId r:id="rId21"/>
  </p:handoutMasterIdLst>
  <p:sldIdLst>
    <p:sldId id="256" r:id="rId5"/>
    <p:sldId id="257" r:id="rId6"/>
    <p:sldId id="260" r:id="rId7"/>
    <p:sldId id="262" r:id="rId8"/>
    <p:sldId id="263" r:id="rId9"/>
    <p:sldId id="264" r:id="rId10"/>
    <p:sldId id="265" r:id="rId11"/>
    <p:sldId id="266" r:id="rId12"/>
    <p:sldId id="259" r:id="rId13"/>
    <p:sldId id="261" r:id="rId14"/>
    <p:sldId id="267" r:id="rId15"/>
    <p:sldId id="268" r:id="rId16"/>
    <p:sldId id="269" r:id="rId17"/>
    <p:sldId id="270" r:id="rId18"/>
    <p:sldId id="271" r:id="rId19"/>
  </p:sldIdLst>
  <p:sldSz cx="9144000" cy="6858000" type="screen4x3"/>
  <p:notesSz cx="6858000" cy="9144000"/>
  <p:custDataLst>
    <p:tags r:id="rId2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FFFF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fld id="{ECE26BCE-6B14-4F48-8108-E3940F3FCC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9FDAE836-35D9-4571-A902-03D4D2F2F8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661F88-B1DF-4DC9-B7A6-EAAFFCF444B3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8D275D6-0BF1-414C-ACC6-4DC4E2FDAAAB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82A600EC-B3BF-4DB4-8754-AEDC2701D24E}" type="slidenum">
              <a:rPr lang="en-US" sz="1200">
                <a:latin typeface="Times New Roman" pitchFamily="18" charset="0"/>
              </a:rPr>
              <a:pPr algn="r" eaLnBrk="0" hangingPunct="0"/>
              <a:t>11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4467F04F-EE3A-47F0-8654-02E3A718EF5F}" type="slidenum">
              <a:rPr lang="en-US" sz="1200">
                <a:latin typeface="Times New Roman" pitchFamily="18" charset="0"/>
              </a:rPr>
              <a:pPr algn="r" eaLnBrk="0" hangingPunct="0"/>
              <a:t>12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4765D08A-70EE-43EE-981E-8A377C26E4C3}" type="slidenum">
              <a:rPr lang="en-US" sz="1200">
                <a:latin typeface="Times New Roman" pitchFamily="18" charset="0"/>
              </a:rPr>
              <a:pPr algn="r" eaLnBrk="0" hangingPunct="0"/>
              <a:t>13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920F9C66-34C6-43EA-AA5A-C0A010877D25}" type="slidenum">
              <a:rPr lang="en-US" sz="1200">
                <a:latin typeface="Times New Roman" pitchFamily="18" charset="0"/>
              </a:rPr>
              <a:pPr algn="r" eaLnBrk="0" hangingPunct="0"/>
              <a:t>14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06D79EF2-39A9-4D4B-A67A-3660425BE471}" type="slidenum">
              <a:rPr lang="en-US" sz="1200">
                <a:latin typeface="Times New Roman" pitchFamily="18" charset="0"/>
              </a:rPr>
              <a:pPr algn="r" eaLnBrk="0" hangingPunct="0"/>
              <a:t>15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94C7AF1-E737-4F3C-86D4-64C22C08AEC4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D370D3-4695-4B81-ABEE-4C6E31615EDE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97EF1CB-AAD9-4A7F-A707-DA6BAC4EC571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A40549-A455-49A7-80C8-1691358822E3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D216CCB-6717-459E-8D23-9FAD5C6F8CCA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F0B9C9-3DD4-487B-BF1B-1983B7F57A84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1FE2DAB-CE9E-43E8-ACB0-A2170432E61E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F39D19-17B2-45A6-8303-F7AC530268E5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/>
              <a:ahLst/>
              <a:cxnLst>
                <a:cxn ang="0">
                  <a:pos x="2768" y="18"/>
                </a:cxn>
                <a:cxn ang="0">
                  <a:pos x="2678" y="24"/>
                </a:cxn>
                <a:cxn ang="0">
                  <a:pos x="2613" y="102"/>
                </a:cxn>
                <a:cxn ang="0">
                  <a:pos x="2511" y="156"/>
                </a:cxn>
                <a:cxn ang="0">
                  <a:pos x="2505" y="222"/>
                </a:cxn>
                <a:cxn ang="0">
                  <a:pos x="2487" y="246"/>
                </a:cxn>
                <a:cxn ang="0">
                  <a:pos x="2469" y="252"/>
                </a:cxn>
                <a:cxn ang="0">
                  <a:pos x="2397" y="210"/>
                </a:cxn>
                <a:cxn ang="0">
                  <a:pos x="2260" y="192"/>
                </a:cxn>
                <a:cxn ang="0">
                  <a:pos x="2236" y="186"/>
                </a:cxn>
                <a:cxn ang="0">
                  <a:pos x="2218" y="192"/>
                </a:cxn>
                <a:cxn ang="0">
                  <a:pos x="2146" y="228"/>
                </a:cxn>
                <a:cxn ang="0">
                  <a:pos x="2110" y="240"/>
                </a:cxn>
                <a:cxn ang="0">
                  <a:pos x="2086" y="246"/>
                </a:cxn>
                <a:cxn ang="0">
                  <a:pos x="2074" y="258"/>
                </a:cxn>
                <a:cxn ang="0">
                  <a:pos x="2074" y="276"/>
                </a:cxn>
                <a:cxn ang="0">
                  <a:pos x="2051" y="300"/>
                </a:cxn>
                <a:cxn ang="0">
                  <a:pos x="2033" y="312"/>
                </a:cxn>
                <a:cxn ang="0">
                  <a:pos x="2021" y="324"/>
                </a:cxn>
                <a:cxn ang="0">
                  <a:pos x="2009" y="336"/>
                </a:cxn>
                <a:cxn ang="0">
                  <a:pos x="1979" y="342"/>
                </a:cxn>
                <a:cxn ang="0">
                  <a:pos x="1913" y="336"/>
                </a:cxn>
                <a:cxn ang="0">
                  <a:pos x="1877" y="330"/>
                </a:cxn>
                <a:cxn ang="0">
                  <a:pos x="1865" y="342"/>
                </a:cxn>
                <a:cxn ang="0">
                  <a:pos x="1853" y="354"/>
                </a:cxn>
                <a:cxn ang="0">
                  <a:pos x="1823" y="360"/>
                </a:cxn>
                <a:cxn ang="0">
                  <a:pos x="1764" y="342"/>
                </a:cxn>
                <a:cxn ang="0">
                  <a:pos x="1740" y="342"/>
                </a:cxn>
                <a:cxn ang="0">
                  <a:pos x="1716" y="354"/>
                </a:cxn>
                <a:cxn ang="0">
                  <a:pos x="1656" y="425"/>
                </a:cxn>
                <a:cxn ang="0">
                  <a:pos x="1614" y="569"/>
                </a:cxn>
                <a:cxn ang="0">
                  <a:pos x="1614" y="593"/>
                </a:cxn>
                <a:cxn ang="0">
                  <a:pos x="1620" y="641"/>
                </a:cxn>
                <a:cxn ang="0">
                  <a:pos x="1638" y="659"/>
                </a:cxn>
                <a:cxn ang="0">
                  <a:pos x="1632" y="671"/>
                </a:cxn>
                <a:cxn ang="0">
                  <a:pos x="1620" y="683"/>
                </a:cxn>
                <a:cxn ang="0">
                  <a:pos x="1542" y="689"/>
                </a:cxn>
                <a:cxn ang="0">
                  <a:pos x="1465" y="629"/>
                </a:cxn>
                <a:cxn ang="0">
                  <a:pos x="1333" y="587"/>
                </a:cxn>
                <a:cxn ang="0">
                  <a:pos x="1184" y="671"/>
                </a:cxn>
                <a:cxn ang="0">
                  <a:pos x="1016" y="731"/>
                </a:cxn>
                <a:cxn ang="0">
                  <a:pos x="813" y="743"/>
                </a:cxn>
                <a:cxn ang="0">
                  <a:pos x="628" y="701"/>
                </a:cxn>
                <a:cxn ang="0">
                  <a:pos x="568" y="695"/>
                </a:cxn>
                <a:cxn ang="0">
                  <a:pos x="556" y="701"/>
                </a:cxn>
                <a:cxn ang="0">
                  <a:pos x="520" y="731"/>
                </a:cxn>
                <a:cxn ang="0">
                  <a:pos x="436" y="809"/>
                </a:cxn>
                <a:cxn ang="0">
                  <a:pos x="406" y="821"/>
                </a:cxn>
                <a:cxn ang="0">
                  <a:pos x="382" y="821"/>
                </a:cxn>
                <a:cxn ang="0">
                  <a:pos x="335" y="827"/>
                </a:cxn>
                <a:cxn ang="0">
                  <a:pos x="209" y="851"/>
                </a:cxn>
                <a:cxn ang="0">
                  <a:pos x="173" y="857"/>
                </a:cxn>
                <a:cxn ang="0">
                  <a:pos x="125" y="851"/>
                </a:cxn>
                <a:cxn ang="0">
                  <a:pos x="107" y="857"/>
                </a:cxn>
                <a:cxn ang="0">
                  <a:pos x="101" y="875"/>
                </a:cxn>
                <a:cxn ang="0">
                  <a:pos x="83" y="887"/>
                </a:cxn>
                <a:cxn ang="0">
                  <a:pos x="48" y="899"/>
                </a:cxn>
                <a:cxn ang="0">
                  <a:pos x="2780" y="24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</p:grpSp>
      <p:sp>
        <p:nvSpPr>
          <p:cNvPr id="86034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219200"/>
            <a:ext cx="7772400" cy="1828800"/>
          </a:xfrm>
        </p:spPr>
        <p:txBody>
          <a:bodyPr anchor="b"/>
          <a:lstStyle>
            <a:lvl1pPr>
              <a:defRPr sz="5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6035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7338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84995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/>
              <a:ahLst/>
              <a:cxnLst>
                <a:cxn ang="0">
                  <a:pos x="2768" y="18"/>
                </a:cxn>
                <a:cxn ang="0">
                  <a:pos x="2678" y="24"/>
                </a:cxn>
                <a:cxn ang="0">
                  <a:pos x="2613" y="102"/>
                </a:cxn>
                <a:cxn ang="0">
                  <a:pos x="2511" y="156"/>
                </a:cxn>
                <a:cxn ang="0">
                  <a:pos x="2505" y="222"/>
                </a:cxn>
                <a:cxn ang="0">
                  <a:pos x="2487" y="246"/>
                </a:cxn>
                <a:cxn ang="0">
                  <a:pos x="2469" y="252"/>
                </a:cxn>
                <a:cxn ang="0">
                  <a:pos x="2397" y="210"/>
                </a:cxn>
                <a:cxn ang="0">
                  <a:pos x="2260" y="192"/>
                </a:cxn>
                <a:cxn ang="0">
                  <a:pos x="2236" y="186"/>
                </a:cxn>
                <a:cxn ang="0">
                  <a:pos x="2218" y="192"/>
                </a:cxn>
                <a:cxn ang="0">
                  <a:pos x="2146" y="228"/>
                </a:cxn>
                <a:cxn ang="0">
                  <a:pos x="2110" y="240"/>
                </a:cxn>
                <a:cxn ang="0">
                  <a:pos x="2086" y="246"/>
                </a:cxn>
                <a:cxn ang="0">
                  <a:pos x="2074" y="258"/>
                </a:cxn>
                <a:cxn ang="0">
                  <a:pos x="2074" y="276"/>
                </a:cxn>
                <a:cxn ang="0">
                  <a:pos x="2051" y="300"/>
                </a:cxn>
                <a:cxn ang="0">
                  <a:pos x="2033" y="312"/>
                </a:cxn>
                <a:cxn ang="0">
                  <a:pos x="2021" y="324"/>
                </a:cxn>
                <a:cxn ang="0">
                  <a:pos x="2009" y="336"/>
                </a:cxn>
                <a:cxn ang="0">
                  <a:pos x="1979" y="342"/>
                </a:cxn>
                <a:cxn ang="0">
                  <a:pos x="1913" y="336"/>
                </a:cxn>
                <a:cxn ang="0">
                  <a:pos x="1877" y="330"/>
                </a:cxn>
                <a:cxn ang="0">
                  <a:pos x="1865" y="342"/>
                </a:cxn>
                <a:cxn ang="0">
                  <a:pos x="1853" y="354"/>
                </a:cxn>
                <a:cxn ang="0">
                  <a:pos x="1823" y="360"/>
                </a:cxn>
                <a:cxn ang="0">
                  <a:pos x="1764" y="342"/>
                </a:cxn>
                <a:cxn ang="0">
                  <a:pos x="1740" y="342"/>
                </a:cxn>
                <a:cxn ang="0">
                  <a:pos x="1716" y="354"/>
                </a:cxn>
                <a:cxn ang="0">
                  <a:pos x="1656" y="425"/>
                </a:cxn>
                <a:cxn ang="0">
                  <a:pos x="1614" y="569"/>
                </a:cxn>
                <a:cxn ang="0">
                  <a:pos x="1614" y="593"/>
                </a:cxn>
                <a:cxn ang="0">
                  <a:pos x="1620" y="641"/>
                </a:cxn>
                <a:cxn ang="0">
                  <a:pos x="1638" y="659"/>
                </a:cxn>
                <a:cxn ang="0">
                  <a:pos x="1632" y="671"/>
                </a:cxn>
                <a:cxn ang="0">
                  <a:pos x="1620" y="683"/>
                </a:cxn>
                <a:cxn ang="0">
                  <a:pos x="1542" y="689"/>
                </a:cxn>
                <a:cxn ang="0">
                  <a:pos x="1465" y="629"/>
                </a:cxn>
                <a:cxn ang="0">
                  <a:pos x="1333" y="587"/>
                </a:cxn>
                <a:cxn ang="0">
                  <a:pos x="1184" y="671"/>
                </a:cxn>
                <a:cxn ang="0">
                  <a:pos x="1016" y="731"/>
                </a:cxn>
                <a:cxn ang="0">
                  <a:pos x="813" y="743"/>
                </a:cxn>
                <a:cxn ang="0">
                  <a:pos x="628" y="701"/>
                </a:cxn>
                <a:cxn ang="0">
                  <a:pos x="568" y="695"/>
                </a:cxn>
                <a:cxn ang="0">
                  <a:pos x="556" y="701"/>
                </a:cxn>
                <a:cxn ang="0">
                  <a:pos x="520" y="731"/>
                </a:cxn>
                <a:cxn ang="0">
                  <a:pos x="436" y="809"/>
                </a:cxn>
                <a:cxn ang="0">
                  <a:pos x="406" y="821"/>
                </a:cxn>
                <a:cxn ang="0">
                  <a:pos x="382" y="821"/>
                </a:cxn>
                <a:cxn ang="0">
                  <a:pos x="335" y="827"/>
                </a:cxn>
                <a:cxn ang="0">
                  <a:pos x="209" y="851"/>
                </a:cxn>
                <a:cxn ang="0">
                  <a:pos x="173" y="857"/>
                </a:cxn>
                <a:cxn ang="0">
                  <a:pos x="125" y="851"/>
                </a:cxn>
                <a:cxn ang="0">
                  <a:pos x="107" y="857"/>
                </a:cxn>
                <a:cxn ang="0">
                  <a:pos x="101" y="875"/>
                </a:cxn>
                <a:cxn ang="0">
                  <a:pos x="83" y="887"/>
                </a:cxn>
                <a:cxn ang="0">
                  <a:pos x="48" y="899"/>
                </a:cxn>
                <a:cxn ang="0">
                  <a:pos x="2780" y="24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84996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84997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84998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84999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85000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85001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85002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85003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85004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85005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85006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85007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85008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85009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</p:grpSp>
      <p:sp>
        <p:nvSpPr>
          <p:cNvPr id="85010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5014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1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32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Char char="–"/>
        <a:defRPr sz="28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2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Char char="–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685800"/>
            <a:ext cx="7772400" cy="1828800"/>
          </a:xfrm>
        </p:spPr>
        <p:txBody>
          <a:bodyPr lIns="92075" tIns="46038" rIns="92075" bIns="46038" anchorCtr="0"/>
          <a:lstStyle/>
          <a:p>
            <a:pPr eaLnBrk="1" hangingPunct="1">
              <a:defRPr/>
            </a:pPr>
            <a:r>
              <a:rPr lang="en-US" b="1"/>
              <a:t>Planning a </a:t>
            </a:r>
            <a:br>
              <a:rPr lang="en-US" b="1"/>
            </a:br>
            <a:r>
              <a:rPr lang="en-US" b="1"/>
              <a:t>Public Presentation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00200" y="3200400"/>
            <a:ext cx="6172200" cy="1752600"/>
          </a:xfrm>
        </p:spPr>
        <p:txBody>
          <a:bodyPr lIns="92075" tIns="46038" rIns="92075" bIns="46038" anchor="ctr"/>
          <a:lstStyle/>
          <a:p>
            <a:pPr eaLnBrk="1" hangingPunct="1">
              <a:defRPr/>
            </a:pP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How do I communicate my thoughts and ideas to others?</a:t>
            </a:r>
          </a:p>
        </p:txBody>
      </p:sp>
      <p:sp>
        <p:nvSpPr>
          <p:cNvPr id="16387" name="Text Box 5"/>
          <p:cNvSpPr txBox="1">
            <a:spLocks noChangeArrowheads="1"/>
          </p:cNvSpPr>
          <p:nvPr/>
        </p:nvSpPr>
        <p:spPr bwMode="auto">
          <a:xfrm>
            <a:off x="152400" y="6172200"/>
            <a:ext cx="1219200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FFFFFF"/>
                </a:solidFill>
                <a:latin typeface="Arial" charset="0"/>
              </a:rPr>
              <a:t>Stage Two of Development</a:t>
            </a:r>
            <a:br>
              <a:rPr lang="en-US" sz="1200" b="1">
                <a:solidFill>
                  <a:srgbClr val="FFFFFF"/>
                </a:solidFill>
                <a:latin typeface="Arial" charset="0"/>
              </a:rPr>
            </a:br>
            <a:r>
              <a:rPr lang="en-US" sz="1200" b="1">
                <a:solidFill>
                  <a:srgbClr val="FFFFFF"/>
                </a:solidFill>
                <a:latin typeface="Arial" charset="0"/>
              </a:rPr>
              <a:t>WE</a:t>
            </a:r>
          </a:p>
        </p:txBody>
      </p:sp>
      <p:sp>
        <p:nvSpPr>
          <p:cNvPr id="16388" name="Text Box 6"/>
          <p:cNvSpPr txBox="1">
            <a:spLocks noChangeArrowheads="1"/>
          </p:cNvSpPr>
          <p:nvPr/>
        </p:nvSpPr>
        <p:spPr bwMode="auto">
          <a:xfrm>
            <a:off x="381000" y="5943600"/>
            <a:ext cx="66675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FFFFFF"/>
                </a:solidFill>
                <a:latin typeface="Arial" charset="0"/>
              </a:rPr>
              <a:t>MS 45 </a:t>
            </a:r>
          </a:p>
        </p:txBody>
      </p:sp>
      <p:pic>
        <p:nvPicPr>
          <p:cNvPr id="16389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3200" y="4819650"/>
            <a:ext cx="2590800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39825"/>
          </a:xfrm>
        </p:spPr>
        <p:txBody>
          <a:bodyPr lIns="92075" tIns="46038" rIns="92075" bIns="46038" anchor="b" anchorCtr="0"/>
          <a:lstStyle/>
          <a:p>
            <a:pPr eaLnBrk="1" hangingPunct="1">
              <a:defRPr/>
            </a:pPr>
            <a:r>
              <a:rPr lang="en-US" b="1"/>
              <a:t>Four Confidence Builders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676400"/>
            <a:ext cx="6400800" cy="4419600"/>
          </a:xfrm>
        </p:spPr>
        <p:txBody>
          <a:bodyPr lIns="92075" tIns="46038" rIns="92075" bIns="46038"/>
          <a:lstStyle/>
          <a:p>
            <a:pPr marL="533400" indent="-533400" eaLnBrk="1" hangingPunct="1">
              <a:lnSpc>
                <a:spcPct val="90000"/>
              </a:lnSpc>
              <a:spcBef>
                <a:spcPct val="75000"/>
              </a:spcBef>
              <a:buFont typeface="Wingdings" pitchFamily="2" charset="2"/>
              <a:buAutoNum type="arabicPeriod" startAt="3"/>
              <a:defRPr/>
            </a:pPr>
            <a:r>
              <a:rPr lang="en-US" b="1" i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Knowing the material</a:t>
            </a:r>
            <a:r>
              <a:rPr lang="en-US" sz="2800"/>
              <a:t>: looking over supporting information and becoming familiar with your topic</a:t>
            </a:r>
          </a:p>
          <a:p>
            <a:pPr marL="533400" indent="-533400" eaLnBrk="1" hangingPunct="1">
              <a:lnSpc>
                <a:spcPct val="90000"/>
              </a:lnSpc>
              <a:spcBef>
                <a:spcPct val="75000"/>
              </a:spcBef>
              <a:buFont typeface="Wingdings" pitchFamily="2" charset="2"/>
              <a:buNone/>
              <a:defRPr/>
            </a:pPr>
            <a:endParaRPr lang="en-US" sz="2800"/>
          </a:p>
          <a:p>
            <a:pPr marL="533400" indent="-533400" eaLnBrk="1" hangingPunct="1">
              <a:lnSpc>
                <a:spcPct val="90000"/>
              </a:lnSpc>
              <a:spcBef>
                <a:spcPct val="75000"/>
              </a:spcBef>
              <a:buFont typeface="Wingdings" pitchFamily="2" charset="2"/>
              <a:buNone/>
              <a:defRPr/>
            </a:pPr>
            <a:r>
              <a:rPr lang="en-US" sz="280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4. 	</a:t>
            </a:r>
            <a:r>
              <a:rPr lang="en-US" b="1" i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Getting supplies</a:t>
            </a:r>
            <a:r>
              <a:rPr lang="en-US" sz="2800"/>
              <a:t>: gathering the tools or items you will use with your speech</a:t>
            </a:r>
          </a:p>
        </p:txBody>
      </p:sp>
      <p:sp>
        <p:nvSpPr>
          <p:cNvPr id="34819" name="Text Box 4"/>
          <p:cNvSpPr txBox="1">
            <a:spLocks noChangeArrowheads="1"/>
          </p:cNvSpPr>
          <p:nvPr/>
        </p:nvSpPr>
        <p:spPr bwMode="auto">
          <a:xfrm>
            <a:off x="228600" y="64008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FFFFFF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FFFFFF"/>
                </a:solidFill>
                <a:latin typeface="Arial" charset="0"/>
              </a:rPr>
              <a:t>MS 45 TM B </a:t>
            </a:r>
          </a:p>
        </p:txBody>
      </p:sp>
      <p:pic>
        <p:nvPicPr>
          <p:cNvPr id="34822" name="Picture 6" descr="MCj0412282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51625" y="2743200"/>
            <a:ext cx="2054225" cy="2184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0"/>
            <a:ext cx="8229600" cy="1139825"/>
          </a:xfrm>
        </p:spPr>
        <p:txBody>
          <a:bodyPr lIns="92075" tIns="46038" rIns="92075" bIns="46038" anchor="b" anchorCtr="0"/>
          <a:lstStyle/>
          <a:p>
            <a:pPr eaLnBrk="1" hangingPunct="1"/>
            <a:r>
              <a:rPr lang="en-US" b="1" smtClean="0"/>
              <a:t>Anticipate Questions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04800" y="1371600"/>
            <a:ext cx="8839200" cy="4724400"/>
          </a:xfrm>
        </p:spPr>
        <p:txBody>
          <a:bodyPr lIns="92075" tIns="46038" rIns="92075" bIns="46038"/>
          <a:lstStyle/>
          <a:p>
            <a:pPr marL="533400" indent="-533400" eaLnBrk="1" hangingPunct="1">
              <a:lnSpc>
                <a:spcPct val="90000"/>
              </a:lnSpc>
              <a:spcBef>
                <a:spcPct val="75000"/>
              </a:spcBef>
              <a:buFont typeface="Wingdings" pitchFamily="2" charset="2"/>
              <a:buNone/>
            </a:pPr>
            <a:r>
              <a:rPr lang="en-US" sz="2800" smtClean="0"/>
              <a:t>Determine the cause of questions from your audience.</a:t>
            </a:r>
          </a:p>
          <a:p>
            <a:pPr marL="533400" indent="-533400" eaLnBrk="1" hangingPunct="1">
              <a:lnSpc>
                <a:spcPct val="90000"/>
              </a:lnSpc>
              <a:spcBef>
                <a:spcPct val="75000"/>
              </a:spcBef>
              <a:buFont typeface="Wingdings" pitchFamily="2" charset="2"/>
              <a:buNone/>
            </a:pPr>
            <a:r>
              <a:rPr lang="en-US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	Clarification:</a:t>
            </a:r>
            <a:r>
              <a:rPr lang="en-US" sz="2800" smtClean="0"/>
              <a:t> Needs more information to understand the topic</a:t>
            </a:r>
          </a:p>
          <a:p>
            <a:pPr marL="533400" indent="-533400" eaLnBrk="1" hangingPunct="1">
              <a:lnSpc>
                <a:spcPct val="90000"/>
              </a:lnSpc>
              <a:spcBef>
                <a:spcPct val="75000"/>
              </a:spcBef>
              <a:buFont typeface="Wingdings" pitchFamily="2" charset="2"/>
              <a:buNone/>
            </a:pPr>
            <a:endParaRPr lang="en-US" sz="2800" smtClean="0"/>
          </a:p>
          <a:p>
            <a:pPr marL="533400" indent="-533400" eaLnBrk="1" hangingPunct="1">
              <a:lnSpc>
                <a:spcPct val="90000"/>
              </a:lnSpc>
              <a:spcBef>
                <a:spcPct val="75000"/>
              </a:spcBef>
              <a:buFont typeface="Wingdings" pitchFamily="2" charset="2"/>
              <a:buNone/>
            </a:pPr>
            <a:r>
              <a:rPr lang="en-US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	Interest:</a:t>
            </a:r>
            <a:r>
              <a:rPr lang="en-US" sz="2800" smtClean="0"/>
              <a:t> Wants more information because they like the topic or have previous experience</a:t>
            </a:r>
            <a:endParaRPr lang="en-US" sz="2800" smtClean="0">
              <a:effectLst/>
            </a:endParaRPr>
          </a:p>
        </p:txBody>
      </p: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228600" y="64008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FFFFFF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FFFFFF"/>
                </a:solidFill>
                <a:latin typeface="Arial" charset="0"/>
              </a:rPr>
              <a:t>MS 45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0"/>
            <a:ext cx="8229600" cy="1139825"/>
          </a:xfrm>
        </p:spPr>
        <p:txBody>
          <a:bodyPr lIns="92075" tIns="46038" rIns="92075" bIns="46038" anchor="b" anchorCtr="0"/>
          <a:lstStyle/>
          <a:p>
            <a:pPr eaLnBrk="1" hangingPunct="1"/>
            <a:r>
              <a:rPr lang="en-US" b="1" smtClean="0"/>
              <a:t>Anticipate Questions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28600" y="1524000"/>
            <a:ext cx="8763000" cy="4572000"/>
          </a:xfrm>
        </p:spPr>
        <p:txBody>
          <a:bodyPr lIns="92075" tIns="46038" rIns="92075" bIns="46038"/>
          <a:lstStyle/>
          <a:p>
            <a:pPr marL="533400" indent="-533400" eaLnBrk="1" hangingPunct="1">
              <a:lnSpc>
                <a:spcPct val="90000"/>
              </a:lnSpc>
              <a:spcBef>
                <a:spcPct val="75000"/>
              </a:spcBef>
              <a:buFont typeface="Wingdings" pitchFamily="2" charset="2"/>
              <a:buNone/>
            </a:pPr>
            <a:r>
              <a:rPr lang="en-US" b="1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	Test knowledge:</a:t>
            </a:r>
            <a:r>
              <a:rPr lang="en-US" smtClean="0"/>
              <a:t> Wants to know how much you know</a:t>
            </a:r>
          </a:p>
          <a:p>
            <a:pPr marL="533400" indent="-533400" eaLnBrk="1" hangingPunct="1">
              <a:lnSpc>
                <a:spcPct val="90000"/>
              </a:lnSpc>
              <a:spcBef>
                <a:spcPct val="75000"/>
              </a:spcBef>
              <a:buFont typeface="Wingdings" pitchFamily="2" charset="2"/>
              <a:buNone/>
            </a:pPr>
            <a:endParaRPr lang="en-US" smtClean="0"/>
          </a:p>
          <a:p>
            <a:pPr marL="533400" indent="-533400" eaLnBrk="1" hangingPunct="1">
              <a:lnSpc>
                <a:spcPct val="90000"/>
              </a:lnSpc>
              <a:spcBef>
                <a:spcPct val="75000"/>
              </a:spcBef>
              <a:buFont typeface="Wingdings" pitchFamily="2" charset="2"/>
              <a:buNone/>
            </a:pPr>
            <a:r>
              <a:rPr lang="en-US" b="1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	</a:t>
            </a:r>
          </a:p>
          <a:p>
            <a:pPr marL="533400" indent="-533400" eaLnBrk="1" hangingPunct="1">
              <a:lnSpc>
                <a:spcPct val="90000"/>
              </a:lnSpc>
              <a:spcBef>
                <a:spcPct val="75000"/>
              </a:spcBef>
              <a:buFont typeface="Wingdings" pitchFamily="2" charset="2"/>
              <a:buNone/>
            </a:pPr>
            <a:r>
              <a:rPr lang="en-US" b="1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	Disagreement:</a:t>
            </a:r>
            <a:r>
              <a:rPr lang="en-US" smtClean="0"/>
              <a:t> Wants to see if you are consistent with your information</a:t>
            </a:r>
            <a:r>
              <a:rPr lang="en-US" smtClean="0">
                <a:effectLst/>
              </a:rPr>
              <a:t> </a:t>
            </a:r>
          </a:p>
        </p:txBody>
      </p:sp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228600" y="64008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FFFFFF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FFFFFF"/>
                </a:solidFill>
                <a:latin typeface="Arial" charset="0"/>
              </a:rPr>
              <a:t>MS 45</a:t>
            </a:r>
          </a:p>
        </p:txBody>
      </p:sp>
      <p:pic>
        <p:nvPicPr>
          <p:cNvPr id="39941" name="Picture 5" descr="MCj0221937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62600" y="2133600"/>
            <a:ext cx="1295400" cy="13620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0"/>
            <a:ext cx="8229600" cy="1139825"/>
          </a:xfrm>
        </p:spPr>
        <p:txBody>
          <a:bodyPr lIns="92075" tIns="46038" rIns="92075" bIns="46038" anchor="b" anchorCtr="0"/>
          <a:lstStyle/>
          <a:p>
            <a:pPr eaLnBrk="1" hangingPunct="1"/>
            <a:r>
              <a:rPr lang="en-US" b="1" smtClean="0"/>
              <a:t>Possible Problems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33400" y="1524000"/>
            <a:ext cx="8458200" cy="4572000"/>
          </a:xfrm>
        </p:spPr>
        <p:txBody>
          <a:bodyPr lIns="92075" tIns="46038" rIns="92075" bIns="46038"/>
          <a:lstStyle/>
          <a:p>
            <a:pPr marL="533400" indent="-533400" eaLnBrk="1" hangingPunct="1">
              <a:lnSpc>
                <a:spcPct val="90000"/>
              </a:lnSpc>
              <a:spcBef>
                <a:spcPct val="75000"/>
              </a:spcBef>
              <a:buFont typeface="Wingdings" pitchFamily="2" charset="2"/>
              <a:buNone/>
            </a:pPr>
            <a:r>
              <a:rPr lang="en-US" sz="40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	</a:t>
            </a:r>
            <a:r>
              <a:rPr lang="en-US" sz="36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1. Technical: problems with equipment</a:t>
            </a:r>
            <a:br>
              <a:rPr lang="en-US" sz="36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endParaRPr lang="en-US" sz="3600" b="1" smtClean="0">
              <a:solidFill>
                <a:srgbClr val="FFFF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533400" indent="-533400" eaLnBrk="1" hangingPunct="1">
              <a:lnSpc>
                <a:spcPct val="90000"/>
              </a:lnSpc>
              <a:spcBef>
                <a:spcPct val="75000"/>
              </a:spcBef>
              <a:buFont typeface="Wingdings" pitchFamily="2" charset="2"/>
              <a:buNone/>
            </a:pPr>
            <a:r>
              <a:rPr lang="en-US" sz="3600" smtClean="0"/>
              <a:t>         a. Computer and projector</a:t>
            </a:r>
            <a:br>
              <a:rPr lang="en-US" sz="3600" smtClean="0"/>
            </a:br>
            <a:r>
              <a:rPr lang="en-US" sz="3600" smtClean="0"/>
              <a:t>      b. Overhead projector</a:t>
            </a:r>
            <a:br>
              <a:rPr lang="en-US" sz="3600" smtClean="0"/>
            </a:br>
            <a:r>
              <a:rPr lang="en-US" sz="3600" smtClean="0"/>
              <a:t>      c. Flipchart</a:t>
            </a:r>
            <a:br>
              <a:rPr lang="en-US" sz="3600" smtClean="0"/>
            </a:br>
            <a:r>
              <a:rPr lang="en-US" sz="3600" smtClean="0"/>
              <a:t>      d. Other problems</a:t>
            </a:r>
            <a:br>
              <a:rPr lang="en-US" sz="3600" smtClean="0"/>
            </a:br>
            <a:endParaRPr lang="en-US" sz="3600" smtClean="0"/>
          </a:p>
        </p:txBody>
      </p:sp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228600" y="64008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FFFFFF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FFFFFF"/>
                </a:solidFill>
                <a:latin typeface="Arial" charset="0"/>
              </a:rPr>
              <a:t>MS 45</a:t>
            </a:r>
          </a:p>
        </p:txBody>
      </p:sp>
      <p:pic>
        <p:nvPicPr>
          <p:cNvPr id="41990" name="Picture 6" descr="j020558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895600"/>
            <a:ext cx="1752600" cy="16303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0"/>
            <a:ext cx="8229600" cy="1139825"/>
          </a:xfrm>
        </p:spPr>
        <p:txBody>
          <a:bodyPr lIns="92075" tIns="46038" rIns="92075" bIns="46038" anchor="b" anchorCtr="0"/>
          <a:lstStyle/>
          <a:p>
            <a:pPr eaLnBrk="1" hangingPunct="1"/>
            <a:r>
              <a:rPr lang="en-US" b="1" smtClean="0"/>
              <a:t>Possible Problems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28600" y="1524000"/>
            <a:ext cx="8763000" cy="4572000"/>
          </a:xfrm>
        </p:spPr>
        <p:txBody>
          <a:bodyPr lIns="92075" tIns="46038" rIns="92075" bIns="46038"/>
          <a:lstStyle/>
          <a:p>
            <a:pPr marL="533400" indent="-533400" eaLnBrk="1" hangingPunct="1">
              <a:lnSpc>
                <a:spcPct val="90000"/>
              </a:lnSpc>
              <a:spcBef>
                <a:spcPct val="75000"/>
              </a:spcBef>
              <a:buFont typeface="Wingdings" pitchFamily="2" charset="2"/>
              <a:buNone/>
            </a:pPr>
            <a:r>
              <a:rPr lang="en-US" b="1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  2. Environmental: problems with surroundings</a:t>
            </a:r>
            <a:br>
              <a:rPr lang="en-US" b="1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endParaRPr lang="en-US" b="1" smtClean="0">
              <a:solidFill>
                <a:srgbClr val="FFFF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533400" indent="-533400" eaLnBrk="1" hangingPunct="1">
              <a:lnSpc>
                <a:spcPct val="90000"/>
              </a:lnSpc>
              <a:spcBef>
                <a:spcPct val="75000"/>
              </a:spcBef>
              <a:buFont typeface="Wingdings" pitchFamily="2" charset="2"/>
              <a:buNone/>
            </a:pPr>
            <a:r>
              <a:rPr lang="en-US" sz="2800" b="1" smtClean="0"/>
              <a:t>           </a:t>
            </a:r>
            <a:r>
              <a:rPr lang="en-US" b="1" smtClean="0"/>
              <a:t>a. People in the room</a:t>
            </a:r>
            <a:br>
              <a:rPr lang="en-US" b="1" smtClean="0"/>
            </a:br>
            <a:r>
              <a:rPr lang="en-US" b="1" smtClean="0"/>
              <a:t>      b. Temperature control</a:t>
            </a:r>
            <a:br>
              <a:rPr lang="en-US" b="1" smtClean="0"/>
            </a:br>
            <a:r>
              <a:rPr lang="en-US" b="1" smtClean="0"/>
              <a:t>      c. Noise from outside the room</a:t>
            </a:r>
            <a:br>
              <a:rPr lang="en-US" b="1" smtClean="0"/>
            </a:br>
            <a:r>
              <a:rPr lang="en-US" b="1" smtClean="0"/>
              <a:t>      d. Other problems</a:t>
            </a:r>
            <a:r>
              <a:rPr lang="en-US" sz="2800" b="1" smtClean="0"/>
              <a:t/>
            </a:r>
            <a:br>
              <a:rPr lang="en-US" sz="2800" b="1" smtClean="0"/>
            </a:br>
            <a:r>
              <a:rPr lang="en-US" sz="3600" smtClean="0"/>
              <a:t/>
            </a:r>
            <a:br>
              <a:rPr lang="en-US" sz="3600" smtClean="0"/>
            </a:br>
            <a:endParaRPr lang="en-US" sz="3600" smtClean="0"/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228600" y="64008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FFFFFF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FFFFFF"/>
                </a:solidFill>
                <a:latin typeface="Arial" charset="0"/>
              </a:rPr>
              <a:t>MS 45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0"/>
            <a:ext cx="8229600" cy="1139825"/>
          </a:xfrm>
        </p:spPr>
        <p:txBody>
          <a:bodyPr lIns="92075" tIns="46038" rIns="92075" bIns="46038" anchor="b" anchorCtr="0"/>
          <a:lstStyle/>
          <a:p>
            <a:pPr eaLnBrk="1" hangingPunct="1"/>
            <a:r>
              <a:rPr lang="en-US" sz="5400" b="1" smtClean="0"/>
              <a:t>True or False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-152400" y="1524000"/>
            <a:ext cx="9296400" cy="5029200"/>
          </a:xfrm>
        </p:spPr>
        <p:txBody>
          <a:bodyPr lIns="92075" tIns="46038" rIns="92075" bIns="46038"/>
          <a:lstStyle/>
          <a:p>
            <a:pPr marL="533400" indent="-533400" eaLnBrk="1" hangingPunct="1">
              <a:lnSpc>
                <a:spcPct val="90000"/>
              </a:lnSpc>
              <a:spcBef>
                <a:spcPct val="75000"/>
              </a:spcBef>
              <a:buFont typeface="Wingdings" pitchFamily="2" charset="2"/>
              <a:buNone/>
            </a:pPr>
            <a:r>
              <a:rPr lang="en-US" sz="2400" b="1" smtClean="0"/>
              <a:t>	</a:t>
            </a:r>
            <a:r>
              <a:rPr lang="en-US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____________</a:t>
            </a:r>
            <a:r>
              <a:rPr lang="en-US" sz="2400" b="1" smtClean="0"/>
              <a:t>1. Problems with the presentation can be either technical or environmental.</a:t>
            </a:r>
            <a:br>
              <a:rPr lang="en-US" sz="2400" b="1" smtClean="0"/>
            </a:br>
            <a:r>
              <a:rPr lang="en-US" sz="2400" b="1" smtClean="0"/>
              <a:t/>
            </a:r>
            <a:br>
              <a:rPr lang="en-US" sz="2400" b="1" smtClean="0"/>
            </a:br>
            <a:r>
              <a:rPr lang="en-US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____________</a:t>
            </a:r>
            <a:r>
              <a:rPr lang="en-US" sz="2400" b="1" smtClean="0"/>
              <a:t>2. Noise from outside the room is a technical problem.</a:t>
            </a:r>
            <a:br>
              <a:rPr lang="en-US" sz="2400" b="1" smtClean="0"/>
            </a:br>
            <a:r>
              <a:rPr lang="en-US" sz="2400" b="1" smtClean="0"/>
              <a:t/>
            </a:r>
            <a:br>
              <a:rPr lang="en-US" sz="2400" b="1" smtClean="0"/>
            </a:br>
            <a:r>
              <a:rPr lang="en-US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____________</a:t>
            </a:r>
            <a:r>
              <a:rPr lang="en-US" sz="2400" b="1" smtClean="0"/>
              <a:t>3. You should anticipate questions before presenting.</a:t>
            </a:r>
            <a:br>
              <a:rPr lang="en-US" sz="2400" b="1" smtClean="0"/>
            </a:br>
            <a:r>
              <a:rPr lang="en-US" sz="2400" b="1" smtClean="0"/>
              <a:t/>
            </a:r>
            <a:br>
              <a:rPr lang="en-US" sz="2400" b="1" smtClean="0"/>
            </a:br>
            <a:r>
              <a:rPr lang="en-US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____________</a:t>
            </a:r>
            <a:r>
              <a:rPr lang="en-US" sz="2400" b="1" smtClean="0"/>
              <a:t>4. Practicing too much is possible.</a:t>
            </a:r>
            <a:br>
              <a:rPr lang="en-US" sz="2400" b="1" smtClean="0"/>
            </a:br>
            <a:r>
              <a:rPr lang="en-US" sz="2400" b="1" smtClean="0"/>
              <a:t/>
            </a:r>
            <a:br>
              <a:rPr lang="en-US" sz="2400" b="1" smtClean="0"/>
            </a:br>
            <a:r>
              <a:rPr lang="en-US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____________</a:t>
            </a:r>
            <a:r>
              <a:rPr lang="en-US" sz="2400" b="1" smtClean="0"/>
              <a:t>5. A question after your presentation is a bad sign.</a:t>
            </a:r>
            <a:r>
              <a:rPr lang="en-US" sz="2400" smtClean="0">
                <a:effectLst/>
              </a:rPr>
              <a:t> </a:t>
            </a:r>
            <a:r>
              <a:rPr lang="en-US" smtClean="0"/>
              <a:t/>
            </a:r>
            <a:br>
              <a:rPr lang="en-US" smtClean="0"/>
            </a:br>
            <a:endParaRPr lang="en-US" smtClean="0"/>
          </a:p>
        </p:txBody>
      </p:sp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228600" y="6400800"/>
            <a:ext cx="12954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FFFFFF"/>
                </a:solidFill>
                <a:latin typeface="Arial" charset="0"/>
              </a:rPr>
              <a:t>MS 45 Assess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39825"/>
          </a:xfrm>
        </p:spPr>
        <p:txBody>
          <a:bodyPr lIns="92075" tIns="46038" rIns="92075" bIns="46038" anchor="b" anchorCtr="0"/>
          <a:lstStyle/>
          <a:p>
            <a:pPr eaLnBrk="1" hangingPunct="1">
              <a:defRPr/>
            </a:pPr>
            <a:r>
              <a:rPr lang="en-US" b="1"/>
              <a:t>Presentation Outline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447800"/>
            <a:ext cx="8763000" cy="5181600"/>
          </a:xfrm>
        </p:spPr>
        <p:txBody>
          <a:bodyPr lIns="92075" tIns="46038" rIns="92075" bIns="46038"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A. Introduction to topic</a:t>
            </a:r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r>
              <a:rPr lang="en-US" sz="2400"/>
              <a:t>1. Why is it important to know about this topic?</a:t>
            </a:r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r>
              <a:rPr lang="en-US" sz="2400"/>
              <a:t>2. What will the audience gain by hearing the presentation?</a:t>
            </a:r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endParaRPr lang="en-US" sz="2400"/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B. Information about the topic</a:t>
            </a:r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r>
              <a:rPr lang="en-US" sz="2400"/>
              <a:t>1. What is the most important information about the topic—need to know?</a:t>
            </a:r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r>
              <a:rPr lang="en-US" sz="2400"/>
              <a:t>2. What is the information that is nice to know about the topic—nice to know?</a:t>
            </a:r>
          </a:p>
        </p:txBody>
      </p:sp>
      <p:sp>
        <p:nvSpPr>
          <p:cNvPr id="18435" name="Text Box 89"/>
          <p:cNvSpPr txBox="1">
            <a:spLocks noChangeArrowheads="1"/>
          </p:cNvSpPr>
          <p:nvPr/>
        </p:nvSpPr>
        <p:spPr bwMode="auto">
          <a:xfrm>
            <a:off x="228600" y="6172200"/>
            <a:ext cx="1082675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FFFFFF"/>
                </a:solidFill>
                <a:latin typeface="Arial" charset="0"/>
              </a:rPr>
              <a:t>Interest Approach</a:t>
            </a:r>
          </a:p>
          <a:p>
            <a:r>
              <a:rPr lang="en-US" sz="1200" b="1">
                <a:solidFill>
                  <a:srgbClr val="FFFFFF"/>
                </a:solidFill>
                <a:latin typeface="Arial" charset="0"/>
              </a:rPr>
              <a:t>MS 45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39825"/>
          </a:xfrm>
        </p:spPr>
        <p:txBody>
          <a:bodyPr lIns="92075" tIns="46038" rIns="92075" bIns="46038" anchor="b" anchorCtr="0"/>
          <a:lstStyle/>
          <a:p>
            <a:pPr eaLnBrk="1" hangingPunct="1">
              <a:defRPr/>
            </a:pPr>
            <a:r>
              <a:rPr lang="en-US" b="1"/>
              <a:t>Presentation Outline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981200"/>
            <a:ext cx="8763000" cy="4648200"/>
          </a:xfrm>
        </p:spPr>
        <p:txBody>
          <a:bodyPr lIns="92075" tIns="46038" rIns="92075" bIns="46038"/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C. Conclusion of topic</a:t>
            </a:r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r>
              <a:rPr lang="en-US" sz="2400"/>
              <a:t>1. How can the audience use this information?</a:t>
            </a:r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r>
              <a:rPr lang="en-US" sz="2400"/>
              <a:t>2. Thank the audience for their time.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280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2800"/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400" i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Presentation must be a minimum of five minutes </a:t>
            </a:r>
            <a:br>
              <a:rPr lang="en-US" sz="2400" i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sz="2400" i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and must contain visuals.</a:t>
            </a:r>
          </a:p>
        </p:txBody>
      </p:sp>
      <p:sp>
        <p:nvSpPr>
          <p:cNvPr id="20483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082675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FFFFFF"/>
                </a:solidFill>
                <a:latin typeface="Arial" charset="0"/>
              </a:rPr>
              <a:t>Interest Approach</a:t>
            </a:r>
          </a:p>
          <a:p>
            <a:r>
              <a:rPr lang="en-US" sz="1200" b="1">
                <a:solidFill>
                  <a:srgbClr val="FFFFFF"/>
                </a:solidFill>
                <a:latin typeface="Arial" charset="0"/>
              </a:rPr>
              <a:t>MS 45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39825"/>
          </a:xfrm>
        </p:spPr>
        <p:txBody>
          <a:bodyPr lIns="92075" tIns="46038" rIns="92075" bIns="46038" anchor="b" anchorCtr="0"/>
          <a:lstStyle/>
          <a:p>
            <a:pPr eaLnBrk="1" hangingPunct="1">
              <a:defRPr/>
            </a:pPr>
            <a:r>
              <a:rPr lang="en-US" b="1"/>
              <a:t>Key Message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981200"/>
            <a:ext cx="8763000" cy="4648200"/>
          </a:xfrm>
        </p:spPr>
        <p:txBody>
          <a:bodyPr lIns="92075" tIns="46038" rIns="92075" bIns="46038"/>
          <a:lstStyle/>
          <a:p>
            <a:pPr marL="533400" indent="-533400" eaLnBrk="1" hangingPunct="1">
              <a:lnSpc>
                <a:spcPct val="90000"/>
              </a:lnSpc>
              <a:spcBef>
                <a:spcPct val="50000"/>
              </a:spcBef>
              <a:buFont typeface="Wingdings" pitchFamily="2" charset="2"/>
              <a:buAutoNum type="arabicPeriod"/>
              <a:defRPr/>
            </a:pPr>
            <a:r>
              <a:rPr lang="en-US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The main point or objective you are communicating</a:t>
            </a:r>
            <a:br>
              <a:rPr lang="en-US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endParaRPr lang="en-US" sz="2800" b="1" i="1">
              <a:solidFill>
                <a:srgbClr val="FFFF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533400" indent="-533400" eaLnBrk="1" hangingPunct="1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en-US" sz="2800" i="1"/>
              <a:t>	  </a:t>
            </a:r>
            <a:r>
              <a:rPr lang="en-US" sz="2800" i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a.</a:t>
            </a:r>
            <a:r>
              <a:rPr lang="en-US" sz="2800" i="1"/>
              <a:t> It should be very specific.</a:t>
            </a:r>
            <a:br>
              <a:rPr lang="en-US" sz="2800" i="1"/>
            </a:br>
            <a:r>
              <a:rPr lang="en-US" sz="2800" i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  b.</a:t>
            </a:r>
            <a:r>
              <a:rPr lang="en-US" sz="2800" i="1"/>
              <a:t> It can be persuasive or informative.</a:t>
            </a:r>
            <a:br>
              <a:rPr lang="en-US" sz="2800" i="1"/>
            </a:br>
            <a:r>
              <a:rPr lang="en-US" sz="2800" i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  c.</a:t>
            </a:r>
            <a:r>
              <a:rPr lang="en-US" sz="2800" i="1"/>
              <a:t> Everything you say supports it.</a:t>
            </a:r>
            <a:br>
              <a:rPr lang="en-US" sz="2800" i="1"/>
            </a:br>
            <a:endParaRPr lang="en-US" sz="2800" i="1"/>
          </a:p>
        </p:txBody>
      </p:sp>
      <p:sp>
        <p:nvSpPr>
          <p:cNvPr id="22531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FFFFFF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FFFFFF"/>
                </a:solidFill>
                <a:latin typeface="Arial" charset="0"/>
              </a:rPr>
              <a:t>MS 45</a:t>
            </a:r>
          </a:p>
        </p:txBody>
      </p:sp>
      <p:pic>
        <p:nvPicPr>
          <p:cNvPr id="22533" name="Picture 5" descr="MCj0433903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0" y="381000"/>
            <a:ext cx="1447800" cy="920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39825"/>
          </a:xfrm>
        </p:spPr>
        <p:txBody>
          <a:bodyPr lIns="92075" tIns="46038" rIns="92075" bIns="46038" anchor="b" anchorCtr="0"/>
          <a:lstStyle/>
          <a:p>
            <a:pPr eaLnBrk="1" hangingPunct="1">
              <a:defRPr/>
            </a:pPr>
            <a:r>
              <a:rPr lang="en-US" b="1"/>
              <a:t>Audience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981200"/>
            <a:ext cx="8763000" cy="4648200"/>
          </a:xfrm>
        </p:spPr>
        <p:txBody>
          <a:bodyPr lIns="92075" tIns="46038" rIns="92075" bIns="46038"/>
          <a:lstStyle/>
          <a:p>
            <a:pPr marL="533400" indent="-533400" eaLnBrk="1" hangingPunct="1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en-US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To whom are you talking?</a:t>
            </a:r>
            <a:r>
              <a:rPr lang="en-US" sz="2800" b="1" i="1"/>
              <a:t/>
            </a:r>
            <a:br>
              <a:rPr lang="en-US" sz="2800" b="1" i="1"/>
            </a:br>
            <a:endParaRPr lang="en-US" sz="2800" b="1" i="1"/>
          </a:p>
          <a:p>
            <a:pPr marL="533400" indent="-533400" eaLnBrk="1" hangingPunct="1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en-US" sz="2800" b="1" i="1"/>
              <a:t>	            1. An individual.</a:t>
            </a:r>
            <a:br>
              <a:rPr lang="en-US" sz="2800" b="1" i="1"/>
            </a:br>
            <a:r>
              <a:rPr lang="en-US" sz="2800" b="1" i="1"/>
              <a:t>            2. A group.</a:t>
            </a:r>
            <a:br>
              <a:rPr lang="en-US" sz="2800" b="1" i="1"/>
            </a:br>
            <a:endParaRPr lang="en-US" sz="2800" b="1" i="1"/>
          </a:p>
        </p:txBody>
      </p:sp>
      <p:sp>
        <p:nvSpPr>
          <p:cNvPr id="24579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FFFFFF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FFFFFF"/>
                </a:solidFill>
                <a:latin typeface="Arial" charset="0"/>
              </a:rPr>
              <a:t>MS 45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39825"/>
          </a:xfrm>
        </p:spPr>
        <p:txBody>
          <a:bodyPr lIns="92075" tIns="46038" rIns="92075" bIns="46038" anchor="b" anchorCtr="0"/>
          <a:lstStyle/>
          <a:p>
            <a:pPr eaLnBrk="1" hangingPunct="1">
              <a:defRPr/>
            </a:pPr>
            <a:r>
              <a:rPr lang="en-US" b="1"/>
              <a:t>Things to Consider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676400"/>
            <a:ext cx="8763000" cy="4648200"/>
          </a:xfrm>
        </p:spPr>
        <p:txBody>
          <a:bodyPr lIns="92075" tIns="46038" rIns="92075" bIns="46038"/>
          <a:lstStyle/>
          <a:p>
            <a:pPr marL="533400" indent="-533400" eaLnBrk="1" hangingPunct="1">
              <a:lnSpc>
                <a:spcPct val="90000"/>
              </a:lnSpc>
              <a:spcBef>
                <a:spcPct val="50000"/>
              </a:spcBef>
              <a:buFont typeface="Wingdings" pitchFamily="2" charset="2"/>
              <a:buAutoNum type="arabicPeriod"/>
              <a:defRPr/>
            </a:pPr>
            <a:r>
              <a:rPr lang="en-US" sz="2800" b="1" i="1"/>
              <a:t>What is the age of the audience?</a:t>
            </a:r>
          </a:p>
          <a:p>
            <a:pPr marL="533400" indent="-533400" eaLnBrk="1" hangingPunct="1">
              <a:lnSpc>
                <a:spcPct val="90000"/>
              </a:lnSpc>
              <a:spcBef>
                <a:spcPct val="50000"/>
              </a:spcBef>
              <a:buFont typeface="Wingdings" pitchFamily="2" charset="2"/>
              <a:buAutoNum type="arabicPeriod"/>
              <a:defRPr/>
            </a:pPr>
            <a:r>
              <a:rPr lang="en-US" sz="2800" b="1" i="1"/>
              <a:t>What is the background of the audience?</a:t>
            </a:r>
          </a:p>
          <a:p>
            <a:pPr marL="533400" indent="-533400" eaLnBrk="1" hangingPunct="1">
              <a:lnSpc>
                <a:spcPct val="90000"/>
              </a:lnSpc>
              <a:spcBef>
                <a:spcPct val="50000"/>
              </a:spcBef>
              <a:buFont typeface="Wingdings" pitchFamily="2" charset="2"/>
              <a:buAutoNum type="arabicPeriod"/>
              <a:defRPr/>
            </a:pPr>
            <a:r>
              <a:rPr lang="en-US" sz="2800" b="1" i="1"/>
              <a:t>What do they know about the topic?</a:t>
            </a:r>
          </a:p>
          <a:p>
            <a:pPr marL="533400" indent="-533400" eaLnBrk="1" hangingPunct="1">
              <a:lnSpc>
                <a:spcPct val="90000"/>
              </a:lnSpc>
              <a:spcBef>
                <a:spcPct val="50000"/>
              </a:spcBef>
              <a:buFont typeface="Wingdings" pitchFamily="2" charset="2"/>
              <a:buAutoNum type="arabicPeriod"/>
              <a:defRPr/>
            </a:pPr>
            <a:r>
              <a:rPr lang="en-US" sz="2800" b="1" i="1"/>
              <a:t>What do they not know about the topic?</a:t>
            </a:r>
            <a:br>
              <a:rPr lang="en-US" sz="2800" b="1" i="1"/>
            </a:br>
            <a:endParaRPr lang="en-US" sz="2800" b="1" i="1"/>
          </a:p>
        </p:txBody>
      </p:sp>
      <p:sp>
        <p:nvSpPr>
          <p:cNvPr id="26627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FFFFFF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FFFFFF"/>
                </a:solidFill>
                <a:latin typeface="Arial" charset="0"/>
              </a:rPr>
              <a:t>MS 45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39825"/>
          </a:xfrm>
        </p:spPr>
        <p:txBody>
          <a:bodyPr lIns="92075" tIns="46038" rIns="92075" bIns="46038" anchor="b" anchorCtr="0"/>
          <a:lstStyle/>
          <a:p>
            <a:pPr eaLnBrk="1" hangingPunct="1">
              <a:defRPr/>
            </a:pPr>
            <a:r>
              <a:rPr lang="en-US" b="1"/>
              <a:t>Supporting Information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676400"/>
            <a:ext cx="8763000" cy="4648200"/>
          </a:xfrm>
        </p:spPr>
        <p:txBody>
          <a:bodyPr lIns="92075" tIns="46038" rIns="92075" bIns="46038"/>
          <a:lstStyle/>
          <a:p>
            <a:pPr marL="533400" indent="-533400" eaLnBrk="1" hangingPunct="1">
              <a:lnSpc>
                <a:spcPct val="90000"/>
              </a:lnSpc>
              <a:spcBef>
                <a:spcPct val="50000"/>
              </a:spcBef>
              <a:buFont typeface="Wingdings" pitchFamily="2" charset="2"/>
              <a:buAutoNum type="arabicPeriod"/>
              <a:defRPr/>
            </a:pPr>
            <a:r>
              <a:rPr lang="en-US" sz="2800" b="1" i="1"/>
              <a:t>What information is most important?</a:t>
            </a:r>
          </a:p>
          <a:p>
            <a:pPr marL="533400" indent="-533400" eaLnBrk="1" hangingPunct="1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  <a:defRPr/>
            </a:pPr>
            <a:endParaRPr lang="en-US" sz="2800" b="1" i="1"/>
          </a:p>
          <a:p>
            <a:pPr marL="533400" indent="-533400" eaLnBrk="1" hangingPunct="1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en-US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2.</a:t>
            </a:r>
            <a:r>
              <a:rPr lang="en-US" sz="2800" b="1" i="1"/>
              <a:t> What information will the audience find most important?</a:t>
            </a:r>
            <a:br>
              <a:rPr lang="en-US" sz="2800" b="1" i="1"/>
            </a:br>
            <a:endParaRPr lang="en-US" sz="2800" b="1" i="1"/>
          </a:p>
          <a:p>
            <a:pPr marL="533400" indent="-533400" eaLnBrk="1" hangingPunct="1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en-US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3.</a:t>
            </a:r>
            <a:r>
              <a:rPr lang="en-US" sz="2800" b="1" i="1"/>
              <a:t> WIIFM-What's in it for me?</a:t>
            </a:r>
            <a:br>
              <a:rPr lang="en-US" sz="2800" b="1" i="1"/>
            </a:br>
            <a:r>
              <a:rPr lang="en-US" sz="2800" b="1" i="1"/>
              <a:t/>
            </a:r>
            <a:br>
              <a:rPr lang="en-US" sz="2800" b="1" i="1"/>
            </a:br>
            <a:endParaRPr lang="en-US" sz="2800" b="1" i="1"/>
          </a:p>
        </p:txBody>
      </p:sp>
      <p:sp>
        <p:nvSpPr>
          <p:cNvPr id="28675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FFFFFF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FFFFFF"/>
                </a:solidFill>
                <a:latin typeface="Arial" charset="0"/>
              </a:rPr>
              <a:t>MS 45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39825"/>
          </a:xfrm>
        </p:spPr>
        <p:txBody>
          <a:bodyPr lIns="92075" tIns="46038" rIns="92075" bIns="46038" anchor="b" anchorCtr="0"/>
          <a:lstStyle/>
          <a:p>
            <a:pPr eaLnBrk="1" hangingPunct="1">
              <a:defRPr/>
            </a:pPr>
            <a:r>
              <a:rPr lang="en-US" sz="4000" b="1"/>
              <a:t>Types of Communication Used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676400"/>
            <a:ext cx="8763000" cy="4648200"/>
          </a:xfrm>
        </p:spPr>
        <p:txBody>
          <a:bodyPr lIns="92075" tIns="46038" rIns="92075" bIns="46038"/>
          <a:lstStyle/>
          <a:p>
            <a:pPr marL="533400" indent="-533400" eaLnBrk="1" hangingPunct="1">
              <a:lnSpc>
                <a:spcPct val="90000"/>
              </a:lnSpc>
              <a:spcBef>
                <a:spcPct val="50000"/>
              </a:spcBef>
              <a:buFont typeface="Wingdings" pitchFamily="2" charset="2"/>
              <a:buAutoNum type="arabicPeriod"/>
              <a:defRPr/>
            </a:pPr>
            <a:r>
              <a:rPr lang="en-US" sz="2800" b="1" i="1"/>
              <a:t>How will the message be sent?</a:t>
            </a:r>
            <a:br>
              <a:rPr lang="en-US" sz="2800" b="1" i="1"/>
            </a:br>
            <a:r>
              <a:rPr lang="en-US" sz="2800" b="1" i="1"/>
              <a:t>                 a. Spoken?</a:t>
            </a:r>
            <a:br>
              <a:rPr lang="en-US" sz="2800" b="1" i="1"/>
            </a:br>
            <a:r>
              <a:rPr lang="en-US" sz="2800" b="1" i="1"/>
              <a:t>                 b. Written?</a:t>
            </a:r>
            <a:br>
              <a:rPr lang="en-US" sz="2800" b="1" i="1"/>
            </a:br>
            <a:r>
              <a:rPr lang="en-US" sz="2800" b="1" i="1"/>
              <a:t>                 c. Non-word?</a:t>
            </a:r>
          </a:p>
          <a:p>
            <a:pPr marL="533400" indent="-533400" eaLnBrk="1" hangingPunct="1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  <a:defRPr/>
            </a:pPr>
            <a:endParaRPr lang="en-US" sz="2800" b="1" i="1"/>
          </a:p>
          <a:p>
            <a:pPr marL="533400" indent="-533400" eaLnBrk="1" hangingPunct="1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en-US" sz="2800" b="1" i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2.</a:t>
            </a:r>
            <a:r>
              <a:rPr lang="en-US" sz="2800" b="1" i="1"/>
              <a:t> How will the message be received?</a:t>
            </a:r>
            <a:br>
              <a:rPr lang="en-US" sz="2800" b="1" i="1"/>
            </a:br>
            <a:r>
              <a:rPr lang="en-US" sz="2800" b="1" i="1"/>
              <a:t>                 a. Spoken?</a:t>
            </a:r>
            <a:br>
              <a:rPr lang="en-US" sz="2800" b="1" i="1"/>
            </a:br>
            <a:r>
              <a:rPr lang="en-US" sz="2800" b="1" i="1"/>
              <a:t>                 b. Written?</a:t>
            </a:r>
            <a:br>
              <a:rPr lang="en-US" sz="2800" b="1" i="1"/>
            </a:br>
            <a:r>
              <a:rPr lang="en-US" sz="2800" b="1" i="1"/>
              <a:t>                 c. Non-word?</a:t>
            </a:r>
            <a:br>
              <a:rPr lang="en-US" sz="2800" b="1" i="1"/>
            </a:br>
            <a:r>
              <a:rPr lang="en-US" sz="2800" b="1" i="1"/>
              <a:t/>
            </a:r>
            <a:br>
              <a:rPr lang="en-US" sz="2800" b="1" i="1"/>
            </a:br>
            <a:endParaRPr lang="en-US" sz="2800" b="1" i="1"/>
          </a:p>
        </p:txBody>
      </p:sp>
      <p:sp>
        <p:nvSpPr>
          <p:cNvPr id="30723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FFFFFF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FFFFFF"/>
                </a:solidFill>
                <a:latin typeface="Arial" charset="0"/>
              </a:rPr>
              <a:t>MS 45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39825"/>
          </a:xfrm>
        </p:spPr>
        <p:txBody>
          <a:bodyPr lIns="92075" tIns="46038" rIns="92075" bIns="46038" anchor="b" anchorCtr="0"/>
          <a:lstStyle/>
          <a:p>
            <a:pPr eaLnBrk="1" hangingPunct="1">
              <a:defRPr/>
            </a:pPr>
            <a:r>
              <a:rPr lang="en-US" b="1"/>
              <a:t>Four Confidence Builders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676400"/>
            <a:ext cx="8610600" cy="4419600"/>
          </a:xfrm>
        </p:spPr>
        <p:txBody>
          <a:bodyPr lIns="92075" tIns="46038" rIns="92075" bIns="46038"/>
          <a:lstStyle/>
          <a:p>
            <a:pPr marL="533400" indent="-533400" eaLnBrk="1" hangingPunct="1">
              <a:lnSpc>
                <a:spcPct val="90000"/>
              </a:lnSpc>
              <a:spcBef>
                <a:spcPct val="75000"/>
              </a:spcBef>
              <a:buFont typeface="Wingdings" pitchFamily="2" charset="2"/>
              <a:buAutoNum type="arabicPeriod"/>
              <a:defRPr/>
            </a:pPr>
            <a:r>
              <a:rPr lang="en-US" b="1" i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Preparing</a:t>
            </a:r>
            <a:r>
              <a:rPr lang="en-US" sz="2800"/>
              <a:t>: gathering information and writing down your outline and presentation</a:t>
            </a:r>
          </a:p>
          <a:p>
            <a:pPr marL="533400" indent="-533400" eaLnBrk="1" hangingPunct="1">
              <a:lnSpc>
                <a:spcPct val="90000"/>
              </a:lnSpc>
              <a:spcBef>
                <a:spcPct val="75000"/>
              </a:spcBef>
              <a:buFont typeface="Wingdings" pitchFamily="2" charset="2"/>
              <a:buNone/>
              <a:defRPr/>
            </a:pPr>
            <a:endParaRPr lang="en-US" sz="2800"/>
          </a:p>
          <a:p>
            <a:pPr marL="533400" indent="-533400" eaLnBrk="1" hangingPunct="1">
              <a:lnSpc>
                <a:spcPct val="90000"/>
              </a:lnSpc>
              <a:spcBef>
                <a:spcPct val="75000"/>
              </a:spcBef>
              <a:buFont typeface="Wingdings" pitchFamily="2" charset="2"/>
              <a:buNone/>
              <a:defRPr/>
            </a:pPr>
            <a:r>
              <a:rPr lang="en-US" sz="280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2. 	</a:t>
            </a:r>
            <a:r>
              <a:rPr lang="en-US" b="1" i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Practicing</a:t>
            </a:r>
            <a:r>
              <a:rPr lang="en-US" sz="2800"/>
              <a:t>: repeating your presentation several times</a:t>
            </a:r>
          </a:p>
        </p:txBody>
      </p:sp>
      <p:sp>
        <p:nvSpPr>
          <p:cNvPr id="32771" name="Text Box 7"/>
          <p:cNvSpPr txBox="1">
            <a:spLocks noChangeArrowheads="1"/>
          </p:cNvSpPr>
          <p:nvPr/>
        </p:nvSpPr>
        <p:spPr bwMode="auto">
          <a:xfrm>
            <a:off x="228600" y="60960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FFFFFF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FFFFFF"/>
                </a:solidFill>
                <a:latin typeface="Arial" charset="0"/>
              </a:rPr>
              <a:t>MS 45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Cliff">
  <a:themeElements>
    <a:clrScheme name="Cliff 5">
      <a:dk1>
        <a:srgbClr val="009999"/>
      </a:dk1>
      <a:lt1>
        <a:srgbClr val="EAEAEA"/>
      </a:lt1>
      <a:dk2>
        <a:srgbClr val="006666"/>
      </a:dk2>
      <a:lt2>
        <a:srgbClr val="FFFFCC"/>
      </a:lt2>
      <a:accent1>
        <a:srgbClr val="339966"/>
      </a:accent1>
      <a:accent2>
        <a:srgbClr val="5E855B"/>
      </a:accent2>
      <a:accent3>
        <a:srgbClr val="AAB8B8"/>
      </a:accent3>
      <a:accent4>
        <a:srgbClr val="C8C8C8"/>
      </a:accent4>
      <a:accent5>
        <a:srgbClr val="ADCAB8"/>
      </a:accent5>
      <a:accent6>
        <a:srgbClr val="547852"/>
      </a:accent6>
      <a:hlink>
        <a:srgbClr val="EEC85E"/>
      </a:hlink>
      <a:folHlink>
        <a:srgbClr val="AA8456"/>
      </a:folHlink>
    </a:clrScheme>
    <a:fontScheme name="Cliff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Cliff 1">
        <a:dk1>
          <a:srgbClr val="5B5B49"/>
        </a:dk1>
        <a:lt1>
          <a:srgbClr val="DDDDDD"/>
        </a:lt1>
        <a:dk2>
          <a:srgbClr val="2B2A00"/>
        </a:dk2>
        <a:lt2>
          <a:srgbClr val="E0DFBE"/>
        </a:lt2>
        <a:accent1>
          <a:srgbClr val="878543"/>
        </a:accent1>
        <a:accent2>
          <a:srgbClr val="716E00"/>
        </a:accent2>
        <a:accent3>
          <a:srgbClr val="ACACAA"/>
        </a:accent3>
        <a:accent4>
          <a:srgbClr val="BDBDBD"/>
        </a:accent4>
        <a:accent5>
          <a:srgbClr val="C3C2B0"/>
        </a:accent5>
        <a:accent6>
          <a:srgbClr val="666300"/>
        </a:accent6>
        <a:hlink>
          <a:srgbClr val="CC9900"/>
        </a:hlink>
        <a:folHlink>
          <a:srgbClr val="99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2">
        <a:dk1>
          <a:srgbClr val="746354"/>
        </a:dk1>
        <a:lt1>
          <a:srgbClr val="FFFFFF"/>
        </a:lt1>
        <a:dk2>
          <a:srgbClr val="523E26"/>
        </a:dk2>
        <a:lt2>
          <a:srgbClr val="E1DFAF"/>
        </a:lt2>
        <a:accent1>
          <a:srgbClr val="CC9900"/>
        </a:accent1>
        <a:accent2>
          <a:srgbClr val="669900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5C8A00"/>
        </a:accent6>
        <a:hlink>
          <a:srgbClr val="CCCC00"/>
        </a:hlink>
        <a:folHlink>
          <a:srgbClr val="AC793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3">
        <a:dk1>
          <a:srgbClr val="667B5B"/>
        </a:dk1>
        <a:lt1>
          <a:srgbClr val="E6E6DA"/>
        </a:lt1>
        <a:dk2>
          <a:srgbClr val="295200"/>
        </a:dk2>
        <a:lt2>
          <a:srgbClr val="F3F2D9"/>
        </a:lt2>
        <a:accent1>
          <a:srgbClr val="808000"/>
        </a:accent1>
        <a:accent2>
          <a:srgbClr val="838D75"/>
        </a:accent2>
        <a:accent3>
          <a:srgbClr val="ACB3AA"/>
        </a:accent3>
        <a:accent4>
          <a:srgbClr val="C4C4BA"/>
        </a:accent4>
        <a:accent5>
          <a:srgbClr val="C0C0AA"/>
        </a:accent5>
        <a:accent6>
          <a:srgbClr val="767F69"/>
        </a:accent6>
        <a:hlink>
          <a:srgbClr val="33CC33"/>
        </a:hlink>
        <a:folHlink>
          <a:srgbClr val="33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4">
        <a:dk1>
          <a:srgbClr val="86615A"/>
        </a:dk1>
        <a:lt1>
          <a:srgbClr val="FFFFFF"/>
        </a:lt1>
        <a:dk2>
          <a:srgbClr val="633427"/>
        </a:dk2>
        <a:lt2>
          <a:srgbClr val="E9DDCD"/>
        </a:lt2>
        <a:accent1>
          <a:srgbClr val="A34545"/>
        </a:accent1>
        <a:accent2>
          <a:srgbClr val="C86400"/>
        </a:accent2>
        <a:accent3>
          <a:srgbClr val="B7AEAC"/>
        </a:accent3>
        <a:accent4>
          <a:srgbClr val="DADADA"/>
        </a:accent4>
        <a:accent5>
          <a:srgbClr val="CEB0B0"/>
        </a:accent5>
        <a:accent6>
          <a:srgbClr val="B55A00"/>
        </a:accent6>
        <a:hlink>
          <a:srgbClr val="ECAE00"/>
        </a:hlink>
        <a:folHlink>
          <a:srgbClr val="BAA8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5">
        <a:dk1>
          <a:srgbClr val="009999"/>
        </a:dk1>
        <a:lt1>
          <a:srgbClr val="EAEAEA"/>
        </a:lt1>
        <a:dk2>
          <a:srgbClr val="006666"/>
        </a:dk2>
        <a:lt2>
          <a:srgbClr val="FFFFCC"/>
        </a:lt2>
        <a:accent1>
          <a:srgbClr val="339966"/>
        </a:accent1>
        <a:accent2>
          <a:srgbClr val="5E855B"/>
        </a:accent2>
        <a:accent3>
          <a:srgbClr val="AAB8B8"/>
        </a:accent3>
        <a:accent4>
          <a:srgbClr val="C8C8C8"/>
        </a:accent4>
        <a:accent5>
          <a:srgbClr val="ADCAB8"/>
        </a:accent5>
        <a:accent6>
          <a:srgbClr val="547852"/>
        </a:accent6>
        <a:hlink>
          <a:srgbClr val="EEC85E"/>
        </a:hlink>
        <a:folHlink>
          <a:srgbClr val="AA845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6">
        <a:dk1>
          <a:srgbClr val="B8A47C"/>
        </a:dk1>
        <a:lt1>
          <a:srgbClr val="FFFFFF"/>
        </a:lt1>
        <a:dk2>
          <a:srgbClr val="A68A58"/>
        </a:dk2>
        <a:lt2>
          <a:srgbClr val="DAD79C"/>
        </a:lt2>
        <a:accent1>
          <a:srgbClr val="816B35"/>
        </a:accent1>
        <a:accent2>
          <a:srgbClr val="FFCC00"/>
        </a:accent2>
        <a:accent3>
          <a:srgbClr val="D0C4B4"/>
        </a:accent3>
        <a:accent4>
          <a:srgbClr val="DADADA"/>
        </a:accent4>
        <a:accent5>
          <a:srgbClr val="C1BAAE"/>
        </a:accent5>
        <a:accent6>
          <a:srgbClr val="E7B900"/>
        </a:accent6>
        <a:hlink>
          <a:srgbClr val="0066CC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7">
        <a:dk1>
          <a:srgbClr val="336699"/>
        </a:dk1>
        <a:lt1>
          <a:srgbClr val="F8F8F8"/>
        </a:lt1>
        <a:dk2>
          <a:srgbClr val="003366"/>
        </a:dk2>
        <a:lt2>
          <a:srgbClr val="D1DDD4"/>
        </a:lt2>
        <a:accent1>
          <a:srgbClr val="3399FF"/>
        </a:accent1>
        <a:accent2>
          <a:srgbClr val="006699"/>
        </a:accent2>
        <a:accent3>
          <a:srgbClr val="AAADB8"/>
        </a:accent3>
        <a:accent4>
          <a:srgbClr val="D4D4D4"/>
        </a:accent4>
        <a:accent5>
          <a:srgbClr val="ADCAFF"/>
        </a:accent5>
        <a:accent6>
          <a:srgbClr val="005C8A"/>
        </a:accent6>
        <a:hlink>
          <a:srgbClr val="86C0CE"/>
        </a:hlink>
        <a:folHlink>
          <a:srgbClr val="008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6D26F63D-765E-4406-9411-FBD6CA7DC06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324955A-F15D-4878-AC94-9C6799680B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2F79C37-46F7-4C0B-A446-C0EB356C235F}">
  <ds:schemaRefs>
    <ds:schemaRef ds:uri="http://schemas.microsoft.com/office/2006/documentManagement/types"/>
    <ds:schemaRef ds:uri="http://purl.org/dc/elements/1.1/"/>
    <ds:schemaRef ds:uri="http://www.w3.org/XML/1998/namespace"/>
    <ds:schemaRef ds:uri="7d75d6f9-8bd4-4602-97a0-53722360a9f2"/>
    <ds:schemaRef ds:uri="http://schemas.microsoft.com/office/2006/metadata/properties"/>
    <ds:schemaRef ds:uri="http://purl.org/dc/terms/"/>
    <ds:schemaRef ds:uri="http://purl.org/dc/dcmitype/"/>
    <ds:schemaRef ds:uri="http://schemas.microsoft.com/office/infopath/2007/PartnerControl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Cliff</Template>
  <TotalTime>42</TotalTime>
  <Words>337</Words>
  <Application>Microsoft Office PowerPoint</Application>
  <PresentationFormat>On-screen Show (4:3)</PresentationFormat>
  <Paragraphs>107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Times New Roman</vt:lpstr>
      <vt:lpstr>Verdana</vt:lpstr>
      <vt:lpstr>Wingdings</vt:lpstr>
      <vt:lpstr>Cliff</vt:lpstr>
      <vt:lpstr>Planning a  Public Presentation </vt:lpstr>
      <vt:lpstr>Presentation Outline</vt:lpstr>
      <vt:lpstr>Presentation Outline</vt:lpstr>
      <vt:lpstr>Key Message</vt:lpstr>
      <vt:lpstr>Audience</vt:lpstr>
      <vt:lpstr>Things to Consider</vt:lpstr>
      <vt:lpstr>Supporting Information</vt:lpstr>
      <vt:lpstr>Types of Communication Used</vt:lpstr>
      <vt:lpstr>Four Confidence Builders</vt:lpstr>
      <vt:lpstr>Four Confidence Builders</vt:lpstr>
      <vt:lpstr>Anticipate Questions</vt:lpstr>
      <vt:lpstr>Anticipate Questions</vt:lpstr>
      <vt:lpstr>Possible Problems</vt:lpstr>
      <vt:lpstr>Possible Problems</vt:lpstr>
      <vt:lpstr>True or False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7</cp:revision>
  <cp:lastPrinted>1601-01-01T00:00:00Z</cp:lastPrinted>
  <dcterms:created xsi:type="dcterms:W3CDTF">2004-01-24T19:41:46Z</dcterms:created>
  <dcterms:modified xsi:type="dcterms:W3CDTF">2018-07-09T20:37:05Z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