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9" r:id="rId7"/>
    <p:sldId id="260" r:id="rId8"/>
    <p:sldId id="261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93E308E6-FA5E-4A85-BFD2-A68579E306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1B434747-EB65-454D-98A5-826CA371026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F9CB61-4489-46DA-A698-481E6E797A7C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6FCAF2-D0CF-4057-9B22-14BDDD837CEC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24B53E-E6B9-4E95-AC44-EF8F5902D172}" type="slidenum">
              <a:rPr lang="en-US"/>
              <a:pPr/>
              <a:t>3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11C907-0787-48EC-8CDD-5C25F76EB344}" type="slidenum">
              <a:rPr lang="en-US"/>
              <a:pPr/>
              <a:t>4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78EE72-3A45-4DB5-B0EA-DDA81771C39A}" type="slidenum">
              <a:rPr lang="en-US"/>
              <a:pPr/>
              <a:t>5</a:t>
            </a:fld>
            <a:endParaRPr lang="en-US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3E4CB5-CDC7-404F-8BAC-147F072EB5D0}" type="slidenum">
              <a:rPr lang="en-US"/>
              <a:pPr/>
              <a:t>6</a:t>
            </a:fld>
            <a:endParaRPr lang="en-US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026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129027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9028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9029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>
                <a:latin typeface="Arial" charset="0"/>
              </a:endParaRPr>
            </a:p>
          </p:txBody>
        </p:sp>
      </p:grpSp>
      <p:sp>
        <p:nvSpPr>
          <p:cNvPr id="12903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b="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9033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7313612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0013" y="3960813"/>
            <a:ext cx="7313612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553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002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28003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8004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>
                <a:latin typeface="Arial" charset="0"/>
              </a:endParaRPr>
            </a:p>
          </p:txBody>
        </p:sp>
        <p:sp>
          <p:nvSpPr>
            <p:cNvPr id="128005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800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8011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553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29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l"/>
        <a:defRPr sz="25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22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l"/>
        <a:defRPr sz="19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Verdana" pitchFamily="34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6600" b="1">
                <a:effectLst>
                  <a:outerShdw blurRad="38100" dist="38100" dir="2700000" algn="tl">
                    <a:srgbClr val="C0C0C0"/>
                  </a:outerShdw>
                </a:effectLst>
              </a:rPr>
              <a:t>Evaluating a Plan</a:t>
            </a:r>
            <a:r>
              <a:rPr lang="en-US" sz="6600" b="1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87525" y="3424238"/>
            <a:ext cx="663575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b="1"/>
              <a:t>How do I make things happen?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035675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Three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DO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58674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48 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5059363"/>
            <a:ext cx="2286000" cy="1798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Verdana" pitchFamily="34" charset="0"/>
              </a:rPr>
              <a:t>Knowledge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000"/>
              <a:t>Evaluate a plan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828800"/>
            <a:ext cx="77724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sz="2500"/>
              <a:t>Three ways to evaluate a plan</a:t>
            </a:r>
          </a:p>
          <a:p>
            <a:pPr marL="838200" lvl="1" indent="-3810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900"/>
              <a:t>Successful outcome was reached.</a:t>
            </a:r>
          </a:p>
          <a:p>
            <a:pPr marL="838200" lvl="1" indent="-3810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900"/>
              <a:t>An effective process was used.</a:t>
            </a:r>
          </a:p>
          <a:p>
            <a:pPr marL="838200" lvl="1" indent="-3810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900"/>
              <a:t>The big picture was included.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48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Verdana" pitchFamily="34" charset="0"/>
              </a:rPr>
              <a:t>Knowledge</a:t>
            </a: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400"/>
              <a:t>Directions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1600200"/>
            <a:ext cx="7848600" cy="4800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sz="2100"/>
              <a:t>Using your colored markers or pencils, categorize your day into four segments:</a:t>
            </a:r>
            <a:endParaRPr lang="en-US" sz="2100" i="1"/>
          </a:p>
          <a:p>
            <a:pPr marL="838200" lvl="1" indent="-381000">
              <a:lnSpc>
                <a:spcPct val="90000"/>
              </a:lnSpc>
              <a:spcBef>
                <a:spcPct val="50000"/>
              </a:spcBef>
            </a:pPr>
            <a:r>
              <a:rPr lang="en-US"/>
              <a:t>Sleep or eat: green</a:t>
            </a:r>
          </a:p>
          <a:p>
            <a:pPr marL="838200" lvl="1" indent="-381000">
              <a:lnSpc>
                <a:spcPct val="90000"/>
              </a:lnSpc>
              <a:spcBef>
                <a:spcPct val="50000"/>
              </a:spcBef>
            </a:pPr>
            <a:r>
              <a:rPr lang="en-US"/>
              <a:t>School or work: blue</a:t>
            </a:r>
          </a:p>
          <a:p>
            <a:pPr marL="838200" lvl="1" indent="-381000">
              <a:lnSpc>
                <a:spcPct val="90000"/>
              </a:lnSpc>
              <a:spcBef>
                <a:spcPct val="50000"/>
              </a:spcBef>
            </a:pPr>
            <a:r>
              <a:rPr lang="en-US"/>
              <a:t>Electronic activities—use of telephone, computer, games, or watching TV: red</a:t>
            </a:r>
          </a:p>
          <a:p>
            <a:pPr marL="838200" lvl="1" indent="-381000">
              <a:lnSpc>
                <a:spcPct val="90000"/>
              </a:lnSpc>
              <a:spcBef>
                <a:spcPct val="50000"/>
              </a:spcBef>
            </a:pPr>
            <a:r>
              <a:rPr lang="en-US"/>
              <a:t>Family: yellow</a:t>
            </a:r>
          </a:p>
          <a:p>
            <a:pPr marL="457200" indent="-457200">
              <a:lnSpc>
                <a:spcPct val="90000"/>
              </a:lnSpc>
            </a:pPr>
            <a:endParaRPr lang="en-US"/>
          </a:p>
          <a:p>
            <a:pPr marL="457200" indent="-457200">
              <a:lnSpc>
                <a:spcPct val="90000"/>
              </a:lnSpc>
            </a:pPr>
            <a:r>
              <a:rPr lang="en-US" sz="2100"/>
              <a:t>Color the ENTIRE area that falls under the respective category.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48 TMB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Verdana" pitchFamily="34" charset="0"/>
              </a:rPr>
              <a:t>Knowledge</a:t>
            </a:r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400"/>
              <a:t>What is a planning guide?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1981200"/>
            <a:ext cx="7924800" cy="4419600"/>
          </a:xfrm>
          <a:noFill/>
          <a:ln/>
        </p:spPr>
        <p:txBody>
          <a:bodyPr lIns="92075" tIns="46038" rIns="92075" bIns="46038"/>
          <a:lstStyle/>
          <a:p>
            <a:pPr marL="457200" indent="-457200" algn="ctr">
              <a:lnSpc>
                <a:spcPct val="125000"/>
              </a:lnSpc>
              <a:buFont typeface="Wingdings" pitchFamily="2" charset="2"/>
              <a:buNone/>
            </a:pPr>
            <a:r>
              <a:rPr lang="en-US" i="1"/>
              <a:t>A </a:t>
            </a:r>
            <a:r>
              <a:rPr lang="en-US" i="1">
                <a:solidFill>
                  <a:srgbClr val="FF0000"/>
                </a:solidFill>
              </a:rPr>
              <a:t>planning guide</a:t>
            </a:r>
            <a:r>
              <a:rPr lang="en-US" b="0" i="1"/>
              <a:t> </a:t>
            </a:r>
            <a:r>
              <a:rPr lang="en-US" i="1"/>
              <a:t>is a tool a person can use to help to effectively outline and track daily activities and the future.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152400" y="64008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48 TMC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Verdana" pitchFamily="34" charset="0"/>
              </a:rPr>
              <a:t>Knowledge</a:t>
            </a:r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400"/>
              <a:t>Evaluating a Plan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1981200"/>
            <a:ext cx="7924800" cy="4419600"/>
          </a:xfrm>
          <a:noFill/>
          <a:ln/>
        </p:spPr>
        <p:txBody>
          <a:bodyPr lIns="92075" tIns="46038" rIns="92075" bIns="46038"/>
          <a:lstStyle/>
          <a:p>
            <a:pPr marL="476250" indent="-476250" algn="ctr">
              <a:lnSpc>
                <a:spcPct val="125000"/>
              </a:lnSpc>
              <a:buFont typeface="Wingdings" pitchFamily="2" charset="2"/>
              <a:buAutoNum type="arabicPeriod"/>
            </a:pPr>
            <a:r>
              <a:rPr lang="en-US" sz="2500" i="1">
                <a:solidFill>
                  <a:srgbClr val="FF0000"/>
                </a:solidFill>
              </a:rPr>
              <a:t>Which of the following is not a way to evaluate a plan?</a:t>
            </a:r>
            <a:br>
              <a:rPr lang="en-US" sz="2500" i="1">
                <a:solidFill>
                  <a:srgbClr val="FF0000"/>
                </a:solidFill>
              </a:rPr>
            </a:br>
            <a:endParaRPr lang="en-US" sz="2500" i="1">
              <a:solidFill>
                <a:srgbClr val="FF0000"/>
              </a:solidFill>
            </a:endParaRPr>
          </a:p>
          <a:p>
            <a:pPr marL="476250" indent="-476250" algn="ctr">
              <a:lnSpc>
                <a:spcPct val="125000"/>
              </a:lnSpc>
              <a:buFont typeface="Wingdings" pitchFamily="2" charset="2"/>
              <a:buNone/>
            </a:pPr>
            <a:r>
              <a:rPr lang="en-US" sz="2500" i="1"/>
              <a:t>       A. Successful outcome was reached</a:t>
            </a:r>
          </a:p>
          <a:p>
            <a:pPr marL="476250" indent="-476250" algn="ctr">
              <a:lnSpc>
                <a:spcPct val="125000"/>
              </a:lnSpc>
              <a:buFont typeface="Wingdings" pitchFamily="2" charset="2"/>
              <a:buNone/>
            </a:pPr>
            <a:r>
              <a:rPr lang="en-US" sz="2500" i="1"/>
              <a:t>B. The big picture was included.</a:t>
            </a:r>
          </a:p>
          <a:p>
            <a:pPr marL="476250" indent="-476250" algn="ctr">
              <a:lnSpc>
                <a:spcPct val="125000"/>
              </a:lnSpc>
              <a:buFont typeface="Wingdings" pitchFamily="2" charset="2"/>
              <a:buNone/>
            </a:pPr>
            <a:r>
              <a:rPr lang="en-US" sz="2500" i="1"/>
              <a:t>C. Everyone came away smiling.</a:t>
            </a:r>
          </a:p>
          <a:p>
            <a:pPr marL="476250" indent="-476250" algn="ctr">
              <a:lnSpc>
                <a:spcPct val="125000"/>
              </a:lnSpc>
              <a:buFont typeface="Wingdings" pitchFamily="2" charset="2"/>
              <a:buNone/>
            </a:pPr>
            <a:r>
              <a:rPr lang="en-US" sz="2500" i="1"/>
              <a:t>  D. An effective process was used.</a:t>
            </a:r>
            <a:br>
              <a:rPr lang="en-US" sz="2500" i="1"/>
            </a:br>
            <a:endParaRPr lang="en-US" sz="2500" i="1"/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152400" y="6400800"/>
            <a:ext cx="1371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48 Assess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Verdana" pitchFamily="34" charset="0"/>
              </a:rPr>
              <a:t>Knowledge</a:t>
            </a:r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400"/>
              <a:t>Evaluating a Plan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81200"/>
            <a:ext cx="8153400" cy="4419600"/>
          </a:xfrm>
          <a:noFill/>
          <a:ln/>
        </p:spPr>
        <p:txBody>
          <a:bodyPr lIns="92075" tIns="46038" rIns="92075" bIns="46038"/>
          <a:lstStyle/>
          <a:p>
            <a:pPr marL="476250" indent="-476250" algn="ctr">
              <a:lnSpc>
                <a:spcPct val="125000"/>
              </a:lnSpc>
              <a:buFont typeface="Wingdings" pitchFamily="2" charset="2"/>
              <a:buNone/>
            </a:pPr>
            <a:r>
              <a:rPr lang="en-US" sz="2500" i="1">
                <a:solidFill>
                  <a:srgbClr val="FF0000"/>
                </a:solidFill>
              </a:rPr>
              <a:t>2. What is the definition of a planning guide?</a:t>
            </a:r>
          </a:p>
          <a:p>
            <a:pPr marL="476250" indent="-476250">
              <a:lnSpc>
                <a:spcPct val="125000"/>
              </a:lnSpc>
              <a:buFont typeface="Wingdings" pitchFamily="2" charset="2"/>
              <a:buNone/>
            </a:pPr>
            <a:r>
              <a:rPr lang="en-US" sz="1900" i="1"/>
              <a:t/>
            </a:r>
            <a:br>
              <a:rPr lang="en-US" sz="1900" i="1"/>
            </a:br>
            <a:r>
              <a:rPr lang="en-US" sz="1900" i="1"/>
              <a:t>      A. A tool a person can use to help effectively     		outline and track daily activities and the future.</a:t>
            </a:r>
            <a:br>
              <a:rPr lang="en-US" sz="1900" i="1"/>
            </a:br>
            <a:r>
              <a:rPr lang="en-US" sz="1900" i="1"/>
              <a:t>      B. A how-to guide for camping.</a:t>
            </a:r>
            <a:br>
              <a:rPr lang="en-US" sz="1900" i="1"/>
            </a:br>
            <a:r>
              <a:rPr lang="en-US" sz="1900" i="1"/>
              <a:t>      C. A way to chart a trip across the Atlantic.</a:t>
            </a:r>
            <a:br>
              <a:rPr lang="en-US" sz="1900" i="1"/>
            </a:br>
            <a:r>
              <a:rPr lang="en-US" sz="1900" i="1"/>
              <a:t>      D. All of the above.</a:t>
            </a:r>
            <a:br>
              <a:rPr lang="en-US" sz="1900" i="1"/>
            </a:br>
            <a:endParaRPr lang="en-US" sz="1900" i="1"/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152400" y="64008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48 Assess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DC03E7-BC7A-4BF1-95AB-894136E1F9F9}">
  <ds:schemaRefs>
    <ds:schemaRef ds:uri="http://purl.org/dc/elements/1.1/"/>
    <ds:schemaRef ds:uri="http://schemas.microsoft.com/office/2006/metadata/properties"/>
    <ds:schemaRef ds:uri="7d75d6f9-8bd4-4602-97a0-53722360a9f2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36001E4-5775-4E7F-A8A9-95C23DA555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DDF4FE-75B5-423E-A934-4D69B3EC84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31</TotalTime>
  <Words>188</Words>
  <Application>Microsoft Office PowerPoint</Application>
  <PresentationFormat>On-screen Show (4:3)</PresentationFormat>
  <Paragraphs>50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Brush Script MT</vt:lpstr>
      <vt:lpstr>Times New Roman</vt:lpstr>
      <vt:lpstr>Verdana</vt:lpstr>
      <vt:lpstr>Wingdings</vt:lpstr>
      <vt:lpstr>Eclipse</vt:lpstr>
      <vt:lpstr>Evaluating a Plan </vt:lpstr>
      <vt:lpstr>Evaluate a plan</vt:lpstr>
      <vt:lpstr>Directions</vt:lpstr>
      <vt:lpstr>What is a planning guide?</vt:lpstr>
      <vt:lpstr>Evaluating a Plan</vt:lpstr>
      <vt:lpstr>Evaluating a Plan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2004-01-24T20:14:45Z</dcterms:created>
  <dcterms:modified xsi:type="dcterms:W3CDTF">2018-07-09T20:42:18Z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