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9" r:id="rId7"/>
    <p:sldId id="260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0C9645B1-26A9-4007-B596-98456A5469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39E20914-9B3D-49F7-B621-AB26BFD5338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728898-8C01-4828-9E7C-A6EE7B523379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4277D4-6247-4F56-B506-6294C596EFC0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98DE45-A7EA-4AC0-B9E4-F865BB385556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624CBF-7F51-4E58-88D8-0CE1B5CEF1EF}" type="slidenum">
              <a:rPr lang="en-US"/>
              <a:pPr/>
              <a:t>4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91139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1140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1141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>
                <a:latin typeface="Arial" charset="0"/>
              </a:endParaRPr>
            </a:p>
          </p:txBody>
        </p:sp>
      </p:grpSp>
      <p:sp>
        <p:nvSpPr>
          <p:cNvPr id="9114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1147" name="Rectangle 11"/>
          <p:cNvSpPr>
            <a:spLocks noChangeArrowheads="1"/>
          </p:cNvSpPr>
          <p:nvPr/>
        </p:nvSpPr>
        <p:spPr bwMode="auto">
          <a:xfrm>
            <a:off x="6705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7313612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0013" y="3960813"/>
            <a:ext cx="7313612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7056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14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90115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0116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en-US">
                <a:latin typeface="Arial" charset="0"/>
              </a:endParaRPr>
            </a:p>
          </p:txBody>
        </p:sp>
        <p:sp>
          <p:nvSpPr>
            <p:cNvPr id="90117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011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012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705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29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l"/>
        <a:defRPr sz="25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22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l"/>
        <a:defRPr sz="19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¡"/>
        <a:defRPr sz="19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/>
              <a:t>Defining </a:t>
            </a:r>
            <a:br>
              <a:rPr lang="en-US" sz="4800"/>
            </a:br>
            <a:r>
              <a:rPr lang="en-US" sz="4800"/>
              <a:t>Problem Solving</a:t>
            </a:r>
            <a:r>
              <a:rPr lang="en-US" sz="360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7818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</a:rPr>
              <a:t>How do I make things happen?</a:t>
            </a:r>
            <a:r>
              <a:rPr lang="en-US"/>
              <a:t>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035675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Three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DO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7912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49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5299075"/>
            <a:ext cx="1981200" cy="1558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Problem Solving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286000"/>
            <a:ext cx="7315200" cy="33528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125000"/>
              </a:lnSpc>
              <a:buFont typeface="Wingdings" pitchFamily="2" charset="2"/>
              <a:buNone/>
            </a:pPr>
            <a:r>
              <a:rPr lang="en-US"/>
              <a:t>… the process by which problems are identified and solved.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49 TM A </a:t>
            </a:r>
          </a:p>
        </p:txBody>
      </p:sp>
      <p:pic>
        <p:nvPicPr>
          <p:cNvPr id="5211" name="Picture 91" descr="MCj037021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4267200"/>
            <a:ext cx="4419600" cy="1789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Problem-solving Process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828800"/>
            <a:ext cx="73152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sz="2100"/>
              <a:t>Six steps in the problem-solving process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Identify</a:t>
            </a:r>
            <a:r>
              <a:rPr lang="en-US"/>
              <a:t> the problem.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Collect</a:t>
            </a:r>
            <a:r>
              <a:rPr lang="en-US"/>
              <a:t> all needed information.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Guess</a:t>
            </a:r>
            <a:r>
              <a:rPr lang="en-US"/>
              <a:t> what the solution will be.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Test</a:t>
            </a:r>
            <a:r>
              <a:rPr lang="en-US"/>
              <a:t> to see if your guess works.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See </a:t>
            </a:r>
            <a:r>
              <a:rPr lang="en-US"/>
              <a:t>what the result is.</a:t>
            </a:r>
          </a:p>
          <a:p>
            <a:pPr marL="838200" lvl="1" indent="-3810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Retry </a:t>
            </a:r>
            <a:r>
              <a:rPr lang="en-US"/>
              <a:t>until wanted solution is reached.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0" y="64008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49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Verdana" pitchFamily="34" charset="0"/>
              </a:rPr>
              <a:t>Knowledge</a:t>
            </a:r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3200"/>
              <a:t>Problem: Determine whether a cow</a:t>
            </a:r>
            <a:br>
              <a:rPr lang="en-US" sz="3200"/>
            </a:br>
            <a:r>
              <a:rPr lang="en-US" sz="3200"/>
              <a:t>is a beef or dairy breed. 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3600" y="2209800"/>
            <a:ext cx="7010400" cy="4419600"/>
          </a:xfrm>
          <a:noFill/>
          <a:ln/>
        </p:spPr>
        <p:txBody>
          <a:bodyPr lIns="92075" tIns="46038" rIns="92075" bIns="46038"/>
          <a:lstStyle/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Identify</a:t>
            </a:r>
            <a:r>
              <a:rPr lang="en-US"/>
              <a:t> the problem.</a:t>
            </a:r>
          </a:p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Collect</a:t>
            </a:r>
            <a:r>
              <a:rPr lang="en-US"/>
              <a:t> all needed information.</a:t>
            </a:r>
          </a:p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Guess</a:t>
            </a:r>
            <a:r>
              <a:rPr lang="en-US"/>
              <a:t> what the solution will be.</a:t>
            </a:r>
          </a:p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Test</a:t>
            </a:r>
            <a:r>
              <a:rPr lang="en-US"/>
              <a:t> to see if your guess works.</a:t>
            </a:r>
          </a:p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See </a:t>
            </a:r>
            <a:r>
              <a:rPr lang="en-US"/>
              <a:t>what the result is.</a:t>
            </a:r>
          </a:p>
          <a:p>
            <a:pPr marL="857250" lvl="1" indent="-4000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>
                <a:solidFill>
                  <a:srgbClr val="FF0000"/>
                </a:solidFill>
              </a:rPr>
              <a:t>Retry </a:t>
            </a:r>
            <a:r>
              <a:rPr lang="en-US"/>
              <a:t>until wanted solution is reached.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49 TM C </a:t>
            </a:r>
          </a:p>
        </p:txBody>
      </p:sp>
      <p:pic>
        <p:nvPicPr>
          <p:cNvPr id="86025" name="Picture 9" descr="dairy"/>
          <p:cNvPicPr>
            <a:picLocks noChangeAspect="1" noChangeArrowheads="1"/>
          </p:cNvPicPr>
          <p:nvPr/>
        </p:nvPicPr>
        <p:blipFill>
          <a:blip r:embed="rId3"/>
          <a:srcRect b="15790"/>
          <a:stretch>
            <a:fillRect/>
          </a:stretch>
        </p:blipFill>
        <p:spPr bwMode="auto">
          <a:xfrm>
            <a:off x="7239000" y="1600200"/>
            <a:ext cx="1676400" cy="1143000"/>
          </a:xfrm>
          <a:prstGeom prst="rect">
            <a:avLst/>
          </a:prstGeom>
          <a:noFill/>
        </p:spPr>
      </p:pic>
      <p:pic>
        <p:nvPicPr>
          <p:cNvPr id="86027" name="Picture 11" descr="livestock cattle farm animals bovine herd farming rural country land field outside outdoors mammal farm agricultural agriculture&#10; agronomy life countryside side industry farmland scots scotch  Orkney photographs ©Doug Houghton"/>
          <p:cNvPicPr>
            <a:picLocks noChangeAspect="1" noChangeArrowheads="1"/>
          </p:cNvPicPr>
          <p:nvPr/>
        </p:nvPicPr>
        <p:blipFill>
          <a:blip r:embed="rId4"/>
          <a:srcRect t="14546" b="16364"/>
          <a:stretch>
            <a:fillRect/>
          </a:stretch>
        </p:blipFill>
        <p:spPr bwMode="auto">
          <a:xfrm>
            <a:off x="152400" y="4495800"/>
            <a:ext cx="20955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8B82C2-7592-4CA3-B044-0C7A405B8A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660FEC-28D3-4370-B6A9-C96AAB001A47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purl.org/dc/dcmitype/"/>
    <ds:schemaRef ds:uri="7d75d6f9-8bd4-4602-97a0-53722360a9f2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62DB6B9-1EF8-472F-A3AA-0B1E1432E2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31</TotalTime>
  <Words>140</Words>
  <Application>Microsoft Office PowerPoint</Application>
  <PresentationFormat>On-screen Show (4:3)</PresentationFormat>
  <Paragraphs>34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Brush Script MT</vt:lpstr>
      <vt:lpstr>Times New Roman</vt:lpstr>
      <vt:lpstr>Verdana</vt:lpstr>
      <vt:lpstr>Wingdings</vt:lpstr>
      <vt:lpstr>Eclipse</vt:lpstr>
      <vt:lpstr>Defining  Problem Solving </vt:lpstr>
      <vt:lpstr>Problem Solving</vt:lpstr>
      <vt:lpstr>Problem-solving Process</vt:lpstr>
      <vt:lpstr>Problem: Determine whether a cow is a beef or dairy breed.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</cp:revision>
  <cp:lastPrinted>1601-01-01T00:00:00Z</cp:lastPrinted>
  <dcterms:created xsi:type="dcterms:W3CDTF">2004-01-24T20:19:06Z</dcterms:created>
  <dcterms:modified xsi:type="dcterms:W3CDTF">2018-07-09T20:42:39Z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