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4"/>
  </p:sldMasterIdLst>
  <p:notesMasterIdLst>
    <p:notesMasterId r:id="rId9"/>
  </p:notesMasterIdLst>
  <p:handoutMasterIdLst>
    <p:handoutMasterId r:id="rId10"/>
  </p:handoutMasterIdLst>
  <p:sldIdLst>
    <p:sldId id="256" r:id="rId5"/>
    <p:sldId id="257" r:id="rId6"/>
    <p:sldId id="259" r:id="rId7"/>
    <p:sldId id="260" r:id="rId8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FAD0090F-DB8B-4FA3-B3C5-2B1C8736C2E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7EB8A39A-838F-44E3-A64C-8BA43CFB7D4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86C510-50FC-468D-AAD6-6780DDD9F3C6}" type="slidenum">
              <a:rPr lang="en-US"/>
              <a:pPr/>
              <a:t>1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346523-925D-41E3-9061-AD0196826517}" type="slidenum">
              <a:rPr lang="en-US"/>
              <a:pPr/>
              <a:t>2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CED240-C46F-4A84-B1DB-57B5AFCA948E}" type="slidenum">
              <a:rPr lang="en-US"/>
              <a:pPr/>
              <a:t>3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A16D22-5AB5-4A15-A25C-136C0B4E77F9}" type="slidenum">
              <a:rPr lang="en-US"/>
              <a:pPr/>
              <a:t>4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258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96259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96260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261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6262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96263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264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6265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66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67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1">
              <a:gsLst>
                <a:gs pos="0">
                  <a:srgbClr val="969696">
                    <a:gamma/>
                    <a:shade val="46275"/>
                    <a:invGamma/>
                  </a:srgbClr>
                </a:gs>
                <a:gs pos="100000">
                  <a:srgbClr val="969696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62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62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6273" name="Text Box 17"/>
          <p:cNvSpPr txBox="1">
            <a:spLocks noChangeArrowheads="1"/>
          </p:cNvSpPr>
          <p:nvPr userDrawn="1"/>
        </p:nvSpPr>
        <p:spPr bwMode="auto">
          <a:xfrm>
            <a:off x="7391400" y="6461125"/>
            <a:ext cx="1752600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0000"/>
                </a:solidFill>
                <a:latin typeface="Brush Script MT" pitchFamily="66" charset="0"/>
              </a:rPr>
              <a:t>Life</a:t>
            </a:r>
            <a:r>
              <a:rPr lang="en-US" sz="1600" b="1">
                <a:solidFill>
                  <a:srgbClr val="FF0000"/>
                </a:solidFill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77724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2688" y="4151313"/>
            <a:ext cx="77724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9523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9523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9523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9523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9523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9524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952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52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5247" name="Text Box 15"/>
          <p:cNvSpPr txBox="1">
            <a:spLocks noChangeArrowheads="1"/>
          </p:cNvSpPr>
          <p:nvPr userDrawn="1"/>
        </p:nvSpPr>
        <p:spPr bwMode="auto">
          <a:xfrm>
            <a:off x="7391400" y="6461125"/>
            <a:ext cx="1752600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0000"/>
                </a:solidFill>
                <a:latin typeface="Brush Script MT" pitchFamily="66" charset="0"/>
              </a:rPr>
              <a:t>Life</a:t>
            </a:r>
            <a:r>
              <a:rPr lang="en-US" sz="1600" b="1">
                <a:solidFill>
                  <a:srgbClr val="FF0000"/>
                </a:solidFill>
              </a:rPr>
              <a:t>Knowledge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8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4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0" y="1447800"/>
            <a:ext cx="7772400" cy="1462088"/>
          </a:xfrm>
          <a:noFill/>
          <a:ln/>
        </p:spPr>
        <p:txBody>
          <a:bodyPr lIns="92075" tIns="46038" rIns="92075" bIns="46038"/>
          <a:lstStyle/>
          <a:p>
            <a:r>
              <a:rPr lang="en-US" b="1"/>
              <a:t>Identifying</a:t>
            </a:r>
            <a:br>
              <a:rPr lang="en-US" b="1"/>
            </a:br>
            <a:r>
              <a:rPr lang="en-US" b="1"/>
              <a:t>Problems Correctly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2004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FFFF00"/>
                </a:solidFill>
              </a:rPr>
              <a:t>How do I make things happen?</a:t>
            </a:r>
          </a:p>
          <a:p>
            <a:endParaRPr lang="en-US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Stage Three of Development</a:t>
            </a:r>
            <a:br>
              <a:rPr lang="en-US" sz="1200" b="1">
                <a:solidFill>
                  <a:schemeClr val="bg1"/>
                </a:solidFill>
                <a:latin typeface="Arial" charset="0"/>
              </a:rPr>
            </a:br>
            <a:r>
              <a:rPr lang="en-US" sz="1200" b="1">
                <a:solidFill>
                  <a:schemeClr val="bg1"/>
                </a:solidFill>
                <a:latin typeface="Arial" charset="0"/>
              </a:rPr>
              <a:t>DO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457200" y="5867400"/>
            <a:ext cx="6667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50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214313"/>
            <a:ext cx="7793037" cy="776287"/>
          </a:xfrm>
          <a:noFill/>
          <a:ln/>
        </p:spPr>
        <p:txBody>
          <a:bodyPr lIns="92075" tIns="46038" rIns="92075" bIns="46038"/>
          <a:lstStyle/>
          <a:p>
            <a:r>
              <a:rPr lang="en-US" b="1"/>
              <a:t>Think about this…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905000"/>
            <a:ext cx="8001000" cy="4800600"/>
          </a:xfrm>
          <a:noFill/>
          <a:ln/>
        </p:spPr>
        <p:txBody>
          <a:bodyPr lIns="92075" tIns="46038" rIns="92075" bIns="46038"/>
          <a:lstStyle/>
          <a:p>
            <a:pPr lvl="1">
              <a:lnSpc>
                <a:spcPct val="90000"/>
              </a:lnSpc>
              <a:spcBef>
                <a:spcPct val="50000"/>
              </a:spcBef>
            </a:pPr>
            <a:r>
              <a:rPr lang="en-US"/>
              <a:t>What was the problem?</a:t>
            </a:r>
          </a:p>
          <a:p>
            <a:pPr lvl="1">
              <a:lnSpc>
                <a:spcPct val="90000"/>
              </a:lnSpc>
              <a:spcBef>
                <a:spcPct val="50000"/>
              </a:spcBef>
            </a:pPr>
            <a:r>
              <a:rPr lang="en-US"/>
              <a:t>What information did the author give about what would happen as the clock struck midnight, ushering in the </a:t>
            </a:r>
            <a:br>
              <a:rPr lang="en-US"/>
            </a:br>
            <a:r>
              <a:rPr lang="en-US"/>
              <a:t>year 2000?</a:t>
            </a:r>
          </a:p>
          <a:p>
            <a:pPr lvl="1">
              <a:lnSpc>
                <a:spcPct val="90000"/>
              </a:lnSpc>
              <a:spcBef>
                <a:spcPct val="50000"/>
              </a:spcBef>
            </a:pPr>
            <a:r>
              <a:rPr lang="en-US"/>
              <a:t>Were any options given to solve the problem in the article?</a:t>
            </a:r>
          </a:p>
          <a:p>
            <a:pPr lvl="1">
              <a:lnSpc>
                <a:spcPct val="90000"/>
              </a:lnSpc>
              <a:spcBef>
                <a:spcPct val="50000"/>
              </a:spcBef>
            </a:pPr>
            <a:r>
              <a:rPr lang="en-US"/>
              <a:t>What was the outcome of this problem?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172200"/>
            <a:ext cx="1082675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Interest Approach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50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214313"/>
            <a:ext cx="7993062" cy="1462087"/>
          </a:xfrm>
          <a:noFill/>
          <a:ln/>
        </p:spPr>
        <p:txBody>
          <a:bodyPr lIns="92075" tIns="46038" rIns="92075" bIns="46038"/>
          <a:lstStyle/>
          <a:p>
            <a:r>
              <a:rPr lang="en-US" b="1"/>
              <a:t>Benefits to Problem Solving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981200"/>
            <a:ext cx="5943600" cy="44196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spcBef>
                <a:spcPct val="75000"/>
              </a:spcBef>
              <a:buFont typeface="Wingdings" pitchFamily="2" charset="2"/>
              <a:buAutoNum type="arabicPeriod"/>
            </a:pPr>
            <a:r>
              <a:rPr lang="en-US"/>
              <a:t>All options are considered.</a:t>
            </a:r>
          </a:p>
          <a:p>
            <a:pPr marL="457200" indent="-457200">
              <a:spcBef>
                <a:spcPct val="75000"/>
              </a:spcBef>
              <a:buFont typeface="Wingdings" pitchFamily="2" charset="2"/>
              <a:buAutoNum type="arabicPeriod"/>
            </a:pPr>
            <a:r>
              <a:rPr lang="en-US"/>
              <a:t>The best solution is reached.</a:t>
            </a:r>
          </a:p>
          <a:p>
            <a:pPr marL="457200" indent="-457200">
              <a:spcBef>
                <a:spcPct val="75000"/>
              </a:spcBef>
              <a:buFont typeface="Wingdings" pitchFamily="2" charset="2"/>
              <a:buAutoNum type="arabicPeriod"/>
            </a:pPr>
            <a:r>
              <a:rPr lang="en-US"/>
              <a:t>Information to back up the solution is available.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0960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50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350963" y="228600"/>
            <a:ext cx="7793037" cy="1462088"/>
          </a:xfrm>
          <a:noFill/>
          <a:ln/>
        </p:spPr>
        <p:txBody>
          <a:bodyPr lIns="92075" tIns="46038" rIns="92075" bIns="46038"/>
          <a:lstStyle/>
          <a:p>
            <a:r>
              <a:rPr lang="en-US" b="1"/>
              <a:t>Problems Solved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600200"/>
            <a:ext cx="7315200" cy="48006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endParaRPr lang="en-US" sz="2800"/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Problems solved well</a:t>
            </a:r>
          </a:p>
          <a:p>
            <a:pPr lvl="1">
              <a:spcBef>
                <a:spcPct val="50000"/>
              </a:spcBef>
            </a:pPr>
            <a:r>
              <a:rPr lang="en-US" sz="2400"/>
              <a:t>Have a realistic solution</a:t>
            </a:r>
          </a:p>
          <a:p>
            <a:pPr lvl="1">
              <a:spcBef>
                <a:spcPct val="50000"/>
              </a:spcBef>
            </a:pPr>
            <a:r>
              <a:rPr lang="en-US" sz="2400"/>
              <a:t>Have considered all the options</a:t>
            </a:r>
          </a:p>
          <a:p>
            <a:pPr lvl="1">
              <a:spcBef>
                <a:spcPct val="50000"/>
              </a:spcBef>
              <a:buFont typeface="Wingdings" pitchFamily="2" charset="2"/>
              <a:buNone/>
            </a:pPr>
            <a:endParaRPr lang="en-US" sz="2400"/>
          </a:p>
          <a:p>
            <a:pPr>
              <a:spcBef>
                <a:spcPct val="75000"/>
              </a:spcBef>
            </a:pPr>
            <a:r>
              <a:rPr lang="en-US" sz="2800" b="1">
                <a:solidFill>
                  <a:srgbClr val="FF0000"/>
                </a:solidFill>
              </a:rPr>
              <a:t>Problems solved poorly</a:t>
            </a:r>
          </a:p>
          <a:p>
            <a:pPr lvl="1">
              <a:spcBef>
                <a:spcPct val="50000"/>
              </a:spcBef>
            </a:pPr>
            <a:r>
              <a:rPr lang="en-US" sz="2400"/>
              <a:t>Can lead to continued problems</a:t>
            </a:r>
          </a:p>
          <a:p>
            <a:pPr lvl="1">
              <a:spcBef>
                <a:spcPct val="50000"/>
              </a:spcBef>
            </a:pPr>
            <a:r>
              <a:rPr lang="en-US" sz="2400"/>
              <a:t>Do not use information to its full capacity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3246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50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B3BB5056-F97B-4C4B-A988-50A6D22258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570C6D8-DF15-4767-ACA3-1992F7E653E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62332A0-08E3-47D3-B46E-2D818B42514C}">
  <ds:schemaRefs>
    <ds:schemaRef ds:uri="http://purl.org/dc/dcmitype/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7d75d6f9-8bd4-4602-97a0-53722360a9f2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20</TotalTime>
  <Words>118</Words>
  <Application>Microsoft Office PowerPoint</Application>
  <PresentationFormat>On-screen Show (4:3)</PresentationFormat>
  <Paragraphs>32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Brush Script MT</vt:lpstr>
      <vt:lpstr>Tahoma</vt:lpstr>
      <vt:lpstr>Times New Roman</vt:lpstr>
      <vt:lpstr>Wingdings</vt:lpstr>
      <vt:lpstr>Blends</vt:lpstr>
      <vt:lpstr>Identifying Problems Correctly</vt:lpstr>
      <vt:lpstr>Think about this…</vt:lpstr>
      <vt:lpstr>Benefits to Problem Solving</vt:lpstr>
      <vt:lpstr>Problems Solved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3</cp:revision>
  <cp:lastPrinted>1601-01-01T00:00:00Z</cp:lastPrinted>
  <dcterms:created xsi:type="dcterms:W3CDTF">2004-01-23T20:39:14Z</dcterms:created>
  <dcterms:modified xsi:type="dcterms:W3CDTF">2018-07-09T20:43:01Z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