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8" r:id="rId4"/>
  </p:sldMasterIdLst>
  <p:notesMasterIdLst>
    <p:notesMasterId r:id="rId11"/>
  </p:notesMasterIdLst>
  <p:handoutMasterIdLst>
    <p:handoutMasterId r:id="rId12"/>
  </p:handout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gs" Target="tags/tag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190BC7A2-EAA3-47C6-991B-22166F21E4FA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C500CBB-F78D-4A4C-B91C-4D3D5433875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9A2B82-8679-4D0E-B631-A65D5D9CB138}" type="slidenum">
              <a:rPr lang="en-US"/>
              <a:pPr/>
              <a:t>1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5314A7-EEEF-42DB-BD6A-8BFA81C721FC}" type="slidenum">
              <a:rPr lang="en-US"/>
              <a:pPr/>
              <a:t>2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D4C87D-0025-43CA-8119-9EB191434957}" type="slidenum">
              <a:rPr lang="en-US"/>
              <a:pPr/>
              <a:t>3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6A50181-8554-460B-A765-7D870DEAE24E}" type="slidenum">
              <a:rPr lang="en-US"/>
              <a:pPr/>
              <a:t>4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9B378F-5A54-45FA-8E47-AB62BC66DC6F}" type="slidenum">
              <a:rPr lang="en-US"/>
              <a:pPr/>
              <a:t>5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4B3D67-45C3-4A15-8B79-A27EC30DD37C}" type="slidenum">
              <a:rPr lang="en-US"/>
              <a:pPr/>
              <a:t>6</a:t>
            </a:fld>
            <a:endParaRPr lang="en-US"/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89091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89092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093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89094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89095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096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89097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8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9099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9100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9101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9103" name="Rectangle 1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88" y="4151313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6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6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6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7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7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72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kumimoji="1" lang="en-US" sz="2400"/>
          </a:p>
        </p:txBody>
      </p:sp>
      <p:sp>
        <p:nvSpPr>
          <p:cNvPr id="8807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807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8078" name="Rectangle 14"/>
          <p:cNvSpPr>
            <a:spLocks noChangeArrowheads="1"/>
          </p:cNvSpPr>
          <p:nvPr/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3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8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0000"/>
        </a:buClr>
        <a:buFont typeface="Wingdings" pitchFamily="2" charset="2"/>
        <a:buChar char="n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5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400">
                <a:latin typeface="Tahoma" pitchFamily="34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47800" y="1676400"/>
            <a:ext cx="7315200" cy="1462088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Resources Available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2004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FF00"/>
                </a:solidFill>
              </a:rPr>
              <a:t>How do I make things happen?</a:t>
            </a:r>
          </a:p>
          <a:p>
            <a:endParaRPr lang="en-US">
              <a:solidFill>
                <a:srgbClr val="FFFF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Stage Three of Development</a:t>
            </a:r>
            <a:br>
              <a:rPr lang="en-US" sz="1200" b="1">
                <a:solidFill>
                  <a:schemeClr val="bg1"/>
                </a:solidFill>
                <a:latin typeface="Arial" charset="0"/>
              </a:rPr>
            </a:br>
            <a:r>
              <a:rPr lang="en-US" sz="1200" b="1">
                <a:solidFill>
                  <a:schemeClr val="bg1"/>
                </a:solidFill>
                <a:latin typeface="Arial" charset="0"/>
              </a:rPr>
              <a:t>DO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867400"/>
            <a:ext cx="66675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14313"/>
            <a:ext cx="7572375" cy="1462087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Consider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362200"/>
            <a:ext cx="4191000" cy="4038600"/>
          </a:xfrm>
          <a:noFill/>
          <a:ln/>
        </p:spPr>
        <p:txBody>
          <a:bodyPr lIns="92075" tIns="46038" rIns="92075" bIns="46038"/>
          <a:lstStyle/>
          <a:p>
            <a:pPr marL="6350" indent="-6350" algn="ctr">
              <a:buFont typeface="Wingdings" pitchFamily="2" charset="2"/>
              <a:buNone/>
            </a:pPr>
            <a:r>
              <a:rPr lang="en-US" sz="4000"/>
              <a:t>How many licks does it take </a:t>
            </a:r>
            <a:br>
              <a:rPr lang="en-US" sz="4000"/>
            </a:br>
            <a:r>
              <a:rPr lang="en-US" sz="4000"/>
              <a:t>to finish a </a:t>
            </a:r>
          </a:p>
          <a:p>
            <a:pPr marL="6350" indent="-6350" algn="ctr">
              <a:buFont typeface="Wingdings" pitchFamily="2" charset="2"/>
              <a:buNone/>
            </a:pPr>
            <a:r>
              <a:rPr lang="en-US" sz="4000"/>
              <a:t>Dum Dum Pop?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096000"/>
            <a:ext cx="1082675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Interest Approach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TM A </a:t>
            </a:r>
          </a:p>
        </p:txBody>
      </p:sp>
      <p:pic>
        <p:nvPicPr>
          <p:cNvPr id="98307" name="Picture 3" descr="Dum Dum Po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590800"/>
            <a:ext cx="29337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Team Resources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6629400" cy="4419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800"/>
              <a:t>Define the term “resources.”</a:t>
            </a:r>
          </a:p>
          <a:p>
            <a:pPr marL="457200" indent="-457200">
              <a:spcBef>
                <a:spcPct val="100000"/>
              </a:spcBef>
            </a:pPr>
            <a:r>
              <a:rPr lang="en-US"/>
              <a:t>A </a:t>
            </a:r>
            <a:r>
              <a:rPr lang="en-US" b="1" i="1">
                <a:solidFill>
                  <a:srgbClr val="FFFF00"/>
                </a:solidFill>
              </a:rPr>
              <a:t>Resource</a:t>
            </a:r>
            <a:r>
              <a:rPr lang="en-US"/>
              <a:t> is a collective wealth of knowledge critical to solving problems.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TM B </a:t>
            </a:r>
          </a:p>
        </p:txBody>
      </p:sp>
      <p:pic>
        <p:nvPicPr>
          <p:cNvPr id="66568" name="Picture 8" descr="MCj0426054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724400"/>
            <a:ext cx="2209800" cy="1927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14313"/>
            <a:ext cx="7572375" cy="1462087"/>
          </a:xfrm>
          <a:noFill/>
          <a:ln/>
        </p:spPr>
        <p:txBody>
          <a:bodyPr lIns="92075" tIns="46038" rIns="92075" bIns="46038"/>
          <a:lstStyle/>
          <a:p>
            <a:r>
              <a:rPr lang="en-US" b="1"/>
              <a:t>Categories of Resources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752600"/>
            <a:ext cx="69342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Font typeface="Wingdings" pitchFamily="2" charset="2"/>
              <a:buNone/>
            </a:pPr>
            <a:r>
              <a:rPr lang="en-US" sz="2800"/>
              <a:t>Three categories of resources: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Individuals</a:t>
            </a:r>
            <a:r>
              <a:rPr lang="en-US" sz="2800">
                <a:solidFill>
                  <a:srgbClr val="FF0000"/>
                </a:solidFill>
              </a:rPr>
              <a:t>:</a:t>
            </a:r>
            <a:r>
              <a:rPr lang="en-US" sz="2800"/>
              <a:t> person who shares information with you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Information</a:t>
            </a:r>
            <a:r>
              <a:rPr lang="en-US" sz="2800">
                <a:solidFill>
                  <a:srgbClr val="FF0000"/>
                </a:solidFill>
              </a:rPr>
              <a:t>:</a:t>
            </a:r>
            <a:r>
              <a:rPr lang="en-US" sz="2800"/>
              <a:t> book, magazine, Web site, etc.</a:t>
            </a:r>
          </a:p>
          <a:p>
            <a:pPr marL="457200" indent="-457200">
              <a:spcBef>
                <a:spcPct val="75000"/>
              </a:spcBef>
              <a:buFont typeface="Wingdings" pitchFamily="2" charset="2"/>
              <a:buAutoNum type="arabicPeriod"/>
            </a:pPr>
            <a:r>
              <a:rPr lang="en-US" sz="2800" b="1">
                <a:solidFill>
                  <a:srgbClr val="FF0000"/>
                </a:solidFill>
              </a:rPr>
              <a:t>Personal</a:t>
            </a:r>
            <a:r>
              <a:rPr lang="en-US" sz="2800">
                <a:solidFill>
                  <a:srgbClr val="FF0000"/>
                </a:solidFill>
              </a:rPr>
              <a:t>:</a:t>
            </a:r>
            <a:r>
              <a:rPr lang="en-US" sz="2800"/>
              <a:t> something you know about or are talented in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3246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/>
              <a:t>Relevant Resources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057400"/>
            <a:ext cx="7848600" cy="434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spcBef>
                <a:spcPct val="100000"/>
              </a:spcBef>
              <a:buFont typeface="Wingdings" pitchFamily="2" charset="2"/>
              <a:buNone/>
            </a:pPr>
            <a:r>
              <a:rPr lang="en-US" i="1"/>
              <a:t>	</a:t>
            </a:r>
            <a:r>
              <a:rPr lang="en-US" b="1" i="1">
                <a:solidFill>
                  <a:srgbClr val="FFFF00"/>
                </a:solidFill>
              </a:rPr>
              <a:t>Relevant resources</a:t>
            </a:r>
            <a:r>
              <a:rPr lang="en-US"/>
              <a:t> are those resources that are logically related to the problem at hand.</a:t>
            </a:r>
          </a:p>
          <a:p>
            <a:pPr marL="1714500" lvl="3" indent="-342900"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800"/>
              <a:t>Individuals</a:t>
            </a:r>
          </a:p>
          <a:p>
            <a:pPr marL="1714500" lvl="3" indent="-342900"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800"/>
              <a:t>Information</a:t>
            </a:r>
          </a:p>
          <a:p>
            <a:pPr marL="1714500" lvl="3" indent="-342900"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800"/>
              <a:t>Personal Resources</a:t>
            </a:r>
          </a:p>
        </p:txBody>
      </p:sp>
      <p:sp>
        <p:nvSpPr>
          <p:cNvPr id="8499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82675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b="1"/>
              <a:t>   True or False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057400"/>
            <a:ext cx="8001000" cy="4343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000"/>
              <a:t>A resource is a collective wealth of knowledge critical to solving problems.</a:t>
            </a:r>
            <a:br>
              <a:rPr lang="en-US" sz="2000"/>
            </a:br>
            <a:endParaRPr lang="en-US" sz="2000"/>
          </a:p>
          <a:p>
            <a:pPr marL="533400" indent="-533400">
              <a:lnSpc>
                <a:spcPct val="90000"/>
              </a:lnSpc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000"/>
              <a:t>The three categories of resources are individuals, personal, and index.</a:t>
            </a:r>
            <a:br>
              <a:rPr lang="en-US" sz="2000"/>
            </a:br>
            <a:endParaRPr lang="en-US" sz="2000"/>
          </a:p>
          <a:p>
            <a:pPr marL="533400" indent="-533400">
              <a:lnSpc>
                <a:spcPct val="90000"/>
              </a:lnSpc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000"/>
              <a:t>Relevant resources are those that are logically related to the problem at hand.</a:t>
            </a:r>
            <a:br>
              <a:rPr lang="en-US" sz="2000"/>
            </a:br>
            <a:endParaRPr lang="en-US" sz="2000"/>
          </a:p>
          <a:p>
            <a:pPr marL="533400" indent="-533400">
              <a:lnSpc>
                <a:spcPct val="90000"/>
              </a:lnSpc>
              <a:spcBef>
                <a:spcPct val="100000"/>
              </a:spcBef>
              <a:buFont typeface="Wingdings" pitchFamily="2" charset="2"/>
              <a:buAutoNum type="arabicPeriod"/>
            </a:pPr>
            <a:r>
              <a:rPr lang="en-US" sz="2000"/>
              <a:t>An example of an information resource is an Internet website. 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447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chemeClr val="bg1"/>
                </a:solidFill>
                <a:latin typeface="Arial" charset="0"/>
              </a:rPr>
              <a:t>MS 51 Assess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51F8CF-8617-4EA5-9ABB-96DE92F290D0}">
  <ds:schemaRefs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dcmitype/"/>
    <ds:schemaRef ds:uri="7d75d6f9-8bd4-4602-97a0-53722360a9f2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76C92D0-AF9B-487B-A656-98DE1B16F10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1F527C1-012B-403D-9C23-33C7FCF72C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Blends</Template>
  <TotalTime>28</TotalTime>
  <Words>133</Words>
  <Application>Microsoft Office PowerPoint</Application>
  <PresentationFormat>On-screen Show (4:3)</PresentationFormat>
  <Paragraphs>41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Brush Script MT</vt:lpstr>
      <vt:lpstr>Tahoma</vt:lpstr>
      <vt:lpstr>Times New Roman</vt:lpstr>
      <vt:lpstr>Wingdings</vt:lpstr>
      <vt:lpstr>Blends</vt:lpstr>
      <vt:lpstr>Resources Available</vt:lpstr>
      <vt:lpstr>Consider</vt:lpstr>
      <vt:lpstr>Team Resources</vt:lpstr>
      <vt:lpstr>Categories of Resources</vt:lpstr>
      <vt:lpstr>Relevant Resources</vt:lpstr>
      <vt:lpstr>   True or False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2004-01-23T20:46:11Z</dcterms:created>
  <dcterms:modified xsi:type="dcterms:W3CDTF">2018-07-09T20:43:20Z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