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8" r:id="rId5"/>
  </p:sldMasterIdLst>
  <p:notesMasterIdLst>
    <p:notesMasterId r:id="rId11"/>
  </p:notesMasterIdLst>
  <p:handoutMasterIdLst>
    <p:handoutMasterId r:id="rId12"/>
  </p:handoutMasterIdLst>
  <p:sldIdLst>
    <p:sldId id="256" r:id="rId6"/>
    <p:sldId id="257" r:id="rId7"/>
    <p:sldId id="261" r:id="rId8"/>
    <p:sldId id="262" r:id="rId9"/>
    <p:sldId id="263" r:id="rId1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4" d="100"/>
          <a:sy n="94" d="100"/>
        </p:scale>
        <p:origin x="888" y="3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1.xml"/><Relationship Id="rId15" Type="http://schemas.openxmlformats.org/officeDocument/2006/relationships/theme" Target="theme/theme1.xml"/><Relationship Id="rId10" Type="http://schemas.openxmlformats.org/officeDocument/2006/relationships/slide" Target="slides/slide5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fld id="{C8518A63-E0CB-4A3A-BE63-71DCF99B359A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771C4559-1103-42E0-A0EE-35EEEEDE0EE8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E674BFC-ECE8-46F4-B335-848101F7E54B}" type="slidenum">
              <a:rPr lang="en-US"/>
              <a:pPr/>
              <a:t>1</a:t>
            </a:fld>
            <a:endParaRPr lang="en-US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5EDF705-8CC7-44C4-8D65-6B734FD9557A}" type="slidenum">
              <a:rPr lang="en-US"/>
              <a:pPr/>
              <a:t>2</a:t>
            </a:fld>
            <a:endParaRPr lang="en-US"/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DADB7D7-F5D4-414D-A5C6-7637705885C5}" type="slidenum">
              <a:rPr lang="en-US"/>
              <a:pPr/>
              <a:t>3</a:t>
            </a:fld>
            <a:endParaRPr lang="en-US"/>
          </a:p>
        </p:txBody>
      </p:sp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ECEFEAB-D09E-4B95-81AC-3C9CF2CD1CAB}" type="slidenum">
              <a:rPr lang="en-US"/>
              <a:pPr/>
              <a:t>4</a:t>
            </a:fld>
            <a:endParaRPr lang="en-US"/>
          </a:p>
        </p:txBody>
      </p:sp>
      <p:sp>
        <p:nvSpPr>
          <p:cNvPr id="99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9E90A55-555D-4862-B854-8A344F12624F}" type="slidenum">
              <a:rPr lang="en-US"/>
              <a:pPr/>
              <a:t>5</a:t>
            </a:fld>
            <a:endParaRPr lang="en-US"/>
          </a:p>
        </p:txBody>
      </p:sp>
      <p:sp>
        <p:nvSpPr>
          <p:cNvPr id="101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066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8806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8806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806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8807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8807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807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8807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7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807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8807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807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b="1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8079" name="Rectangle 1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553200" y="6400800"/>
            <a:ext cx="2895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b="1">
                <a:solidFill>
                  <a:srgbClr val="FF0000"/>
                </a:solidFill>
                <a:latin typeface="Brush Script MT" pitchFamily="66" charset="0"/>
              </a:defRPr>
            </a:lvl1pPr>
          </a:lstStyle>
          <a:p>
            <a:r>
              <a:rPr lang="en-US"/>
              <a:t>Life</a:t>
            </a:r>
            <a:r>
              <a:rPr lang="en-US" sz="1400"/>
              <a:t>Knowledge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11988" y="214313"/>
            <a:ext cx="1943100" cy="5918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82688" y="214313"/>
            <a:ext cx="5676900" cy="5918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14313"/>
            <a:ext cx="7343775" cy="146208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77724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82688" y="4151313"/>
            <a:ext cx="77724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kumimoji="1" lang="en-US" sz="2400"/>
          </a:p>
        </p:txBody>
      </p:sp>
      <p:sp>
        <p:nvSpPr>
          <p:cNvPr id="87043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kumimoji="1" lang="en-US" sz="2400"/>
          </a:p>
        </p:txBody>
      </p:sp>
      <p:sp>
        <p:nvSpPr>
          <p:cNvPr id="87044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kumimoji="1" lang="en-US" sz="2400"/>
          </a:p>
        </p:txBody>
      </p:sp>
      <p:sp>
        <p:nvSpPr>
          <p:cNvPr id="87045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kumimoji="1" lang="en-US" sz="2400"/>
          </a:p>
        </p:txBody>
      </p:sp>
      <p:sp>
        <p:nvSpPr>
          <p:cNvPr id="87046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kumimoji="1" lang="en-US" sz="2400"/>
          </a:p>
        </p:txBody>
      </p:sp>
      <p:sp>
        <p:nvSpPr>
          <p:cNvPr id="87047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kumimoji="1" lang="en-US" sz="2400"/>
          </a:p>
        </p:txBody>
      </p:sp>
      <p:sp>
        <p:nvSpPr>
          <p:cNvPr id="87048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kumimoji="1" lang="en-US" sz="2400"/>
          </a:p>
        </p:txBody>
      </p:sp>
      <p:sp>
        <p:nvSpPr>
          <p:cNvPr id="8704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214313"/>
            <a:ext cx="7343775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8705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7054" name="Rectangle 14"/>
          <p:cNvSpPr>
            <a:spLocks noChangeArrowheads="1"/>
          </p:cNvSpPr>
          <p:nvPr/>
        </p:nvSpPr>
        <p:spPr bwMode="auto">
          <a:xfrm>
            <a:off x="6553200" y="64008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 eaLnBrk="1" hangingPunct="1"/>
            <a:r>
              <a:rPr lang="en-US" b="1">
                <a:solidFill>
                  <a:srgbClr val="FF0000"/>
                </a:solidFill>
                <a:latin typeface="Brush Script MT" pitchFamily="66" charset="0"/>
              </a:rPr>
              <a:t>Life</a:t>
            </a:r>
            <a:r>
              <a:rPr lang="en-US" sz="1400" b="1">
                <a:solidFill>
                  <a:srgbClr val="FF0000"/>
                </a:solidFill>
              </a:rPr>
              <a:t>Knowledge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</p:sldLayoutIdLst>
  <p:txStyles>
    <p:titleStyle>
      <a:lvl1pPr algn="l" rtl="0" fontAlgn="base">
        <a:spcBef>
          <a:spcPct val="0"/>
        </a:spcBef>
        <a:spcAft>
          <a:spcPct val="0"/>
        </a:spcAft>
        <a:buClr>
          <a:srgbClr val="FF0000"/>
        </a:buClr>
        <a:defRPr sz="44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buClr>
          <a:srgbClr val="FF0000"/>
        </a:buClr>
        <a:defRPr sz="4400">
          <a:solidFill>
            <a:schemeClr val="bg1"/>
          </a:solidFill>
          <a:latin typeface="Tahoma" pitchFamily="34" charset="0"/>
        </a:defRPr>
      </a:lvl2pPr>
      <a:lvl3pPr algn="l" rtl="0" fontAlgn="base">
        <a:spcBef>
          <a:spcPct val="0"/>
        </a:spcBef>
        <a:spcAft>
          <a:spcPct val="0"/>
        </a:spcAft>
        <a:buClr>
          <a:srgbClr val="FF0000"/>
        </a:buClr>
        <a:defRPr sz="4400">
          <a:solidFill>
            <a:schemeClr val="bg1"/>
          </a:solidFill>
          <a:latin typeface="Tahoma" pitchFamily="34" charset="0"/>
        </a:defRPr>
      </a:lvl3pPr>
      <a:lvl4pPr algn="l" rtl="0" fontAlgn="base">
        <a:spcBef>
          <a:spcPct val="0"/>
        </a:spcBef>
        <a:spcAft>
          <a:spcPct val="0"/>
        </a:spcAft>
        <a:buClr>
          <a:srgbClr val="FF0000"/>
        </a:buClr>
        <a:defRPr sz="4400">
          <a:solidFill>
            <a:schemeClr val="bg1"/>
          </a:solidFill>
          <a:latin typeface="Tahoma" pitchFamily="34" charset="0"/>
        </a:defRPr>
      </a:lvl4pPr>
      <a:lvl5pPr algn="l" rtl="0" fontAlgn="base">
        <a:spcBef>
          <a:spcPct val="0"/>
        </a:spcBef>
        <a:spcAft>
          <a:spcPct val="0"/>
        </a:spcAft>
        <a:buClr>
          <a:srgbClr val="FF0000"/>
        </a:buClr>
        <a:defRPr sz="4400">
          <a:solidFill>
            <a:schemeClr val="bg1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buClr>
          <a:srgbClr val="FF0000"/>
        </a:buClr>
        <a:defRPr sz="4400">
          <a:solidFill>
            <a:schemeClr val="bg1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buClr>
          <a:srgbClr val="FF0000"/>
        </a:buClr>
        <a:defRPr sz="4400">
          <a:solidFill>
            <a:schemeClr val="bg1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buClr>
          <a:srgbClr val="FF0000"/>
        </a:buClr>
        <a:defRPr sz="4400">
          <a:solidFill>
            <a:schemeClr val="bg1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buClr>
          <a:srgbClr val="FF0000"/>
        </a:buClr>
        <a:defRPr sz="4400">
          <a:solidFill>
            <a:schemeClr val="bg1"/>
          </a:solidFill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n"/>
        <a:defRPr sz="3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n"/>
        <a:defRPr sz="2800">
          <a:solidFill>
            <a:schemeClr val="bg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n"/>
        <a:defRPr sz="2400">
          <a:solidFill>
            <a:schemeClr val="bg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n"/>
        <a:defRPr sz="2000">
          <a:solidFill>
            <a:schemeClr val="bg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n"/>
        <a:defRPr sz="2000">
          <a:solidFill>
            <a:schemeClr val="bg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n"/>
        <a:defRPr sz="2000">
          <a:solidFill>
            <a:schemeClr val="bg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n"/>
        <a:defRPr sz="2000">
          <a:solidFill>
            <a:schemeClr val="bg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n"/>
        <a:defRPr sz="2000">
          <a:solidFill>
            <a:schemeClr val="bg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n"/>
        <a:defRPr sz="2000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5"/>
          <p:cNvSpPr>
            <a:spLocks noGrp="1" noChangeArrowheads="1"/>
          </p:cNvSpPr>
          <p:nvPr>
            <p:ph type="ftr" sz="quarter" idx="3"/>
          </p:nvPr>
        </p:nvSpPr>
        <p:spPr>
          <a:ln/>
        </p:spPr>
        <p:txBody>
          <a:bodyPr/>
          <a:lstStyle/>
          <a:p>
            <a:r>
              <a:rPr lang="en-US"/>
              <a:t>Life</a:t>
            </a:r>
            <a:r>
              <a:rPr lang="en-US" sz="1400">
                <a:latin typeface="Tahoma" pitchFamily="34" charset="0"/>
              </a:rPr>
              <a:t>Knowledge</a:t>
            </a: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47800" y="1676400"/>
            <a:ext cx="7239000" cy="1462088"/>
          </a:xfrm>
          <a:noFill/>
          <a:ln/>
        </p:spPr>
        <p:txBody>
          <a:bodyPr lIns="92075" tIns="46038" rIns="92075" bIns="46038"/>
          <a:lstStyle/>
          <a:p>
            <a:r>
              <a:rPr lang="en-US"/>
              <a:t>Evaluating</a:t>
            </a:r>
            <a:br>
              <a:rPr lang="en-US"/>
            </a:br>
            <a:r>
              <a:rPr lang="en-US"/>
              <a:t>Potential Impacts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657600"/>
            <a:ext cx="5867400" cy="1752600"/>
          </a:xfrm>
          <a:noFill/>
          <a:ln/>
        </p:spPr>
        <p:txBody>
          <a:bodyPr lIns="92075" tIns="46038" rIns="92075" bIns="46038" anchor="ctr"/>
          <a:lstStyle/>
          <a:p>
            <a:r>
              <a:rPr lang="en-US">
                <a:solidFill>
                  <a:srgbClr val="FFFF00"/>
                </a:solidFill>
              </a:rPr>
              <a:t>How do I make things happen?</a:t>
            </a:r>
          </a:p>
          <a:p>
            <a:endParaRPr lang="en-US">
              <a:solidFill>
                <a:srgbClr val="FFFF00"/>
              </a:solidFill>
            </a:endParaRP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52400" y="6142038"/>
            <a:ext cx="1219200" cy="82232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200" b="1">
                <a:solidFill>
                  <a:schemeClr val="bg1"/>
                </a:solidFill>
                <a:latin typeface="Arial" charset="0"/>
              </a:rPr>
              <a:t>Stage Three of Development</a:t>
            </a:r>
            <a:br>
              <a:rPr lang="en-US" sz="1200" b="1">
                <a:solidFill>
                  <a:schemeClr val="bg1"/>
                </a:solidFill>
                <a:latin typeface="Arial" charset="0"/>
              </a:rPr>
            </a:br>
            <a:r>
              <a:rPr lang="en-US" sz="1200" b="1">
                <a:solidFill>
                  <a:schemeClr val="bg1"/>
                </a:solidFill>
                <a:latin typeface="Arial" charset="0"/>
              </a:rPr>
              <a:t>DO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381000" y="5943600"/>
            <a:ext cx="66675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200" b="1">
                <a:solidFill>
                  <a:schemeClr val="bg1"/>
                </a:solidFill>
                <a:latin typeface="Arial" charset="0"/>
              </a:rPr>
              <a:t>MS 53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pPr algn="ctr"/>
            <a:r>
              <a:rPr lang="en-US" b="1"/>
              <a:t>Strategies for Selecting a Solution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95400" y="1905000"/>
            <a:ext cx="7315200" cy="4495800"/>
          </a:xfrm>
          <a:noFill/>
          <a:ln/>
        </p:spPr>
        <p:txBody>
          <a:bodyPr lIns="92075" tIns="46038" rIns="92075" bIns="46038"/>
          <a:lstStyle/>
          <a:p>
            <a:pPr>
              <a:buFont typeface="Wingdings" pitchFamily="2" charset="2"/>
              <a:buNone/>
            </a:pPr>
            <a:r>
              <a:rPr lang="en-US" sz="2000">
                <a:solidFill>
                  <a:srgbClr val="FFFF00"/>
                </a:solidFill>
              </a:rPr>
              <a:t>What should you consider when selecting a solution?</a:t>
            </a:r>
          </a:p>
          <a:p>
            <a:pPr>
              <a:buFont typeface="Wingdings" pitchFamily="2" charset="2"/>
              <a:buNone/>
            </a:pPr>
            <a:endParaRPr lang="en-US" sz="2000">
              <a:solidFill>
                <a:srgbClr val="FFFF00"/>
              </a:solidFill>
            </a:endParaRPr>
          </a:p>
          <a:p>
            <a:pPr marL="762000" lvl="1" indent="-304800"/>
            <a:r>
              <a:rPr lang="en-US" sz="2400"/>
              <a:t>The impact the solution may cause</a:t>
            </a:r>
          </a:p>
          <a:p>
            <a:pPr marL="762000" lvl="1" indent="-304800">
              <a:spcBef>
                <a:spcPct val="50000"/>
              </a:spcBef>
            </a:pPr>
            <a:r>
              <a:rPr lang="en-US" sz="2400"/>
              <a:t>An impact is the effect the solution my have on people, places, and relationships.</a:t>
            </a:r>
          </a:p>
          <a:p>
            <a:pPr marL="762000" lvl="1" indent="-304800">
              <a:spcBef>
                <a:spcPct val="50000"/>
              </a:spcBef>
            </a:pPr>
            <a:r>
              <a:rPr lang="en-US" sz="2400"/>
              <a:t>What effect will this solution create on everyone involved in the problem?</a:t>
            </a:r>
          </a:p>
          <a:p>
            <a:pPr marL="762000" lvl="1" indent="-304800">
              <a:spcBef>
                <a:spcPct val="50000"/>
              </a:spcBef>
            </a:pPr>
            <a:r>
              <a:rPr lang="en-US" sz="2400"/>
              <a:t>Examine all the angles that are affected by the potential solution.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6172200"/>
            <a:ext cx="1166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chemeClr val="bg1"/>
                </a:solidFill>
                <a:latin typeface="Arial" charset="0"/>
              </a:rPr>
              <a:t>MS 53 TM A1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pPr algn="ctr"/>
            <a:r>
              <a:rPr lang="en-US" b="1"/>
              <a:t>Strategies for Selecting a Solution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95400" y="1828800"/>
            <a:ext cx="7543800" cy="4572000"/>
          </a:xfrm>
          <a:noFill/>
          <a:ln/>
        </p:spPr>
        <p:txBody>
          <a:bodyPr lIns="92075" tIns="46038" rIns="92075" bIns="46038"/>
          <a:lstStyle/>
          <a:p>
            <a:pPr>
              <a:buFont typeface="Wingdings" pitchFamily="2" charset="2"/>
              <a:buNone/>
            </a:pPr>
            <a:r>
              <a:rPr lang="en-US" sz="2800"/>
              <a:t>How do you evaluate solutions?</a:t>
            </a:r>
          </a:p>
          <a:p>
            <a:pPr>
              <a:buFont typeface="Wingdings" pitchFamily="2" charset="2"/>
              <a:buNone/>
            </a:pPr>
            <a:endParaRPr lang="en-US" sz="2800"/>
          </a:p>
          <a:p>
            <a:pPr>
              <a:spcBef>
                <a:spcPct val="50000"/>
              </a:spcBef>
              <a:buFont typeface="Wingdings" pitchFamily="2" charset="2"/>
              <a:buAutoNum type="arabicPeriod"/>
            </a:pPr>
            <a:r>
              <a:rPr lang="en-US" sz="2800"/>
              <a:t>Prioritize the solutions—place them in order of importance.</a:t>
            </a:r>
          </a:p>
          <a:p>
            <a:pPr>
              <a:spcBef>
                <a:spcPct val="50000"/>
              </a:spcBef>
              <a:buFont typeface="Wingdings" pitchFamily="2" charset="2"/>
              <a:buNone/>
            </a:pPr>
            <a:endParaRPr lang="en-US" sz="2800"/>
          </a:p>
          <a:p>
            <a:pPr>
              <a:spcBef>
                <a:spcPct val="50000"/>
              </a:spcBef>
              <a:buFont typeface="Wingdings" pitchFamily="2" charset="2"/>
              <a:buNone/>
            </a:pPr>
            <a:r>
              <a:rPr lang="en-US" sz="2800">
                <a:solidFill>
                  <a:srgbClr val="FF0000"/>
                </a:solidFill>
              </a:rPr>
              <a:t>2.</a:t>
            </a:r>
            <a:r>
              <a:rPr lang="en-US" sz="2800"/>
              <a:t> Develop a pro and con list for each solution—what are its benefits and what are its detriments?</a:t>
            </a:r>
          </a:p>
        </p:txBody>
      </p:sp>
      <p:sp>
        <p:nvSpPr>
          <p:cNvPr id="83972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166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chemeClr val="bg1"/>
                </a:solidFill>
                <a:latin typeface="Arial" charset="0"/>
              </a:rPr>
              <a:t>MS 53 TM A2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pPr algn="ctr"/>
            <a:r>
              <a:rPr lang="en-US" b="1"/>
              <a:t>Strategies for Selecting a Solution</a:t>
            </a:r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95400" y="1981200"/>
            <a:ext cx="7543800" cy="4419600"/>
          </a:xfrm>
          <a:noFill/>
          <a:ln/>
        </p:spPr>
        <p:txBody>
          <a:bodyPr lIns="92075" tIns="46038" rIns="92075" bIns="46038"/>
          <a:lstStyle/>
          <a:p>
            <a:pPr>
              <a:buFont typeface="Wingdings" pitchFamily="2" charset="2"/>
              <a:buNone/>
            </a:pPr>
            <a:r>
              <a:rPr lang="en-US" sz="2400">
                <a:solidFill>
                  <a:srgbClr val="FF0000"/>
                </a:solidFill>
              </a:rPr>
              <a:t>3.</a:t>
            </a:r>
            <a:r>
              <a:rPr lang="en-US" sz="2400"/>
              <a:t> Look at the big picture and explore the consequences—what effects will this solution create for the people involved, and for those not directly involved?</a:t>
            </a:r>
          </a:p>
          <a:p>
            <a:pPr>
              <a:spcBef>
                <a:spcPct val="50000"/>
              </a:spcBef>
              <a:buFont typeface="Wingdings" pitchFamily="2" charset="2"/>
              <a:buNone/>
            </a:pPr>
            <a:endParaRPr lang="en-US" sz="2400"/>
          </a:p>
          <a:p>
            <a:pPr>
              <a:spcBef>
                <a:spcPct val="50000"/>
              </a:spcBef>
              <a:buFont typeface="Wingdings" pitchFamily="2" charset="2"/>
              <a:buNone/>
            </a:pPr>
            <a:r>
              <a:rPr lang="en-US" sz="2400">
                <a:solidFill>
                  <a:srgbClr val="FF0000"/>
                </a:solidFill>
              </a:rPr>
              <a:t>4.</a:t>
            </a:r>
            <a:r>
              <a:rPr lang="en-US" sz="2400"/>
              <a:t> Seek the advices of others—what types of individuals or groups should you consult for advice?</a:t>
            </a:r>
          </a:p>
          <a:p>
            <a:pPr marL="762000" lvl="1" indent="-304800">
              <a:spcBef>
                <a:spcPct val="50000"/>
              </a:spcBef>
            </a:pPr>
            <a:r>
              <a:rPr lang="en-US" sz="2000"/>
              <a:t>Experts</a:t>
            </a:r>
          </a:p>
          <a:p>
            <a:pPr marL="762000" lvl="1" indent="-304800">
              <a:spcBef>
                <a:spcPct val="50000"/>
              </a:spcBef>
            </a:pPr>
            <a:r>
              <a:rPr lang="en-US" sz="2000"/>
              <a:t>Advisors</a:t>
            </a:r>
          </a:p>
        </p:txBody>
      </p:sp>
      <p:sp>
        <p:nvSpPr>
          <p:cNvPr id="98308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166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chemeClr val="bg1"/>
                </a:solidFill>
                <a:latin typeface="Arial" charset="0"/>
              </a:rPr>
              <a:t>MS 53 TM A2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pPr algn="ctr"/>
            <a:r>
              <a:rPr lang="en-US" b="1"/>
              <a:t>True or False</a:t>
            </a:r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90600" y="1981200"/>
            <a:ext cx="8001000" cy="4419600"/>
          </a:xfrm>
          <a:noFill/>
          <a:ln/>
        </p:spPr>
        <p:txBody>
          <a:bodyPr lIns="92075" tIns="46038" rIns="92075" bIns="46038"/>
          <a:lstStyle/>
          <a:p>
            <a:pPr>
              <a:buFont typeface="Wingdings" pitchFamily="2" charset="2"/>
              <a:buNone/>
            </a:pPr>
            <a:r>
              <a:rPr lang="en-US" sz="2000"/>
              <a:t>	____________1. An impact is the effect a solution may have on people, places, or relationships.</a:t>
            </a:r>
            <a:br>
              <a:rPr lang="en-US" sz="2000"/>
            </a:br>
            <a:r>
              <a:rPr lang="en-US" sz="2000"/>
              <a:t/>
            </a:r>
            <a:br>
              <a:rPr lang="en-US" sz="2000"/>
            </a:br>
            <a:r>
              <a:rPr lang="en-US" sz="2000"/>
              <a:t>____________2. When prioritizing solutions, you should place them in order from least important to</a:t>
            </a:r>
            <a:br>
              <a:rPr lang="en-US" sz="2000"/>
            </a:br>
            <a:r>
              <a:rPr lang="en-US" sz="2000"/>
              <a:t>                  most important.</a:t>
            </a:r>
            <a:br>
              <a:rPr lang="en-US" sz="2000"/>
            </a:br>
            <a:r>
              <a:rPr lang="en-US" sz="2000"/>
              <a:t/>
            </a:r>
            <a:br>
              <a:rPr lang="en-US" sz="2000"/>
            </a:br>
            <a:r>
              <a:rPr lang="en-US" sz="2000"/>
              <a:t>____________3. When evaluating impacts, you will need to examine the people who are involved in the</a:t>
            </a:r>
            <a:br>
              <a:rPr lang="en-US" sz="2000"/>
            </a:br>
            <a:r>
              <a:rPr lang="en-US" sz="2000"/>
              <a:t>                  solution.</a:t>
            </a:r>
            <a:br>
              <a:rPr lang="en-US" sz="2000"/>
            </a:br>
            <a:r>
              <a:rPr lang="en-US" sz="2000"/>
              <a:t/>
            </a:r>
            <a:br>
              <a:rPr lang="en-US" sz="2000"/>
            </a:br>
            <a:r>
              <a:rPr lang="en-US" sz="2000"/>
              <a:t>____________4. Experts and advisors are examples of people you can consult for advice. </a:t>
            </a:r>
          </a:p>
        </p:txBody>
      </p:sp>
      <p:sp>
        <p:nvSpPr>
          <p:cNvPr id="100356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5240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endParaRPr lang="en-US" sz="1200" b="1">
              <a:solidFill>
                <a:schemeClr val="bg1"/>
              </a:solidFill>
              <a:latin typeface="Arial" charset="0"/>
            </a:endParaRPr>
          </a:p>
          <a:p>
            <a:pPr eaLnBrk="1" hangingPunct="1"/>
            <a:r>
              <a:rPr lang="en-US" sz="1200" b="1">
                <a:solidFill>
                  <a:schemeClr val="bg1"/>
                </a:solidFill>
                <a:latin typeface="Arial" charset="0"/>
              </a:rPr>
              <a:t>MS 53 Assess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>
  <documentManagement>
    <DocumentID xmlns="809f0c3a-a6b0-407f-bb75-1acf1bf835d5" xsi:nil="true"/>
    <Comments xmlns="809f0c3a-a6b0-407f-bb75-1acf1bf835d5" xsi:nil="true"/>
    <QFMSP_x0020_source_x0020_name xmlns="809f0c3a-a6b0-407f-bb75-1acf1bf835d5" xsi:nil="true"/>
    <FromServer xmlns="809f0c3a-a6b0-407f-bb75-1acf1bf835d5" xsi:nil="true"/>
    <Department xmlns="809f0c3a-a6b0-407f-bb75-1acf1bf835d5">(No department)</Department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532DBAA3F9EC04095EFF51A56C7C102" ma:contentTypeVersion="9" ma:contentTypeDescription="Create a new document." ma:contentTypeScope="" ma:versionID="4daacca6bdc2cecc94c8aac8876f7d32">
  <xsd:schema xmlns:xsd="http://www.w3.org/2001/XMLSchema" xmlns:xs="http://www.w3.org/2001/XMLSchema" xmlns:p="http://schemas.microsoft.com/office/2006/metadata/properties" xmlns:ns2="809f0c3a-a6b0-407f-bb75-1acf1bf835d5" targetNamespace="http://schemas.microsoft.com/office/2006/metadata/properties" ma:root="true" ma:fieldsID="df395b226b9d67fabe2d6c10a5a576c5" ns2:_="">
    <xsd:import namespace="809f0c3a-a6b0-407f-bb75-1acf1bf835d5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9f0c3a-a6b0-407f-bb75-1acf1bf835d5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D46F11A-CCCA-483B-BCBC-7A84A252581A}">
  <ds:schemaRefs>
    <ds:schemaRef ds:uri="http://purl.org/dc/elements/1.1/"/>
    <ds:schemaRef ds:uri="http://schemas.openxmlformats.org/package/2006/metadata/core-properties"/>
    <ds:schemaRef ds:uri="http://purl.org/dc/terms/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809f0c3a-a6b0-407f-bb75-1acf1bf835d5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6BD677C9-D1F6-4E73-B680-C42C28CB6F9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B7E440E-94DB-48E1-8E86-7FF04DC44BD2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F1AD66F6-0E40-4AD2-81D3-B3A3373BBC5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09f0c3a-a6b0-407f-bb75-1acf1bf835d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Blends</Template>
  <TotalTime>13</TotalTime>
  <Words>199</Words>
  <Application>Microsoft Office PowerPoint</Application>
  <PresentationFormat>On-screen Show (4:3)</PresentationFormat>
  <Paragraphs>39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Brush Script MT</vt:lpstr>
      <vt:lpstr>Tahoma</vt:lpstr>
      <vt:lpstr>Times New Roman</vt:lpstr>
      <vt:lpstr>Wingdings</vt:lpstr>
      <vt:lpstr>Blends</vt:lpstr>
      <vt:lpstr>Evaluating Potential Impacts</vt:lpstr>
      <vt:lpstr>Strategies for Selecting a Solution</vt:lpstr>
      <vt:lpstr>Strategies for Selecting a Solution</vt:lpstr>
      <vt:lpstr>Strategies for Selecting a Solution</vt:lpstr>
      <vt:lpstr>True or False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keywords/>
  <dc:description/>
  <cp:lastModifiedBy>ffa\aweinrich</cp:lastModifiedBy>
  <cp:revision>5</cp:revision>
  <cp:lastPrinted>1601-01-01T00:00:00Z</cp:lastPrinted>
  <dcterms:created xsi:type="dcterms:W3CDTF">2004-01-23T23:48:15Z</dcterms:created>
  <dcterms:modified xsi:type="dcterms:W3CDTF">2018-07-10T17:50:11Z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0x010100A532DBAA3F9EC04095EFF51A56C7C102</vt:lpwstr>
  </property>
  <property fmtid="{D5CDD505-2E9C-101B-9397-08002B2CF9AE}" pid="5" name="Order">
    <vt:r8>732200</vt:r8>
  </property>
  <property fmtid="{D5CDD505-2E9C-101B-9397-08002B2CF9AE}" pid="6" name="xd_ProgID">
    <vt:lpwstr/>
  </property>
  <property fmtid="{D5CDD505-2E9C-101B-9397-08002B2CF9AE}" pid="7" name="_dlc_DocId">
    <vt:lpwstr>SW4KYETR3YQQ-7-1893</vt:lpwstr>
  </property>
  <property fmtid="{D5CDD505-2E9C-101B-9397-08002B2CF9AE}" pid="8" name="_dlc_DocIdUrl">
    <vt:lpwstr>https://ffanet.ffa.org/sites/education/_layouts/15/DocIdRedir.aspx?ID=SW4KYETR3YQQ-7-1893, SW4KYETR3YQQ-7-1893</vt:lpwstr>
  </property>
  <property fmtid="{D5CDD505-2E9C-101B-9397-08002B2CF9AE}" pid="9" name="TemplateUrl">
    <vt:lpwstr/>
  </property>
  <property fmtid="{D5CDD505-2E9C-101B-9397-08002B2CF9AE}" pid="10" name="_dlc_DocIdItemGuid">
    <vt:lpwstr>5b5facd1-4548-4db2-a049-abcad4a18196</vt:lpwstr>
  </property>
</Properties>
</file>