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9" r:id="rId7"/>
    <p:sldId id="260" r:id="rId8"/>
    <p:sldId id="261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8AAD83A7-932B-45CD-A868-3F0EBAFA7D3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040DD77D-8ACA-44FA-9041-35D0B2B01C8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C63D4B-3891-4F05-97E2-9AEA3C6A6D35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5B22BC-0B6A-4DBF-A27A-C2AD3EDD425D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F67CBB-2689-47C9-867A-60308397E6CB}" type="slidenum">
              <a:rPr lang="en-US"/>
              <a:pPr/>
              <a:t>3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C61557-6405-4E7F-AA40-301EAB9D2DA1}" type="slidenum">
              <a:rPr lang="en-US"/>
              <a:pPr/>
              <a:t>4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CD2254-3255-4642-826C-8D9B251B2D3F}" type="slidenum">
              <a:rPr lang="en-US"/>
              <a:pPr/>
              <a:t>5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66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8806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8806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06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807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8807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07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807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807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807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807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705600" y="64008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2000"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600"/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97713" y="214313"/>
            <a:ext cx="1857375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14313"/>
            <a:ext cx="5421313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14313"/>
            <a:ext cx="7419975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0" y="2017713"/>
            <a:ext cx="7431088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0" y="4151313"/>
            <a:ext cx="7431088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2017713"/>
            <a:ext cx="36385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4950" y="2017713"/>
            <a:ext cx="36401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7046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7047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704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70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14313"/>
            <a:ext cx="7419975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70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2017713"/>
            <a:ext cx="7431088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7054" name="Rectangle 14"/>
          <p:cNvSpPr>
            <a:spLocks noChangeArrowheads="1"/>
          </p:cNvSpPr>
          <p:nvPr/>
        </p:nvSpPr>
        <p:spPr bwMode="auto">
          <a:xfrm>
            <a:off x="6705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en-US" sz="2000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6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5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1371600"/>
            <a:ext cx="7543800" cy="1462088"/>
          </a:xfrm>
          <a:noFill/>
          <a:ln/>
        </p:spPr>
        <p:txBody>
          <a:bodyPr lIns="92075" tIns="46038" rIns="92075" bIns="46038"/>
          <a:lstStyle/>
          <a:p>
            <a:r>
              <a:rPr lang="en-US"/>
              <a:t>Identifying</a:t>
            </a:r>
            <a:br>
              <a:rPr lang="en-US"/>
            </a:br>
            <a:r>
              <a:rPr lang="en-US"/>
              <a:t>Others Who Can Help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505200"/>
            <a:ext cx="5867400" cy="14478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FF00"/>
                </a:solidFill>
              </a:rPr>
              <a:t>How do I make things happen?</a:t>
            </a:r>
          </a:p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Stage Three of Development</a:t>
            </a:r>
            <a:br>
              <a:rPr lang="en-US" sz="1200" b="1">
                <a:solidFill>
                  <a:schemeClr val="bg1"/>
                </a:solidFill>
                <a:latin typeface="Arial" charset="0"/>
              </a:rPr>
            </a:br>
            <a:r>
              <a:rPr lang="en-US" sz="1200" b="1">
                <a:solidFill>
                  <a:schemeClr val="bg1"/>
                </a:solidFill>
                <a:latin typeface="Arial" charset="0"/>
              </a:rPr>
              <a:t>DO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81000" y="59436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 b="1"/>
              <a:t>Consider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981200"/>
            <a:ext cx="7239000" cy="4419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</a:pPr>
            <a:r>
              <a:rPr lang="en-US" sz="2800"/>
              <a:t>What made it difficult to solve this problem? Why?</a:t>
            </a:r>
          </a:p>
          <a:p>
            <a:pPr>
              <a:spcBef>
                <a:spcPct val="100000"/>
              </a:spcBef>
            </a:pPr>
            <a:r>
              <a:rPr lang="en-US" sz="2800"/>
              <a:t>What would have made it easier to solve the problem? Why?</a:t>
            </a:r>
          </a:p>
          <a:p>
            <a:pPr>
              <a:spcBef>
                <a:spcPct val="100000"/>
              </a:spcBef>
            </a:pPr>
            <a:r>
              <a:rPr lang="en-US" sz="2800"/>
              <a:t>Based on this activity, what do you think today’s class will be about?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477000"/>
            <a:ext cx="107473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>
                <a:solidFill>
                  <a:srgbClr val="000000"/>
                </a:solidFill>
                <a:latin typeface="Arial" charset="0"/>
              </a:rPr>
              <a:t>MS 54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Consider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981200"/>
            <a:ext cx="63246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100000"/>
              </a:spcBef>
            </a:pPr>
            <a:r>
              <a:rPr lang="en-US" sz="2800"/>
              <a:t>When should someone seek assistance in solving a problem?</a:t>
            </a:r>
          </a:p>
          <a:p>
            <a:pPr marL="457200" indent="-457200">
              <a:spcBef>
                <a:spcPct val="100000"/>
              </a:spcBef>
            </a:pPr>
            <a:r>
              <a:rPr lang="en-US" sz="2800"/>
              <a:t>What type of people or groups of people should someone ask for help?</a:t>
            </a:r>
          </a:p>
          <a:p>
            <a:pPr marL="457200" indent="-457200">
              <a:spcBef>
                <a:spcPct val="100000"/>
              </a:spcBef>
            </a:pPr>
            <a:r>
              <a:rPr lang="en-US" sz="2800"/>
              <a:t>What benefits do you think a person can receive from asking for help?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477000"/>
            <a:ext cx="107473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>
                <a:solidFill>
                  <a:srgbClr val="000000"/>
                </a:solidFill>
                <a:latin typeface="Arial" charset="0"/>
              </a:rPr>
              <a:t>MS 54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Seeking Assistance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752600"/>
            <a:ext cx="6781800" cy="46482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/>
              <a:t>What is a solution?</a:t>
            </a:r>
          </a:p>
          <a:p>
            <a:pPr>
              <a:lnSpc>
                <a:spcPct val="90000"/>
              </a:lnSpc>
            </a:pPr>
            <a:r>
              <a:rPr lang="en-US" sz="2800"/>
              <a:t>A solution is the answer or end result to a problem.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r>
              <a:rPr lang="en-US" sz="2800" b="1"/>
              <a:t>What is the benefit of asking for help?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/>
              <a:t>To share the load of the problem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/>
              <a:t>To get more possible solutions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/>
              <a:t>To draw on someone else’s strengths and experience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/>
              <a:t>To provide support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/>
              <a:t>To give guidance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477000"/>
            <a:ext cx="11668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>
                <a:solidFill>
                  <a:srgbClr val="000000"/>
                </a:solidFill>
                <a:latin typeface="Arial" charset="0"/>
              </a:rPr>
              <a:t>MS 54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Seeking Assistance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752600"/>
            <a:ext cx="7315200" cy="46482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800" b="1"/>
              <a:t>From what types of individual or groups should you ask for help?</a:t>
            </a:r>
          </a:p>
          <a:p>
            <a:pPr>
              <a:spcBef>
                <a:spcPct val="50000"/>
              </a:spcBef>
            </a:pPr>
            <a:r>
              <a:rPr lang="en-US" sz="2800"/>
              <a:t>Parents and family</a:t>
            </a:r>
          </a:p>
          <a:p>
            <a:pPr>
              <a:spcBef>
                <a:spcPct val="50000"/>
              </a:spcBef>
            </a:pPr>
            <a:r>
              <a:rPr lang="en-US" sz="2800"/>
              <a:t>Friends</a:t>
            </a:r>
          </a:p>
          <a:p>
            <a:pPr>
              <a:spcBef>
                <a:spcPct val="50000"/>
              </a:spcBef>
            </a:pPr>
            <a:r>
              <a:rPr lang="en-US" sz="2800"/>
              <a:t>Teachers and guidance counselors</a:t>
            </a:r>
          </a:p>
          <a:p>
            <a:pPr>
              <a:spcBef>
                <a:spcPct val="50000"/>
              </a:spcBef>
            </a:pPr>
            <a:r>
              <a:rPr lang="en-US" sz="2800"/>
              <a:t>Service people—police, community leaders, clergy</a:t>
            </a:r>
          </a:p>
          <a:p>
            <a:pPr>
              <a:spcBef>
                <a:spcPct val="50000"/>
              </a:spcBef>
            </a:pPr>
            <a:r>
              <a:rPr lang="en-US" sz="2800"/>
              <a:t>Anyone that may benefit you in solving your problem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477000"/>
            <a:ext cx="11668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>
                <a:solidFill>
                  <a:srgbClr val="000000"/>
                </a:solidFill>
                <a:latin typeface="Arial" charset="0"/>
              </a:rPr>
              <a:t>MS 54 TM C2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7A54CD-5F73-4117-9170-DA00C756A17F}">
  <ds:schemaRefs>
    <ds:schemaRef ds:uri="7d75d6f9-8bd4-4602-97a0-53722360a9f2"/>
    <ds:schemaRef ds:uri="http://purl.org/dc/dcmitype/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DF54425-1A18-4CBE-8BDF-165DA365BF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0AF86F-B5EC-4084-913A-2AF9236C45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9</TotalTime>
  <Words>208</Words>
  <Application>Microsoft Office PowerPoint</Application>
  <PresentationFormat>On-screen Show (4:3)</PresentationFormat>
  <Paragraphs>38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Brush Script MT</vt:lpstr>
      <vt:lpstr>Tahoma</vt:lpstr>
      <vt:lpstr>Times New Roman</vt:lpstr>
      <vt:lpstr>Wingdings</vt:lpstr>
      <vt:lpstr>Blends</vt:lpstr>
      <vt:lpstr>Identifying Others Who Can Help</vt:lpstr>
      <vt:lpstr>Consider</vt:lpstr>
      <vt:lpstr>Consider</vt:lpstr>
      <vt:lpstr>Seeking Assistance</vt:lpstr>
      <vt:lpstr>Seeking Assistance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2</cp:revision>
  <cp:lastPrinted>1601-01-01T00:00:00Z</cp:lastPrinted>
  <dcterms:created xsi:type="dcterms:W3CDTF">2004-01-23T23:54:17Z</dcterms:created>
  <dcterms:modified xsi:type="dcterms:W3CDTF">2018-07-09T20:44:56Z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