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59" r:id="rId7"/>
    <p:sldId id="260" r:id="rId8"/>
    <p:sldId id="261" r:id="rId9"/>
    <p:sldId id="262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91D671EC-4270-4319-90E0-2002D1E8C6C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F6954D4F-1FFF-4D84-986D-D27C8A59B0B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2048E3-318C-4C38-BD17-9B5DE6E13D3A}" type="slidenum">
              <a:rPr lang="en-US"/>
              <a:pPr/>
              <a:t>1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30C0F7-6491-4357-984B-94DF0E56489B}" type="slidenum">
              <a:rPr lang="en-US"/>
              <a:pPr/>
              <a:t>2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5BA797-5526-4149-B856-9EDA70FBFC0A}" type="slidenum">
              <a:rPr lang="en-US"/>
              <a:pPr/>
              <a:t>3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6BD80C-E930-4DAF-9B97-98A0E7C79C88}" type="slidenum">
              <a:rPr lang="en-US"/>
              <a:pPr/>
              <a:t>4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CEA19E-845A-417F-96E9-FD807089DC7C}" type="slidenum">
              <a:rPr lang="en-US"/>
              <a:pPr/>
              <a:t>5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1D2C0E-B52F-48F0-A64F-D653A6C1F3C3}" type="slidenum">
              <a:rPr lang="en-US"/>
              <a:pPr/>
              <a:t>6</a:t>
            </a:fld>
            <a:endParaRPr 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21559CC-C792-4201-A0A6-A70CA902F8B8}" type="slidenum">
              <a:rPr lang="en-US"/>
              <a:pPr/>
              <a:t>‹#›</a:t>
            </a:fld>
            <a:endParaRPr lang="en-US"/>
          </a:p>
        </p:txBody>
      </p:sp>
      <p:grpSp>
        <p:nvGrpSpPr>
          <p:cNvPr id="76811" name="Group 11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820"/>
            <a:chExt cx="5424" cy="127"/>
          </a:xfrm>
        </p:grpSpPr>
        <p:sp>
          <p:nvSpPr>
            <p:cNvPr id="76808" name="Rectangle 8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09" name="Rectangle 9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0" name="Rectangle 10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83E035-D07B-44B8-9CFA-B7EA389C693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5121CA-0479-4211-9572-29A9694EBEA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F6D4645-2B52-439D-81E7-0F03B10B400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597601-806B-4861-BE4A-7DFA4F2CBDE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02134C-2279-4827-B81C-F1D5B3FFC2B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13690A-6A40-4467-A5DB-2D815BC3757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FBC360-9C78-4F82-BF48-4588D7C90DD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4E7163-EE51-4106-A24E-682E36B5093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07AD50-2B7F-43D8-94D1-C71B9CD4483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C88B47-11FB-45DA-83A6-54AA6E25835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F77BD4-A1DC-4D7B-913D-7AFFA619068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endParaRPr lang="en-US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/>
          </a:p>
        </p:txBody>
      </p:sp>
      <p:sp>
        <p:nvSpPr>
          <p:cNvPr id="75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AB82760D-DFA5-4D7D-BDB9-8BA959250BB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5787" name="Group 11"/>
          <p:cNvGrpSpPr>
            <a:grpSpLocks/>
          </p:cNvGrpSpPr>
          <p:nvPr/>
        </p:nvGrpSpPr>
        <p:grpSpPr bwMode="auto">
          <a:xfrm rot="5400000">
            <a:off x="-3331368" y="3312318"/>
            <a:ext cx="6877050" cy="214313"/>
            <a:chOff x="144" y="1820"/>
            <a:chExt cx="5424" cy="127"/>
          </a:xfrm>
        </p:grpSpPr>
        <p:sp>
          <p:nvSpPr>
            <p:cNvPr id="75788" name="Rectangle 12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9" name="Rectangle 13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0" name="Rectangle 14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hlink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rgbClr val="000099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rgbClr val="000099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rgbClr val="000099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rgbClr val="000099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rgbClr val="000099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b="1"/>
              <a:t>Finding </a:t>
            </a:r>
            <a:br>
              <a:rPr lang="en-US" b="1"/>
            </a:br>
            <a:r>
              <a:rPr lang="en-US" b="1"/>
              <a:t>Opportunities to Serve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2004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/>
              <a:t>How do I help others?</a:t>
            </a:r>
          </a:p>
          <a:p>
            <a:endParaRPr lang="en-US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Four 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SERVE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457200" y="5867400"/>
            <a:ext cx="6667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59 </a:t>
            </a:r>
          </a:p>
        </p:txBody>
      </p:sp>
      <p:pic>
        <p:nvPicPr>
          <p:cNvPr id="4103" name="Picture 7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2200" y="4702175"/>
            <a:ext cx="2667000" cy="2098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Find the 10 faces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600200"/>
            <a:ext cx="7239000" cy="4800600"/>
          </a:xfrm>
          <a:noFill/>
          <a:ln/>
        </p:spPr>
        <p:txBody>
          <a:bodyPr lIns="92075" tIns="46038" rIns="92075" bIns="46038"/>
          <a:lstStyle/>
          <a:p>
            <a:r>
              <a:rPr lang="en-US" sz="2400" i="1"/>
              <a:t>Insert Picture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218238"/>
            <a:ext cx="1082675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Interest Approach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59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Needs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1981200"/>
            <a:ext cx="6019800" cy="44196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spcBef>
                <a:spcPct val="75000"/>
              </a:spcBef>
            </a:pPr>
            <a:r>
              <a:rPr lang="en-US" sz="2400"/>
              <a:t>The lack of something necessary, desirable, or useful</a:t>
            </a:r>
          </a:p>
          <a:p>
            <a:pPr marL="457200" indent="-457200">
              <a:lnSpc>
                <a:spcPct val="90000"/>
              </a:lnSpc>
              <a:spcBef>
                <a:spcPct val="75000"/>
              </a:spcBef>
            </a:pPr>
            <a:r>
              <a:rPr lang="en-US" sz="2400"/>
              <a:t>Physical or mental requirements for one’s well-being or survival</a:t>
            </a:r>
          </a:p>
          <a:p>
            <a:pPr marL="457200" indent="-457200">
              <a:lnSpc>
                <a:spcPct val="90000"/>
              </a:lnSpc>
              <a:spcBef>
                <a:spcPct val="75000"/>
              </a:spcBef>
            </a:pPr>
            <a:r>
              <a:rPr lang="en-US" sz="2400"/>
              <a:t>Conditions that require relief</a:t>
            </a:r>
          </a:p>
          <a:p>
            <a:pPr marL="457200" indent="-457200">
              <a:lnSpc>
                <a:spcPct val="90000"/>
              </a:lnSpc>
              <a:spcBef>
                <a:spcPct val="75000"/>
              </a:spcBef>
            </a:pPr>
            <a:endParaRPr lang="en-US" sz="2400"/>
          </a:p>
          <a:p>
            <a:pPr marL="457200" indent="-457200">
              <a:lnSpc>
                <a:spcPct val="90000"/>
              </a:lnSpc>
            </a:pPr>
            <a:r>
              <a:rPr lang="en-US" sz="2400"/>
              <a:t>Family                            </a:t>
            </a:r>
          </a:p>
          <a:p>
            <a:pPr marL="457200" indent="-457200">
              <a:lnSpc>
                <a:spcPct val="90000"/>
              </a:lnSpc>
            </a:pPr>
            <a:r>
              <a:rPr lang="en-US" sz="2400"/>
              <a:t>School                          </a:t>
            </a:r>
          </a:p>
          <a:p>
            <a:pPr marL="457200" indent="-457200">
              <a:lnSpc>
                <a:spcPct val="90000"/>
              </a:lnSpc>
            </a:pPr>
            <a:r>
              <a:rPr lang="en-US" sz="2400"/>
              <a:t>Community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2484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59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Opportunities for Service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2484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59 TM C </a:t>
            </a:r>
          </a:p>
        </p:txBody>
      </p:sp>
      <p:graphicFrame>
        <p:nvGraphicFramePr>
          <p:cNvPr id="67639" name="Group 55"/>
          <p:cNvGraphicFramePr>
            <a:graphicFrameLocks noGrp="1"/>
          </p:cNvGraphicFramePr>
          <p:nvPr>
            <p:ph sz="half" idx="2"/>
          </p:nvPr>
        </p:nvGraphicFramePr>
        <p:xfrm>
          <a:off x="533400" y="2543175"/>
          <a:ext cx="8229600" cy="2181225"/>
        </p:xfrm>
        <a:graphic>
          <a:graphicData uri="http://schemas.openxmlformats.org/drawingml/2006/table">
            <a:tbl>
              <a:tblPr/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47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Family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6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School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Arial" charset="0"/>
                        </a:rPr>
                        <a:t>Community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What is service learning?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1981200"/>
            <a:ext cx="6019800" cy="32766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Font typeface="Wingdings" pitchFamily="2" charset="2"/>
              <a:buNone/>
            </a:pPr>
            <a:r>
              <a:rPr lang="en-US" b="1" i="1"/>
              <a:t>Service learning is what we learn from helping others.</a:t>
            </a:r>
            <a:endParaRPr lang="en-US" b="1"/>
          </a:p>
          <a:p>
            <a:pPr marL="457200" indent="-457200"/>
            <a:r>
              <a:rPr lang="en-US" sz="2400"/>
              <a:t>Through reflection and application of a structured service activity, service learning empowers students to apply knowledge and skills in real-life situations, and develops leadership skills for the future. </a:t>
            </a:r>
            <a:endParaRPr lang="en-US" sz="2400" i="1"/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59 TM D1 </a:t>
            </a:r>
          </a:p>
        </p:txBody>
      </p:sp>
      <p:sp>
        <p:nvSpPr>
          <p:cNvPr id="84997" name="AutoShape 5"/>
          <p:cNvSpPr>
            <a:spLocks noChangeArrowheads="1"/>
          </p:cNvSpPr>
          <p:nvPr/>
        </p:nvSpPr>
        <p:spPr bwMode="auto">
          <a:xfrm>
            <a:off x="2438400" y="5105400"/>
            <a:ext cx="5257800" cy="13716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84998" name="Text Box 6"/>
          <p:cNvSpPr txBox="1">
            <a:spLocks noChangeArrowheads="1"/>
          </p:cNvSpPr>
          <p:nvPr/>
        </p:nvSpPr>
        <p:spPr bwMode="auto">
          <a:xfrm>
            <a:off x="914400" y="5486400"/>
            <a:ext cx="1504950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/>
              <a:t>Community</a:t>
            </a:r>
            <a:br>
              <a:rPr lang="en-US"/>
            </a:br>
            <a:r>
              <a:rPr lang="en-US"/>
              <a:t>Service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What is reflection and why do it?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1981200"/>
            <a:ext cx="6019800" cy="44196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Font typeface="Wingdings" pitchFamily="2" charset="2"/>
              <a:buNone/>
            </a:pPr>
            <a:r>
              <a:rPr lang="en-US" b="1" i="1"/>
              <a:t>Reflection is the act of thinking critically about, or giving careful consideration to something, such as one’s service experience.</a:t>
            </a:r>
            <a:r>
              <a:rPr lang="en-US" sz="2400" i="1"/>
              <a:t> </a:t>
            </a:r>
            <a:endParaRPr lang="en-US" sz="2400"/>
          </a:p>
          <a:p>
            <a:pPr marL="457200" indent="-457200"/>
            <a:r>
              <a:rPr lang="en-US" sz="2400"/>
              <a:t>Reflection as it relates to service is the key to finding meaning from the actions one has taken and determining how one can apply what one has learned.</a:t>
            </a:r>
          </a:p>
        </p:txBody>
      </p:sp>
      <p:sp>
        <p:nvSpPr>
          <p:cNvPr id="87044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59 TM D2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MS Template">
  <a:themeElements>
    <a:clrScheme name="LK MS Template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K M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K MS Template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K MS Template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MS Template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MS Template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749DCA8-A8FA-49FE-A196-ADCEE93533F2}">
  <ds:schemaRefs>
    <ds:schemaRef ds:uri="http://www.w3.org/XML/1998/namespace"/>
    <ds:schemaRef ds:uri="http://schemas.microsoft.com/office/2006/metadata/properties"/>
    <ds:schemaRef ds:uri="http://schemas.microsoft.com/office/2006/documentManagement/types"/>
    <ds:schemaRef ds:uri="7d75d6f9-8bd4-4602-97a0-53722360a9f2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F3017AB-18F8-4C6A-BF24-10759727EE9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3AFD891-6263-4100-9E85-E43E382FF9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MS Template</Template>
  <TotalTime>21</TotalTime>
  <Words>199</Words>
  <Application>Microsoft Office PowerPoint</Application>
  <PresentationFormat>On-screen Show (4:3)</PresentationFormat>
  <Paragraphs>46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Times New Roman</vt:lpstr>
      <vt:lpstr>Verdana</vt:lpstr>
      <vt:lpstr>Wingdings</vt:lpstr>
      <vt:lpstr>LK MS Template</vt:lpstr>
      <vt:lpstr>Finding  Opportunities to Serve</vt:lpstr>
      <vt:lpstr>Find the 10 faces</vt:lpstr>
      <vt:lpstr>Needs</vt:lpstr>
      <vt:lpstr>Opportunities for Service</vt:lpstr>
      <vt:lpstr>What is service learning?</vt:lpstr>
      <vt:lpstr>What is reflection and why do it?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6</cp:revision>
  <cp:lastPrinted>1601-01-01T00:00:00Z</cp:lastPrinted>
  <dcterms:created xsi:type="dcterms:W3CDTF">2004-01-24T16:23:36Z</dcterms:created>
  <dcterms:modified xsi:type="dcterms:W3CDTF">2018-07-09T20:48:45Z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