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7" r:id="rId6"/>
    <p:sldId id="261" r:id="rId7"/>
    <p:sldId id="262" r:id="rId8"/>
    <p:sldId id="259" r:id="rId9"/>
    <p:sldId id="263" r:id="rId10"/>
    <p:sldId id="264" r:id="rId11"/>
    <p:sldId id="265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E46EAB85-D5BF-42CC-BD2C-4E92C026EBF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A8B6C8EB-2D58-4E4B-A394-9F488B7B8AF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01A7FE-0C1B-40C1-9894-B45B7A50E5E8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7C11CA-3E87-4C16-B008-F2577387EB77}" type="slidenum">
              <a:rPr lang="en-US"/>
              <a:pPr/>
              <a:t>2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ECFD72-0734-418A-9935-0DE7DA47B7B8}" type="slidenum">
              <a:rPr lang="en-US"/>
              <a:pPr/>
              <a:t>3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EF193F-CCD0-47DB-9E7F-DD475C43B66A}" type="slidenum">
              <a:rPr lang="en-US"/>
              <a:pPr/>
              <a:t>4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B1E0C2-C0F0-4FF7-8A0A-BDFA98B9095E}" type="slidenum">
              <a:rPr lang="en-US"/>
              <a:pPr/>
              <a:t>5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8F76A0-69CB-4188-B818-7A02E86346CA}" type="slidenum">
              <a:rPr lang="en-US"/>
              <a:pPr/>
              <a:t>6</a:t>
            </a:fld>
            <a:endParaRPr lang="en-US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28C2B5-5A20-4E45-9E40-730AE3C6DCC6}" type="slidenum">
              <a:rPr lang="en-US"/>
              <a:pPr/>
              <a:t>7</a:t>
            </a:fld>
            <a:endParaRPr lang="en-US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B24460-1889-4EF1-BC1E-E669EF06BBF1}" type="slidenum">
              <a:rPr lang="en-US"/>
              <a:pPr/>
              <a:t>8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D041A02-1877-417A-8BD8-044C6D2F2E59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76811" name="Group 11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820"/>
            <a:chExt cx="5424" cy="127"/>
          </a:xfrm>
        </p:grpSpPr>
        <p:sp>
          <p:nvSpPr>
            <p:cNvPr id="76808" name="Rectangle 8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09" name="Rectangle 9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0" name="Rectangle 10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5DDF98-9B39-49B4-B4D2-2AB5F1280E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E6168B-5465-468D-A5AE-CDDB9304788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7528B9C-C598-45AA-803B-A1F5B244584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8EB4AF-C9FE-42DC-9C0A-7A1ED889801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A0E42A-99D4-4B2B-9349-DF32655AC8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0A90BA-9DCE-4962-BAF3-6B449E8697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FDD3B2-FF80-4D76-AD6F-245CE1506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D9C56-F20E-4315-9809-B39491F483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458B7C-995E-4260-AFD7-4DEAB75A09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EC474E-906D-4047-BF92-E55F6BF3CDB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A2734D-E58D-4C89-9FEA-89CE6EA4F92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endParaRPr lang="en-US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/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D70E0AAB-D26D-46D5-BFE1-9897F726677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5787" name="Group 11"/>
          <p:cNvGrpSpPr>
            <a:grpSpLocks/>
          </p:cNvGrpSpPr>
          <p:nvPr/>
        </p:nvGrpSpPr>
        <p:grpSpPr bwMode="auto">
          <a:xfrm rot="5400000">
            <a:off x="-3331368" y="3312318"/>
            <a:ext cx="6877050" cy="214313"/>
            <a:chOff x="144" y="1820"/>
            <a:chExt cx="5424" cy="127"/>
          </a:xfrm>
        </p:grpSpPr>
        <p:sp>
          <p:nvSpPr>
            <p:cNvPr id="75788" name="Rectangle 12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9" name="Rectangle 13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0" name="Rectangle 14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rgbClr val="000099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rgbClr val="000099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rgbClr val="000099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rgbClr val="000099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/>
              <a:t>Everyday Acts of </a:t>
            </a:r>
            <a:br>
              <a:rPr lang="en-US" b="1"/>
            </a:br>
            <a:r>
              <a:rPr lang="en-US" b="1"/>
              <a:t>Service to Others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2004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/>
              <a:t>How do I help others?</a:t>
            </a:r>
          </a:p>
          <a:p>
            <a:endParaRPr lang="en-US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Four 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SERVE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81000" y="5943600"/>
            <a:ext cx="6667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61 </a:t>
            </a:r>
          </a:p>
        </p:txBody>
      </p:sp>
      <p:pic>
        <p:nvPicPr>
          <p:cNvPr id="410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4643438"/>
            <a:ext cx="2743200" cy="2157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Focus on helping others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905000"/>
            <a:ext cx="7239000" cy="4495800"/>
          </a:xfrm>
          <a:noFill/>
          <a:ln/>
        </p:spPr>
        <p:txBody>
          <a:bodyPr lIns="92075" tIns="46038" rIns="92075" bIns="46038"/>
          <a:lstStyle/>
          <a:p>
            <a:pPr marL="609600" indent="-609600">
              <a:buFont typeface="Wingdings" pitchFamily="2" charset="2"/>
              <a:buNone/>
            </a:pPr>
            <a:r>
              <a:rPr lang="en-US" b="1"/>
              <a:t>Turning our focus away from __________</a:t>
            </a:r>
          </a:p>
          <a:p>
            <a:pPr marL="965200" lvl="1" indent="-5080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/>
              <a:t>Goes against the natural flow of </a:t>
            </a:r>
            <a:br>
              <a:rPr lang="en-US"/>
            </a:br>
            <a:r>
              <a:rPr lang="en-US"/>
              <a:t>human nature</a:t>
            </a:r>
          </a:p>
          <a:p>
            <a:pPr marL="965200" lvl="1" indent="-5080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/>
              <a:t>_______________generally has a self-focus</a:t>
            </a:r>
          </a:p>
          <a:p>
            <a:pPr marL="965200" lvl="1" indent="-5080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/>
              <a:t>Difference-makers are_______________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3246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61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Focus on helping others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981200"/>
            <a:ext cx="7239000" cy="4419600"/>
          </a:xfrm>
          <a:noFill/>
          <a:ln/>
        </p:spPr>
        <p:txBody>
          <a:bodyPr lIns="92075" tIns="46038" rIns="92075" bIns="46038"/>
          <a:lstStyle/>
          <a:p>
            <a:pPr marL="609600" indent="-609600">
              <a:buFont typeface="Wingdings" pitchFamily="2" charset="2"/>
              <a:buNone/>
            </a:pPr>
            <a:r>
              <a:rPr lang="en-US" b="1"/>
              <a:t>Going the extra mile for another</a:t>
            </a:r>
          </a:p>
          <a:p>
            <a:pPr marL="965200" lvl="1" indent="-508000">
              <a:spcBef>
                <a:spcPct val="75000"/>
              </a:spcBef>
              <a:buFont typeface="Wingdings" pitchFamily="2" charset="2"/>
              <a:buAutoNum type="arabicPeriod"/>
            </a:pPr>
            <a:r>
              <a:rPr lang="en-US"/>
              <a:t>Never expect recognition for doing extra </a:t>
            </a:r>
          </a:p>
          <a:p>
            <a:pPr marL="965200" lvl="1" indent="-508000">
              <a:spcBef>
                <a:spcPct val="75000"/>
              </a:spcBef>
              <a:buFont typeface="Wingdings" pitchFamily="2" charset="2"/>
              <a:buAutoNum type="arabicPeriod"/>
            </a:pPr>
            <a:r>
              <a:rPr lang="en-US"/>
              <a:t>Continue to help others every day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61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Focus on helping others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600200"/>
            <a:ext cx="7239000" cy="4800600"/>
          </a:xfrm>
          <a:noFill/>
          <a:ln/>
        </p:spPr>
        <p:txBody>
          <a:bodyPr lIns="92075" tIns="46038" rIns="92075" bIns="46038"/>
          <a:lstStyle/>
          <a:p>
            <a:pPr marL="609600" indent="-609600">
              <a:buFont typeface="Wingdings" pitchFamily="2" charset="2"/>
              <a:buNone/>
            </a:pPr>
            <a:r>
              <a:rPr lang="en-US" b="1"/>
              <a:t>Eliminate the _________________attitude</a:t>
            </a:r>
          </a:p>
          <a:p>
            <a:pPr marL="965200" lvl="1" indent="-508000">
              <a:spcBef>
                <a:spcPct val="75000"/>
              </a:spcBef>
              <a:buFont typeface="Wingdings" pitchFamily="2" charset="2"/>
              <a:buAutoNum type="arabicPeriod"/>
            </a:pPr>
            <a:r>
              <a:rPr lang="en-US"/>
              <a:t>Not possessing the feeling of “I have to” but rather the feeling of “I want to”</a:t>
            </a:r>
          </a:p>
          <a:p>
            <a:pPr marL="965200" lvl="1" indent="-508000">
              <a:spcBef>
                <a:spcPct val="75000"/>
              </a:spcBef>
              <a:buFont typeface="Wingdings" pitchFamily="2" charset="2"/>
              <a:buAutoNum type="arabicPeriod"/>
            </a:pPr>
            <a:r>
              <a:rPr lang="en-US"/>
              <a:t>Are you serving for the perks and benefits or are you serving simply for the desire to?</a:t>
            </a:r>
          </a:p>
          <a:p>
            <a:pPr marL="1778000" lvl="3" indent="-406400"/>
            <a:endParaRPr lang="en-US"/>
          </a:p>
          <a:p>
            <a:pPr marL="1778000" lvl="3" indent="-406400"/>
            <a:endParaRPr lang="en-US" sz="1400"/>
          </a:p>
          <a:p>
            <a:pPr marL="1778000" lvl="3" indent="-406400"/>
            <a:endParaRPr lang="en-US" sz="1400"/>
          </a:p>
          <a:p>
            <a:pPr marL="1778000" lvl="3" indent="-406400"/>
            <a:endParaRPr lang="en-US" sz="1400"/>
          </a:p>
          <a:p>
            <a:pPr marL="609600" indent="-609600" algn="r">
              <a:buFont typeface="Wingdings" pitchFamily="2" charset="2"/>
              <a:buNone/>
            </a:pPr>
            <a:r>
              <a:rPr lang="en-US" sz="2000"/>
              <a:t>	</a:t>
            </a:r>
            <a:r>
              <a:rPr lang="en-US" sz="2000" i="1"/>
              <a:t>“If you want to lead on the highest level, </a:t>
            </a:r>
            <a:br>
              <a:rPr lang="en-US" sz="2000" i="1"/>
            </a:br>
            <a:r>
              <a:rPr lang="en-US" sz="2000" i="1"/>
              <a:t>be willing to serve on the lowest.”</a:t>
            </a:r>
            <a:r>
              <a:rPr lang="en-US" sz="2000"/>
              <a:t> </a:t>
            </a:r>
            <a:br>
              <a:rPr lang="en-US" sz="2000"/>
            </a:br>
            <a:r>
              <a:rPr lang="en-US" sz="1600"/>
              <a:t>~ John C. Maxwell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61 TM A3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Simple service is up to….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981200"/>
            <a:ext cx="5867400" cy="4419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None/>
            </a:pPr>
            <a:r>
              <a:rPr lang="en-US" sz="2400" b="1"/>
              <a:t>When we give, we ______________</a:t>
            </a:r>
          </a:p>
          <a:p>
            <a:pPr marL="457200" indent="-457200">
              <a:buFont typeface="Wingdings" pitchFamily="2" charset="2"/>
              <a:buNone/>
            </a:pPr>
            <a:r>
              <a:rPr lang="en-US" sz="2000"/>
              <a:t> </a:t>
            </a:r>
            <a:endParaRPr lang="en-US" sz="2000" b="1"/>
          </a:p>
          <a:p>
            <a:pPr marL="457200" indent="-457200">
              <a:spcBef>
                <a:spcPct val="75000"/>
              </a:spcBef>
              <a:buFont typeface="Wingdings" pitchFamily="2" charset="2"/>
              <a:buAutoNum type="arabicPeriod"/>
            </a:pPr>
            <a:r>
              <a:rPr lang="en-US" sz="2000"/>
              <a:t>It’s ______ just the act of giving of one’s time, resources, or generosity</a:t>
            </a:r>
          </a:p>
          <a:p>
            <a:pPr marL="457200" indent="-457200">
              <a:spcBef>
                <a:spcPct val="75000"/>
              </a:spcBef>
              <a:buFont typeface="Wingdings" pitchFamily="2" charset="2"/>
              <a:buAutoNum type="arabicPeriod"/>
            </a:pPr>
            <a:r>
              <a:rPr lang="en-US" sz="2000"/>
              <a:t>Helping others always comes back to you by developing your character </a:t>
            </a:r>
          </a:p>
          <a:p>
            <a:pPr marL="457200" indent="-457200">
              <a:spcBef>
                <a:spcPct val="75000"/>
              </a:spcBef>
              <a:buFont typeface="Wingdings" pitchFamily="2" charset="2"/>
              <a:buAutoNum type="arabicPeriod"/>
            </a:pPr>
            <a:r>
              <a:rPr lang="en-US" sz="2000"/>
              <a:t>Others will begin to respect and trust you as an________________</a:t>
            </a:r>
          </a:p>
          <a:p>
            <a:pPr marL="457200" indent="-457200">
              <a:spcBef>
                <a:spcPct val="75000"/>
              </a:spcBef>
              <a:buFont typeface="Wingdings" pitchFamily="2" charset="2"/>
              <a:buAutoNum type="arabicPeriod"/>
            </a:pPr>
            <a:r>
              <a:rPr lang="en-US" sz="2000"/>
              <a:t>A network of people we serve begins to grow as we begin to serve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61 TM B1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Simple service is up to….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752600"/>
            <a:ext cx="6705600" cy="46482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None/>
            </a:pPr>
            <a:r>
              <a:rPr lang="en-US" sz="2400" b="1"/>
              <a:t>The impact of our _______________will outlive us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000"/>
              <a:t>Leading by example is one of the strongest ways to change others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000"/>
              <a:t>Even though you may no longer be around, your kindness lives through the hearts of others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000"/>
              <a:t>Great servants are not remembered for what they had, where they lived, or what they owned</a:t>
            </a:r>
          </a:p>
          <a:p>
            <a:pPr marL="838200" lvl="1" indent="-381000"/>
            <a:r>
              <a:rPr lang="en-US" sz="1800"/>
              <a:t>It was their _______________</a:t>
            </a:r>
          </a:p>
          <a:p>
            <a:pPr marL="838200" lvl="1" indent="-381000"/>
            <a:r>
              <a:rPr lang="en-US" sz="1800"/>
              <a:t>It was their________________</a:t>
            </a:r>
          </a:p>
          <a:p>
            <a:pPr marL="838200" lvl="1" indent="-381000"/>
            <a:r>
              <a:rPr lang="en-US" sz="1800"/>
              <a:t>It was their focus on others</a:t>
            </a:r>
          </a:p>
          <a:p>
            <a:pPr marL="838200" lvl="1" indent="-381000"/>
            <a:r>
              <a:rPr lang="en-US" sz="1800"/>
              <a:t>It was their life of everyday service to others</a:t>
            </a:r>
          </a:p>
        </p:txBody>
      </p:sp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61 TM B2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Simple service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752600"/>
            <a:ext cx="6858000" cy="46482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None/>
            </a:pPr>
            <a:r>
              <a:rPr lang="en-US" sz="2400" b="1"/>
              <a:t>You do not have to change the world to serve</a:t>
            </a:r>
          </a:p>
          <a:p>
            <a:pPr marL="838200" lvl="1" indent="-381000">
              <a:spcBef>
                <a:spcPct val="50000"/>
              </a:spcBef>
            </a:pPr>
            <a:r>
              <a:rPr lang="en-US"/>
              <a:t>True service begins right in your own personal circle of life</a:t>
            </a:r>
          </a:p>
          <a:p>
            <a:pPr marL="838200" lvl="1" indent="-381000">
              <a:spcBef>
                <a:spcPct val="50000"/>
              </a:spcBef>
            </a:pPr>
            <a:r>
              <a:rPr lang="en-US"/>
              <a:t>Having a positive attitude toward others</a:t>
            </a:r>
          </a:p>
          <a:p>
            <a:pPr marL="838200" lvl="1" indent="-381000">
              <a:spcBef>
                <a:spcPct val="50000"/>
              </a:spcBef>
            </a:pPr>
            <a:r>
              <a:rPr lang="en-US"/>
              <a:t>Smiling at someone in the hall</a:t>
            </a:r>
          </a:p>
          <a:p>
            <a:pPr marL="838200" lvl="1" indent="-381000">
              <a:spcBef>
                <a:spcPct val="50000"/>
              </a:spcBef>
            </a:pPr>
            <a:r>
              <a:rPr lang="en-US"/>
              <a:t>________________the door for someone </a:t>
            </a:r>
          </a:p>
          <a:p>
            <a:pPr marL="838200" lvl="1" indent="-381000">
              <a:spcBef>
                <a:spcPct val="50000"/>
              </a:spcBef>
            </a:pPr>
            <a:r>
              <a:rPr lang="en-US"/>
              <a:t>Helping a friend in need </a:t>
            </a:r>
          </a:p>
          <a:p>
            <a:pPr marL="838200" lvl="1" indent="-381000">
              <a:spcBef>
                <a:spcPct val="50000"/>
              </a:spcBef>
            </a:pPr>
            <a:r>
              <a:rPr lang="en-US"/>
              <a:t>Refraining from gossiping about others</a:t>
            </a:r>
          </a:p>
        </p:txBody>
      </p:sp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61 TM B3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Simple service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752600"/>
            <a:ext cx="7315200" cy="4876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None/>
            </a:pPr>
            <a:r>
              <a:rPr lang="en-US" sz="2400" b="1"/>
              <a:t>You do not have to change the world to serve</a:t>
            </a:r>
          </a:p>
          <a:p>
            <a:pPr marL="838200" lvl="1" indent="-381000">
              <a:spcBef>
                <a:spcPct val="50000"/>
              </a:spcBef>
            </a:pPr>
            <a:r>
              <a:rPr lang="en-US" sz="2000"/>
              <a:t>True service begins right in your own personal </a:t>
            </a:r>
            <a:br>
              <a:rPr lang="en-US" sz="2000"/>
            </a:br>
            <a:r>
              <a:rPr lang="en-US" sz="2000"/>
              <a:t>circle of life</a:t>
            </a:r>
          </a:p>
          <a:p>
            <a:pPr marL="838200" lvl="1" indent="-381000">
              <a:spcBef>
                <a:spcPct val="50000"/>
              </a:spcBef>
            </a:pPr>
            <a:r>
              <a:rPr lang="en-US" sz="2000"/>
              <a:t>Sitting at lunch with a person who ______________________</a:t>
            </a:r>
          </a:p>
          <a:p>
            <a:pPr marL="838200" lvl="1" indent="-381000">
              <a:spcBef>
                <a:spcPct val="50000"/>
              </a:spcBef>
            </a:pPr>
            <a:r>
              <a:rPr lang="en-US" sz="2000"/>
              <a:t>Inviting a new person to an activity your friends </a:t>
            </a:r>
            <a:br>
              <a:rPr lang="en-US" sz="2000"/>
            </a:br>
            <a:r>
              <a:rPr lang="en-US" sz="2000"/>
              <a:t>are undertaking</a:t>
            </a:r>
          </a:p>
          <a:p>
            <a:pPr marL="838200" lvl="1" indent="-381000">
              <a:spcBef>
                <a:spcPct val="50000"/>
              </a:spcBef>
            </a:pPr>
            <a:r>
              <a:rPr lang="en-US" sz="2000"/>
              <a:t>Being ________________ </a:t>
            </a:r>
          </a:p>
          <a:p>
            <a:pPr marL="838200" lvl="1" indent="-381000">
              <a:spcBef>
                <a:spcPct val="50000"/>
              </a:spcBef>
            </a:pPr>
            <a:r>
              <a:rPr lang="en-US" sz="2000"/>
              <a:t>Writing a letter of encouragement to someone in need</a:t>
            </a:r>
          </a:p>
          <a:p>
            <a:pPr marL="1257300" lvl="2" indent="-342900"/>
            <a:r>
              <a:rPr lang="en-US" sz="1600"/>
              <a:t>There are literally thousands of ways you can serve</a:t>
            </a:r>
          </a:p>
          <a:p>
            <a:pPr marL="1257300" lvl="2" indent="-342900"/>
            <a:r>
              <a:rPr lang="en-US" sz="1600"/>
              <a:t>Start serving_________________ </a:t>
            </a:r>
          </a:p>
        </p:txBody>
      </p:sp>
      <p:sp>
        <p:nvSpPr>
          <p:cNvPr id="92164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61 TM B4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MS Template">
  <a:themeElements>
    <a:clrScheme name="LK MS Template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K M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K MS Template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MS Template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MS Template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5A2D7E4-0D3B-441A-8C17-E4FBC391AA1B}">
  <ds:schemaRefs>
    <ds:schemaRef ds:uri="http://purl.org/dc/terms/"/>
    <ds:schemaRef ds:uri="7d75d6f9-8bd4-4602-97a0-53722360a9f2"/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24A6A51D-0315-46AD-BCC7-5AE89ED86B1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287502-D168-4417-91CC-AF3E5A1891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MS Template</Template>
  <TotalTime>24</TotalTime>
  <Words>367</Words>
  <Application>Microsoft Office PowerPoint</Application>
  <PresentationFormat>On-screen Show (4:3)</PresentationFormat>
  <Paragraphs>77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Times New Roman</vt:lpstr>
      <vt:lpstr>Verdana</vt:lpstr>
      <vt:lpstr>Wingdings</vt:lpstr>
      <vt:lpstr>LK MS Template</vt:lpstr>
      <vt:lpstr>Everyday Acts of  Service to Others </vt:lpstr>
      <vt:lpstr>Focus on helping others</vt:lpstr>
      <vt:lpstr>Focus on helping others</vt:lpstr>
      <vt:lpstr>Focus on helping others</vt:lpstr>
      <vt:lpstr>Simple service is up to….</vt:lpstr>
      <vt:lpstr>Simple service is up to….</vt:lpstr>
      <vt:lpstr>Simple service</vt:lpstr>
      <vt:lpstr>Simple service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5</cp:revision>
  <cp:lastPrinted>1601-01-01T00:00:00Z</cp:lastPrinted>
  <dcterms:created xsi:type="dcterms:W3CDTF">2004-01-24T16:48:02Z</dcterms:created>
  <dcterms:modified xsi:type="dcterms:W3CDTF">2018-07-09T20:49:33Z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