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7" r:id="rId6"/>
    <p:sldId id="268" r:id="rId7"/>
    <p:sldId id="275" r:id="rId8"/>
    <p:sldId id="274" r:id="rId9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1" d="100"/>
          <a:sy n="61" d="100"/>
        </p:scale>
        <p:origin x="-1698" y="-5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80E05904-FB80-49EA-8A04-1FA674528C7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C2889ED4-56BF-4067-B1CB-6C646ED265D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CEFF9F-981D-4488-B1F5-5C4C0D6FB2F2}" type="slidenum">
              <a:rPr lang="en-US"/>
              <a:pPr/>
              <a:t>1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72DFA7-8B28-4603-A07A-7DFE96D00780}" type="slidenum">
              <a:rPr lang="en-US"/>
              <a:pPr/>
              <a:t>2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98B42E-9071-48CD-B222-4B16A5B4E788}" type="slidenum">
              <a:rPr lang="en-US"/>
              <a:pPr/>
              <a:t>3</a:t>
            </a:fld>
            <a:endParaRPr lang="en-US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CB3A92-A728-4A19-81B7-984CC8D54DC6}" type="slidenum">
              <a:rPr lang="en-US"/>
              <a:pPr/>
              <a:t>4</a:t>
            </a:fld>
            <a:endParaRPr lang="en-US"/>
          </a:p>
        </p:txBody>
      </p:sp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539756-4D01-4EA4-BA6E-04E7B125C57A}" type="slidenum">
              <a:rPr lang="en-US"/>
              <a:pPr/>
              <a:t>5</a:t>
            </a:fld>
            <a:endParaRPr lang="en-US"/>
          </a:p>
        </p:txBody>
      </p:sp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81200" y="685800"/>
            <a:ext cx="64770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362200" y="327660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76811" name="Group 11"/>
          <p:cNvGrpSpPr>
            <a:grpSpLocks/>
          </p:cNvGrpSpPr>
          <p:nvPr userDrawn="1"/>
        </p:nvGrpSpPr>
        <p:grpSpPr bwMode="auto">
          <a:xfrm rot="5400000">
            <a:off x="-2781300" y="2781300"/>
            <a:ext cx="6858000" cy="1295400"/>
            <a:chOff x="144" y="1820"/>
            <a:chExt cx="5424" cy="127"/>
          </a:xfrm>
        </p:grpSpPr>
        <p:sp>
          <p:nvSpPr>
            <p:cNvPr id="76808" name="Rectangle 8"/>
            <p:cNvSpPr>
              <a:spLocks noChangeArrowheads="1"/>
            </p:cNvSpPr>
            <p:nvPr userDrawn="1"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09" name="Rectangle 9"/>
            <p:cNvSpPr>
              <a:spLocks noChangeArrowheads="1"/>
            </p:cNvSpPr>
            <p:nvPr userDrawn="1"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0" name="Rectangle 10"/>
            <p:cNvSpPr>
              <a:spLocks noChangeArrowheads="1"/>
            </p:cNvSpPr>
            <p:nvPr userDrawn="1"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76812" name="Picture 12" descr="LKLOGO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001000" y="5959475"/>
            <a:ext cx="1143000" cy="898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100" y="277813"/>
            <a:ext cx="17907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7813"/>
            <a:ext cx="52197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277813"/>
            <a:ext cx="68580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0" y="1600200"/>
            <a:ext cx="71628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4000" y="3941763"/>
            <a:ext cx="71628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581400" y="6400800"/>
            <a:ext cx="5562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600200"/>
            <a:ext cx="35052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1600200"/>
            <a:ext cx="35052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277813"/>
            <a:ext cx="68580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600200"/>
            <a:ext cx="716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400800"/>
            <a:ext cx="556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75791" name="Group 15"/>
          <p:cNvGrpSpPr>
            <a:grpSpLocks/>
          </p:cNvGrpSpPr>
          <p:nvPr userDrawn="1"/>
        </p:nvGrpSpPr>
        <p:grpSpPr bwMode="auto">
          <a:xfrm rot="5400000">
            <a:off x="-2781300" y="2781300"/>
            <a:ext cx="6858000" cy="1295400"/>
            <a:chOff x="144" y="1820"/>
            <a:chExt cx="5424" cy="127"/>
          </a:xfrm>
        </p:grpSpPr>
        <p:sp>
          <p:nvSpPr>
            <p:cNvPr id="75792" name="Rectangle 16"/>
            <p:cNvSpPr>
              <a:spLocks noChangeArrowheads="1"/>
            </p:cNvSpPr>
            <p:nvPr userDrawn="1"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93" name="Rectangle 17"/>
            <p:cNvSpPr>
              <a:spLocks noChangeArrowheads="1"/>
            </p:cNvSpPr>
            <p:nvPr userDrawn="1"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94" name="Rectangle 18"/>
            <p:cNvSpPr>
              <a:spLocks noChangeArrowheads="1"/>
            </p:cNvSpPr>
            <p:nvPr userDrawn="1"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bg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bg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bg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28800" y="533400"/>
            <a:ext cx="6477000" cy="2127250"/>
          </a:xfrm>
          <a:noFill/>
          <a:ln/>
        </p:spPr>
        <p:txBody>
          <a:bodyPr lIns="92075" tIns="46038" rIns="92075" bIns="46038"/>
          <a:lstStyle/>
          <a:p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Being honest with myself and others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9800" y="3124200"/>
            <a:ext cx="5867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cs typeface="Times New Roman" pitchFamily="18" charset="0"/>
              </a:rPr>
              <a:t>What </a:t>
            </a:r>
            <a:r>
              <a:rPr lang="en-US" b="1">
                <a:cs typeface="Times New Roman" pitchFamily="18" charset="0"/>
              </a:rPr>
              <a:t>foundational skills</a:t>
            </a:r>
            <a:r>
              <a:rPr lang="en-US">
                <a:cs typeface="Times New Roman" pitchFamily="18" charset="0"/>
              </a:rPr>
              <a:t> do I </a:t>
            </a:r>
            <a:r>
              <a:rPr lang="en-US" b="1">
                <a:cs typeface="Times New Roman" pitchFamily="18" charset="0"/>
              </a:rPr>
              <a:t>need for leadership</a:t>
            </a:r>
            <a:r>
              <a:rPr lang="en-US">
                <a:cs typeface="Times New Roman" pitchFamily="18" charset="0"/>
              </a:rPr>
              <a:t>? </a:t>
            </a:r>
            <a:endParaRPr lang="en-US"/>
          </a:p>
          <a:p>
            <a:endParaRPr lang="en-US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1430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Stage one of DevelopmentME</a:t>
            </a:r>
            <a:r>
              <a:rPr lang="en-US" sz="1200" b="1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450850" y="5943600"/>
            <a:ext cx="53975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7</a:t>
            </a:r>
          </a:p>
        </p:txBody>
      </p:sp>
      <p:pic>
        <p:nvPicPr>
          <p:cNvPr id="4104" name="Picture 8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4822825"/>
            <a:ext cx="2514600" cy="1978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What would I do?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600200"/>
            <a:ext cx="7315200" cy="5105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lnSpc>
                <a:spcPct val="90000"/>
              </a:lnSpc>
              <a:buFont typeface="Wingdings" pitchFamily="2" charset="2"/>
              <a:buNone/>
            </a:pPr>
            <a:r>
              <a:rPr lang="en-US" sz="2400" b="1">
                <a:cs typeface="Times New Roman" pitchFamily="18" charset="0"/>
              </a:rPr>
              <a:t>Think about the following questions</a:t>
            </a:r>
            <a:r>
              <a:rPr lang="en-US" sz="2400">
                <a:cs typeface="Times New Roman" pitchFamily="18" charset="0"/>
              </a:rPr>
              <a:t>. What would you do, even if no one was watching?  Please </a:t>
            </a:r>
            <a:r>
              <a:rPr lang="en-US" sz="2400" b="1">
                <a:cs typeface="Times New Roman" pitchFamily="18" charset="0"/>
              </a:rPr>
              <a:t>answer honestly</a:t>
            </a:r>
            <a:r>
              <a:rPr lang="en-US" sz="2400">
                <a:cs typeface="Times New Roman" pitchFamily="18" charset="0"/>
              </a:rPr>
              <a:t>.</a:t>
            </a:r>
          </a:p>
          <a:p>
            <a:pPr marL="457200" indent="-457200">
              <a:lnSpc>
                <a:spcPct val="90000"/>
              </a:lnSpc>
              <a:buFont typeface="Wingdings" pitchFamily="2" charset="2"/>
              <a:buNone/>
            </a:pPr>
            <a:endParaRPr lang="en-US" sz="2400">
              <a:cs typeface="Times New Roman" pitchFamily="18" charset="0"/>
            </a:endParaRPr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000">
                <a:cs typeface="Times New Roman" pitchFamily="18" charset="0"/>
              </a:rPr>
              <a:t>You find a twenty-dollar bill at the local supermarket. </a:t>
            </a:r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eriod"/>
            </a:pPr>
            <a:endParaRPr lang="en-US" sz="2000">
              <a:cs typeface="Times New Roman" pitchFamily="18" charset="0"/>
            </a:endParaRPr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000">
                <a:cs typeface="Times New Roman" pitchFamily="18" charset="0"/>
              </a:rPr>
              <a:t>You catch a classmate cheating on a test.</a:t>
            </a:r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eriod"/>
            </a:pPr>
            <a:endParaRPr lang="en-US" sz="2000">
              <a:cs typeface="Times New Roman" pitchFamily="18" charset="0"/>
            </a:endParaRPr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000">
                <a:cs typeface="Times New Roman" pitchFamily="18" charset="0"/>
              </a:rPr>
              <a:t>You witness someone stealing at the gas station.</a:t>
            </a:r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eriod"/>
            </a:pPr>
            <a:endParaRPr lang="en-US" sz="2000">
              <a:cs typeface="Times New Roman" pitchFamily="18" charset="0"/>
            </a:endParaRPr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000">
                <a:cs typeface="Times New Roman" pitchFamily="18" charset="0"/>
              </a:rPr>
              <a:t>Someone asks you to lie for him or her. </a:t>
            </a:r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eriod"/>
            </a:pPr>
            <a:endParaRPr lang="en-US" sz="2000">
              <a:cs typeface="Times New Roman" pitchFamily="18" charset="0"/>
            </a:endParaRPr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000">
                <a:cs typeface="Times New Roman" pitchFamily="18" charset="0"/>
              </a:rPr>
              <a:t>You and your best friend are in really big trouble ... if you tell your parents the truth.</a:t>
            </a:r>
            <a:r>
              <a:rPr lang="en-US" sz="2400" b="1">
                <a:cs typeface="Times New Roman" pitchFamily="18" charset="0"/>
              </a:rPr>
              <a:t>    </a:t>
            </a:r>
            <a:r>
              <a:rPr lang="en-US" sz="2000"/>
              <a:t>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0" y="6248400"/>
            <a:ext cx="11842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7 TM 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086600" cy="1139825"/>
          </a:xfrm>
          <a:noFill/>
          <a:ln/>
        </p:spPr>
        <p:txBody>
          <a:bodyPr lIns="92075" tIns="46038" rIns="92075" bIns="46038"/>
          <a:lstStyle/>
          <a:p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The Characteristics of Trust 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76400" y="1600200"/>
            <a:ext cx="7239000" cy="48006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Font typeface="Wingdings" pitchFamily="2" charset="2"/>
              <a:buAutoNum type="alphaUcPeriod"/>
            </a:pPr>
            <a:r>
              <a:rPr lang="en-US" sz="3600" b="1">
                <a:cs typeface="Times New Roman" pitchFamily="18" charset="0"/>
              </a:rPr>
              <a:t>Honesty</a:t>
            </a:r>
          </a:p>
          <a:p>
            <a:pPr marL="838200" lvl="1" indent="-381000">
              <a:buClr>
                <a:schemeClr val="bg2"/>
              </a:buClr>
              <a:buFont typeface="Wingdings" pitchFamily="2" charset="2"/>
              <a:buAutoNum type="arabicPeriod"/>
            </a:pPr>
            <a:r>
              <a:rPr lang="en-US" sz="3200" b="1">
                <a:solidFill>
                  <a:schemeClr val="bg2"/>
                </a:solidFill>
                <a:cs typeface="Times New Roman" pitchFamily="18" charset="0"/>
              </a:rPr>
              <a:t>Telling the truth</a:t>
            </a:r>
            <a:r>
              <a:rPr lang="en-US" sz="3200">
                <a:cs typeface="Times New Roman" pitchFamily="18" charset="0"/>
              </a:rPr>
              <a:t> in every situation</a:t>
            </a:r>
            <a:br>
              <a:rPr lang="en-US" sz="3200">
                <a:cs typeface="Times New Roman" pitchFamily="18" charset="0"/>
              </a:rPr>
            </a:br>
            <a:endParaRPr lang="en-US" sz="3200">
              <a:cs typeface="Times New Roman" pitchFamily="18" charset="0"/>
            </a:endParaRPr>
          </a:p>
          <a:p>
            <a:pPr marL="838200" lvl="1" indent="-381000">
              <a:buClr>
                <a:schemeClr val="bg2"/>
              </a:buClr>
              <a:buFont typeface="Wingdings" pitchFamily="2" charset="2"/>
              <a:buNone/>
            </a:pPr>
            <a:endParaRPr lang="en-US" sz="3200"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AutoNum type="alphaUcPeriod"/>
            </a:pPr>
            <a:r>
              <a:rPr lang="en-US" sz="3600" b="1">
                <a:cs typeface="Times New Roman" pitchFamily="18" charset="0"/>
              </a:rPr>
              <a:t>Keeping my word</a:t>
            </a:r>
          </a:p>
          <a:p>
            <a:pPr marL="838200" lvl="1" indent="-381000">
              <a:buClr>
                <a:schemeClr val="bg2"/>
              </a:buClr>
              <a:buFont typeface="Wingdings" pitchFamily="2" charset="2"/>
              <a:buAutoNum type="arabicPeriod"/>
            </a:pPr>
            <a:r>
              <a:rPr lang="en-US" sz="3200" b="1">
                <a:solidFill>
                  <a:schemeClr val="bg2"/>
                </a:solidFill>
                <a:cs typeface="Times New Roman" pitchFamily="18" charset="0"/>
              </a:rPr>
              <a:t>Keeping secrets</a:t>
            </a:r>
            <a:r>
              <a:rPr lang="en-US" sz="3200">
                <a:cs typeface="Times New Roman" pitchFamily="18" charset="0"/>
              </a:rPr>
              <a:t> and promises</a:t>
            </a:r>
            <a:br>
              <a:rPr lang="en-US" sz="3200">
                <a:cs typeface="Times New Roman" pitchFamily="18" charset="0"/>
              </a:rPr>
            </a:br>
            <a:endParaRPr lang="en-US" sz="3200">
              <a:cs typeface="Times New Roman" pitchFamily="18" charset="0"/>
            </a:endParaRPr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152400" y="6248400"/>
            <a:ext cx="11842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7 TM 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4000" b="1">
                <a:solidFill>
                  <a:srgbClr val="FF0000"/>
                </a:solidFill>
                <a:cs typeface="Times New Roman" pitchFamily="18" charset="0"/>
              </a:rPr>
              <a:t>The Characteristics of Trust 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905000"/>
            <a:ext cx="7315200" cy="4495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Font typeface="Wingdings" pitchFamily="2" charset="2"/>
              <a:buAutoNum type="alphaUcPeriod" startAt="3"/>
            </a:pPr>
            <a:r>
              <a:rPr lang="en-US" sz="3600" b="1">
                <a:cs typeface="Times New Roman" pitchFamily="18" charset="0"/>
              </a:rPr>
              <a:t>Performing positive acts</a:t>
            </a:r>
          </a:p>
          <a:p>
            <a:pPr marL="457200" indent="-457200">
              <a:buFont typeface="Wingdings" pitchFamily="2" charset="2"/>
              <a:buNone/>
            </a:pPr>
            <a:endParaRPr lang="en-US" sz="3600" b="1">
              <a:cs typeface="Times New Roman" pitchFamily="18" charset="0"/>
            </a:endParaRPr>
          </a:p>
          <a:p>
            <a:pPr marL="838200" lvl="1" indent="-381000">
              <a:buClr>
                <a:schemeClr val="bg2"/>
              </a:buClr>
              <a:buFont typeface="Wingdings" pitchFamily="2" charset="2"/>
              <a:buAutoNum type="arabicPeriod"/>
            </a:pPr>
            <a:r>
              <a:rPr lang="en-US" sz="3200" b="1">
                <a:cs typeface="Times New Roman" pitchFamily="18" charset="0"/>
              </a:rPr>
              <a:t>Showing </a:t>
            </a:r>
            <a:r>
              <a:rPr lang="en-US" sz="3200" b="1">
                <a:solidFill>
                  <a:schemeClr val="bg2"/>
                </a:solidFill>
                <a:cs typeface="Times New Roman" pitchFamily="18" charset="0"/>
              </a:rPr>
              <a:t>kindness</a:t>
            </a:r>
            <a:r>
              <a:rPr lang="en-US" sz="3200">
                <a:cs typeface="Times New Roman" pitchFamily="18" charset="0"/>
              </a:rPr>
              <a:t> to others</a:t>
            </a:r>
          </a:p>
          <a:p>
            <a:pPr marL="838200" lvl="1" indent="-381000">
              <a:buClr>
                <a:schemeClr val="bg2"/>
              </a:buClr>
              <a:buFont typeface="Wingdings" pitchFamily="2" charset="2"/>
              <a:buAutoNum type="arabicPeriod"/>
            </a:pPr>
            <a:r>
              <a:rPr lang="en-US" sz="3200" b="1">
                <a:cs typeface="Times New Roman" pitchFamily="18" charset="0"/>
              </a:rPr>
              <a:t>Being </a:t>
            </a:r>
            <a:r>
              <a:rPr lang="en-US" sz="3200" b="1">
                <a:solidFill>
                  <a:schemeClr val="bg2"/>
                </a:solidFill>
                <a:cs typeface="Times New Roman" pitchFamily="18" charset="0"/>
              </a:rPr>
              <a:t>involved</a:t>
            </a:r>
            <a:r>
              <a:rPr lang="en-US" sz="3200">
                <a:cs typeface="Times New Roman" pitchFamily="18" charset="0"/>
              </a:rPr>
              <a:t> in activities that will better others and myself</a:t>
            </a:r>
          </a:p>
          <a:p>
            <a:pPr marL="457200" indent="-457200">
              <a:buFont typeface="Wingdings" pitchFamily="2" charset="2"/>
              <a:buAutoNum type="alphaUcPeriod"/>
            </a:pPr>
            <a:endParaRPr lang="en-US" sz="3200"/>
          </a:p>
        </p:txBody>
      </p:sp>
      <p:sp>
        <p:nvSpPr>
          <p:cNvPr id="120836" name="Text Box 4"/>
          <p:cNvSpPr txBox="1">
            <a:spLocks noChangeArrowheads="1"/>
          </p:cNvSpPr>
          <p:nvPr/>
        </p:nvSpPr>
        <p:spPr bwMode="auto">
          <a:xfrm>
            <a:off x="152400" y="6248400"/>
            <a:ext cx="11842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7 TM 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77813"/>
            <a:ext cx="7467600" cy="1139825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How to be Honest with Yourself and Others 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133600" y="1600200"/>
            <a:ext cx="6781800" cy="48006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Font typeface="Wingdings" pitchFamily="2" charset="2"/>
              <a:buAutoNum type="alphaUcPeriod"/>
            </a:pPr>
            <a:r>
              <a:rPr lang="en-US" b="1">
                <a:cs typeface="Times New Roman" pitchFamily="18" charset="0"/>
              </a:rPr>
              <a:t>Tell the truth</a:t>
            </a:r>
            <a:br>
              <a:rPr lang="en-US" b="1">
                <a:cs typeface="Times New Roman" pitchFamily="18" charset="0"/>
              </a:rPr>
            </a:br>
            <a:endParaRPr lang="en-US" b="1"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AutoNum type="alphaUcPeriod"/>
            </a:pPr>
            <a:r>
              <a:rPr lang="en-US" b="1">
                <a:cs typeface="Times New Roman" pitchFamily="18" charset="0"/>
              </a:rPr>
              <a:t>Keep promises</a:t>
            </a:r>
            <a:br>
              <a:rPr lang="en-US" b="1">
                <a:cs typeface="Times New Roman" pitchFamily="18" charset="0"/>
              </a:rPr>
            </a:br>
            <a:endParaRPr lang="en-US" b="1"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AutoNum type="alphaUcPeriod"/>
            </a:pPr>
            <a:r>
              <a:rPr lang="en-US" b="1">
                <a:cs typeface="Times New Roman" pitchFamily="18" charset="0"/>
              </a:rPr>
              <a:t>Show fairness</a:t>
            </a:r>
            <a:br>
              <a:rPr lang="en-US" b="1">
                <a:cs typeface="Times New Roman" pitchFamily="18" charset="0"/>
              </a:rPr>
            </a:br>
            <a:endParaRPr lang="en-US" b="1"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AutoNum type="alphaUcPeriod"/>
            </a:pPr>
            <a:r>
              <a:rPr lang="en-US" b="1">
                <a:cs typeface="Times New Roman" pitchFamily="18" charset="0"/>
              </a:rPr>
              <a:t>Stand up for your beliefs</a:t>
            </a:r>
            <a:br>
              <a:rPr lang="en-US" b="1">
                <a:cs typeface="Times New Roman" pitchFamily="18" charset="0"/>
              </a:rPr>
            </a:br>
            <a:endParaRPr lang="en-US" b="1"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AutoNum type="alphaUcPeriod"/>
            </a:pPr>
            <a:r>
              <a:rPr lang="en-US" b="1">
                <a:cs typeface="Times New Roman" pitchFamily="18" charset="0"/>
              </a:rPr>
              <a:t>Live a life of honesty </a:t>
            </a:r>
          </a:p>
        </p:txBody>
      </p:sp>
      <p:sp>
        <p:nvSpPr>
          <p:cNvPr id="117764" name="Text Box 4"/>
          <p:cNvSpPr txBox="1">
            <a:spLocks noChangeArrowheads="1"/>
          </p:cNvSpPr>
          <p:nvPr/>
        </p:nvSpPr>
        <p:spPr bwMode="auto">
          <a:xfrm>
            <a:off x="152400" y="6324600"/>
            <a:ext cx="10318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7 TM 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evel">
  <a:themeElements>
    <a:clrScheme name="Level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Leve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17B6D780-4D07-4BE6-BE0A-37319582AF4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5847A4B-DFF4-4E04-862E-AFAA07F985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8454309-7378-4C5E-A5A3-158EE55379A3}">
  <ds:schemaRefs>
    <ds:schemaRef ds:uri="http://purl.org/dc/dcmitype/"/>
    <ds:schemaRef ds:uri="http://purl.org/dc/elements/1.1/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7d75d6f9-8bd4-4602-97a0-53722360a9f2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3222</TotalTime>
  <Words>189</Words>
  <Application>Microsoft Office PowerPoint</Application>
  <PresentationFormat>On-screen Show (4:3)</PresentationFormat>
  <Paragraphs>50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Lucida Calligraphy</vt:lpstr>
      <vt:lpstr>Times New Roman</vt:lpstr>
      <vt:lpstr>Verdana</vt:lpstr>
      <vt:lpstr>Wingdings</vt:lpstr>
      <vt:lpstr>Level</vt:lpstr>
      <vt:lpstr>Being honest with myself and others </vt:lpstr>
      <vt:lpstr>What would I do? </vt:lpstr>
      <vt:lpstr>The Characteristics of Trust </vt:lpstr>
      <vt:lpstr>The Characteristics of Trust </vt:lpstr>
      <vt:lpstr>How to be Honest with Yourself and Others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40</cp:revision>
  <cp:lastPrinted>1601-01-01T00:00:00Z</cp:lastPrinted>
  <dcterms:created xsi:type="dcterms:W3CDTF">2003-12-22T04:45:08Z</dcterms:created>
  <dcterms:modified xsi:type="dcterms:W3CDTF">2018-07-09T20:14:17Z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