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58" r:id="rId7"/>
    <p:sldId id="259" r:id="rId8"/>
    <p:sldId id="260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1" d="100"/>
          <a:sy n="61" d="100"/>
        </p:scale>
        <p:origin x="-1698" y="-5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0C8AEFD0-844D-4E53-861D-BD7D865754B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02DC6DC8-FBDE-4B21-A411-9114A9B4D97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03FB12-9512-43A7-91EA-D5D9FEEB7268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2AB84F-76C0-4DC8-8FAD-3FCA34D3C840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F58311-CFA6-4AEE-9B4E-AD08FF95CC69}" type="slidenum">
              <a:rPr lang="en-US"/>
              <a:pPr/>
              <a:t>3</a:t>
            </a:fld>
            <a:endParaRPr lang="en-US"/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60D594-25A6-4B9F-A309-ED318A416201}" type="slidenum">
              <a:rPr lang="en-US"/>
              <a:pPr/>
              <a:t>4</a:t>
            </a:fld>
            <a:endParaRPr lang="en-US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2B4270-7123-4BB9-A1B3-5FF2B231BF0D}" type="slidenum">
              <a:rPr lang="en-US"/>
              <a:pPr/>
              <a:t>5</a:t>
            </a:fld>
            <a:endParaRPr lang="en-US"/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685800"/>
            <a:ext cx="63246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 rot="5400000">
            <a:off x="-3695700" y="2476500"/>
            <a:ext cx="8610600" cy="1219200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76812" name="Picture 12" descr="LKLOGO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391400" y="5662613"/>
            <a:ext cx="1447800" cy="11382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7813"/>
            <a:ext cx="18288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77813"/>
            <a:ext cx="53340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77813"/>
            <a:ext cx="7086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1600" y="1600200"/>
            <a:ext cx="73152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941763"/>
            <a:ext cx="73152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5562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600200"/>
            <a:ext cx="35814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600200"/>
            <a:ext cx="35814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77813"/>
            <a:ext cx="7086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600200"/>
            <a:ext cx="73152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2905125" y="2886075"/>
            <a:ext cx="6877050" cy="1066800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Defining Responsibility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670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cs typeface="Times New Roman" pitchFamily="18" charset="0"/>
              </a:rPr>
              <a:t>What </a:t>
            </a:r>
            <a:r>
              <a:rPr lang="en-US" b="1">
                <a:cs typeface="Times New Roman" pitchFamily="18" charset="0"/>
              </a:rPr>
              <a:t>foundational skills</a:t>
            </a:r>
            <a:r>
              <a:rPr lang="en-US">
                <a:cs typeface="Times New Roman" pitchFamily="18" charset="0"/>
              </a:rPr>
              <a:t> do I </a:t>
            </a:r>
            <a:r>
              <a:rPr lang="en-US" b="1">
                <a:cs typeface="Times New Roman" pitchFamily="18" charset="0"/>
              </a:rPr>
              <a:t>need for leadership</a:t>
            </a:r>
            <a:r>
              <a:rPr lang="en-US">
                <a:cs typeface="Times New Roman" pitchFamily="18" charset="0"/>
              </a:rPr>
              <a:t>? </a:t>
            </a:r>
            <a:endParaRPr lang="en-US"/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0" y="62182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04800" y="5943600"/>
            <a:ext cx="539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5400" b="1">
                <a:solidFill>
                  <a:srgbClr val="FF0000"/>
                </a:solidFill>
                <a:cs typeface="Times New Roman" pitchFamily="18" charset="0"/>
              </a:rPr>
              <a:t>Responsibility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7543800" cy="5105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b="1">
                <a:solidFill>
                  <a:schemeClr val="bg2"/>
                </a:solidFill>
                <a:cs typeface="Times New Roman" pitchFamily="18" charset="0"/>
              </a:rPr>
              <a:t>Responsibility:</a:t>
            </a:r>
          </a:p>
          <a:p>
            <a:pPr marL="457200" indent="-457200"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	</a:t>
            </a:r>
            <a:r>
              <a:rPr lang="en-US">
                <a:cs typeface="Times New Roman" pitchFamily="18" charset="0"/>
              </a:rPr>
              <a:t>Obligation to </a:t>
            </a:r>
            <a:r>
              <a:rPr lang="en-US" b="1">
                <a:solidFill>
                  <a:schemeClr val="bg2"/>
                </a:solidFill>
                <a:cs typeface="Times New Roman" pitchFamily="18" charset="0"/>
              </a:rPr>
              <a:t>carry out assigned tasks</a:t>
            </a:r>
            <a:r>
              <a:rPr lang="en-US">
                <a:cs typeface="Times New Roman" pitchFamily="18" charset="0"/>
              </a:rPr>
              <a:t> to the </a:t>
            </a:r>
            <a:r>
              <a:rPr lang="en-US" b="1">
                <a:solidFill>
                  <a:schemeClr val="bg2"/>
                </a:solidFill>
                <a:cs typeface="Times New Roman" pitchFamily="18" charset="0"/>
              </a:rPr>
              <a:t>point of completion</a:t>
            </a:r>
            <a:r>
              <a:rPr lang="en-US">
                <a:cs typeface="Times New Roman" pitchFamily="18" charset="0"/>
              </a:rPr>
              <a:t>.</a:t>
            </a:r>
          </a:p>
          <a:p>
            <a:pPr marL="457200" indent="-457200">
              <a:buFont typeface="Wingdings" pitchFamily="2" charset="2"/>
              <a:buNone/>
            </a:pPr>
            <a:endParaRPr lang="en-US"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AutoNum type="arabicPeriod"/>
            </a:pPr>
            <a:r>
              <a:rPr lang="en-US" sz="2600">
                <a:cs typeface="Times New Roman" pitchFamily="18" charset="0"/>
              </a:rPr>
              <a:t>Responsible people are </a:t>
            </a:r>
            <a:r>
              <a:rPr lang="en-US" sz="2600" b="1">
                <a:solidFill>
                  <a:schemeClr val="bg2"/>
                </a:solidFill>
                <a:cs typeface="Times New Roman" pitchFamily="18" charset="0"/>
              </a:rPr>
              <a:t>hard-working</a:t>
            </a:r>
            <a:r>
              <a:rPr lang="en-US" sz="2600">
                <a:cs typeface="Times New Roman" pitchFamily="18" charset="0"/>
              </a:rPr>
              <a:t> and determined.</a:t>
            </a:r>
            <a:br>
              <a:rPr lang="en-US" sz="2600">
                <a:cs typeface="Times New Roman" pitchFamily="18" charset="0"/>
              </a:rPr>
            </a:br>
            <a:endParaRPr lang="en-US" sz="2600"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AutoNum type="arabicPeriod"/>
            </a:pPr>
            <a:r>
              <a:rPr lang="en-US" sz="2600">
                <a:cs typeface="Times New Roman" pitchFamily="18" charset="0"/>
              </a:rPr>
              <a:t>Responsible people desire to be </a:t>
            </a:r>
            <a:r>
              <a:rPr lang="en-US" sz="2600" b="1">
                <a:solidFill>
                  <a:schemeClr val="bg2"/>
                </a:solidFill>
                <a:cs typeface="Times New Roman" pitchFamily="18" charset="0"/>
              </a:rPr>
              <a:t>viewed as credible</a:t>
            </a:r>
            <a:r>
              <a:rPr lang="en-US" sz="2600">
                <a:solidFill>
                  <a:schemeClr val="bg2"/>
                </a:solidFill>
                <a:cs typeface="Times New Roman" pitchFamily="18" charset="0"/>
              </a:rPr>
              <a:t>.</a:t>
            </a:r>
            <a:r>
              <a:rPr lang="en-US" sz="2600" b="1">
                <a:solidFill>
                  <a:schemeClr val="bg2"/>
                </a:solidFill>
                <a:cs typeface="Times New Roman" pitchFamily="18" charset="0"/>
              </a:rPr>
              <a:t/>
            </a:r>
            <a:br>
              <a:rPr lang="en-US" sz="2600" b="1">
                <a:solidFill>
                  <a:schemeClr val="bg2"/>
                </a:solidFill>
                <a:cs typeface="Times New Roman" pitchFamily="18" charset="0"/>
              </a:rPr>
            </a:br>
            <a:endParaRPr lang="en-US" sz="2600" b="1">
              <a:solidFill>
                <a:schemeClr val="bg2"/>
              </a:solidFill>
              <a:cs typeface="Times New Roman" pitchFamily="18" charset="0"/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400800"/>
            <a:ext cx="1066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8 TM 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5400" b="1">
                <a:solidFill>
                  <a:srgbClr val="FF0000"/>
                </a:solidFill>
                <a:cs typeface="Times New Roman" pitchFamily="18" charset="0"/>
              </a:rPr>
              <a:t>Responsibility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7543800" cy="5105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b="1">
                <a:solidFill>
                  <a:schemeClr val="bg2"/>
                </a:solidFill>
                <a:cs typeface="Times New Roman" pitchFamily="18" charset="0"/>
              </a:rPr>
              <a:t>Responsibility:</a:t>
            </a:r>
          </a:p>
          <a:p>
            <a:pPr marL="457200" indent="-457200"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	</a:t>
            </a:r>
            <a:r>
              <a:rPr lang="en-US">
                <a:cs typeface="Times New Roman" pitchFamily="18" charset="0"/>
              </a:rPr>
              <a:t>Obligation to </a:t>
            </a:r>
            <a:r>
              <a:rPr lang="en-US" b="1">
                <a:solidFill>
                  <a:schemeClr val="bg2"/>
                </a:solidFill>
                <a:cs typeface="Times New Roman" pitchFamily="18" charset="0"/>
              </a:rPr>
              <a:t>carry out assigned tasks</a:t>
            </a:r>
            <a:r>
              <a:rPr lang="en-US">
                <a:cs typeface="Times New Roman" pitchFamily="18" charset="0"/>
              </a:rPr>
              <a:t> to the </a:t>
            </a:r>
            <a:r>
              <a:rPr lang="en-US" b="1">
                <a:solidFill>
                  <a:schemeClr val="bg2"/>
                </a:solidFill>
                <a:cs typeface="Times New Roman" pitchFamily="18" charset="0"/>
              </a:rPr>
              <a:t>point of completion</a:t>
            </a:r>
            <a:r>
              <a:rPr lang="en-US">
                <a:cs typeface="Times New Roman" pitchFamily="18" charset="0"/>
              </a:rPr>
              <a:t>.</a:t>
            </a:r>
          </a:p>
          <a:p>
            <a:pPr marL="457200" indent="-457200">
              <a:buFont typeface="Wingdings" pitchFamily="2" charset="2"/>
              <a:buNone/>
            </a:pPr>
            <a:endParaRPr lang="en-US" sz="2600" b="1"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None/>
            </a:pPr>
            <a:r>
              <a:rPr lang="en-US" sz="2600">
                <a:solidFill>
                  <a:schemeClr val="bg2"/>
                </a:solidFill>
                <a:cs typeface="Times New Roman" pitchFamily="18" charset="0"/>
              </a:rPr>
              <a:t>3.</a:t>
            </a:r>
            <a:r>
              <a:rPr lang="en-US" sz="2600">
                <a:cs typeface="Times New Roman" pitchFamily="18" charset="0"/>
              </a:rPr>
              <a:t>  Responsible people are </a:t>
            </a:r>
            <a:r>
              <a:rPr lang="en-US" sz="2600" b="1">
                <a:solidFill>
                  <a:schemeClr val="bg2"/>
                </a:solidFill>
                <a:cs typeface="Times New Roman" pitchFamily="18" charset="0"/>
              </a:rPr>
              <a:t>timely and punctual</a:t>
            </a:r>
            <a:r>
              <a:rPr lang="en-US" sz="2600">
                <a:cs typeface="Times New Roman" pitchFamily="18" charset="0"/>
              </a:rPr>
              <a:t>.</a:t>
            </a:r>
            <a:br>
              <a:rPr lang="en-US" sz="2600">
                <a:cs typeface="Times New Roman" pitchFamily="18" charset="0"/>
              </a:rPr>
            </a:br>
            <a:r>
              <a:rPr lang="en-US" sz="2600">
                <a:cs typeface="Times New Roman" pitchFamily="18" charset="0"/>
              </a:rPr>
              <a:t> </a:t>
            </a:r>
          </a:p>
          <a:p>
            <a:pPr marL="457200" indent="-457200">
              <a:buFont typeface="Wingdings" pitchFamily="2" charset="2"/>
              <a:buNone/>
            </a:pPr>
            <a:r>
              <a:rPr lang="en-US" sz="2600">
                <a:solidFill>
                  <a:schemeClr val="bg2"/>
                </a:solidFill>
                <a:cs typeface="Times New Roman" pitchFamily="18" charset="0"/>
              </a:rPr>
              <a:t>4.</a:t>
            </a:r>
            <a:r>
              <a:rPr lang="en-US" sz="2600">
                <a:cs typeface="Times New Roman" pitchFamily="18" charset="0"/>
              </a:rPr>
              <a:t>  Responsible people </a:t>
            </a:r>
            <a:r>
              <a:rPr lang="en-US" sz="2600" b="1">
                <a:solidFill>
                  <a:schemeClr val="bg2"/>
                </a:solidFill>
                <a:cs typeface="Times New Roman" pitchFamily="18" charset="0"/>
              </a:rPr>
              <a:t>value quality</a:t>
            </a:r>
            <a:r>
              <a:rPr lang="en-US" sz="2600">
                <a:cs typeface="Times New Roman" pitchFamily="18" charset="0"/>
              </a:rPr>
              <a:t> and </a:t>
            </a:r>
            <a:r>
              <a:rPr lang="en-US" sz="2600" b="1">
                <a:solidFill>
                  <a:schemeClr val="bg2"/>
                </a:solidFill>
                <a:cs typeface="Times New Roman" pitchFamily="18" charset="0"/>
              </a:rPr>
              <a:t>attention to detail</a:t>
            </a:r>
            <a:r>
              <a:rPr lang="en-US" sz="2600">
                <a:solidFill>
                  <a:schemeClr val="bg2"/>
                </a:solidFill>
                <a:cs typeface="Times New Roman" pitchFamily="18" charset="0"/>
              </a:rPr>
              <a:t>.</a:t>
            </a:r>
            <a:r>
              <a:rPr lang="en-US">
                <a:cs typeface="Times New Roman" pitchFamily="18" charset="0"/>
              </a:rPr>
              <a:t> </a:t>
            </a:r>
            <a:r>
              <a:rPr lang="en-US" b="1">
                <a:cs typeface="Times New Roman" pitchFamily="18" charset="0"/>
              </a:rPr>
              <a:t>  </a:t>
            </a:r>
          </a:p>
        </p:txBody>
      </p:sp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0" y="6400800"/>
            <a:ext cx="1066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8 TM 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5400" b="1">
                <a:solidFill>
                  <a:srgbClr val="FF0000"/>
                </a:solidFill>
                <a:cs typeface="Times New Roman" pitchFamily="18" charset="0"/>
              </a:rPr>
              <a:t>Commercial </a:t>
            </a:r>
          </a:p>
        </p:txBody>
      </p:sp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0" y="64008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371600"/>
            <a:ext cx="7467600" cy="4953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000" b="1"/>
              <a:t>	A. Each group is to brainstorm ideas for a commercial.</a:t>
            </a:r>
          </a:p>
          <a:p>
            <a:pPr>
              <a:buFont typeface="Wingdings" pitchFamily="2" charset="2"/>
              <a:buNone/>
            </a:pPr>
            <a:endParaRPr lang="en-US" sz="2000" b="1"/>
          </a:p>
          <a:p>
            <a:pPr>
              <a:buFont typeface="Wingdings" pitchFamily="2" charset="2"/>
              <a:buNone/>
            </a:pPr>
            <a:r>
              <a:rPr lang="en-US" sz="2000" b="1"/>
              <a:t>	B. Responsibility is the product you are trying to pitch 	in your commercial.</a:t>
            </a:r>
            <a:br>
              <a:rPr lang="en-US" sz="2000" b="1"/>
            </a:br>
            <a:endParaRPr lang="en-US" sz="2000" b="1"/>
          </a:p>
          <a:p>
            <a:pPr>
              <a:buFont typeface="Wingdings" pitchFamily="2" charset="2"/>
              <a:buNone/>
            </a:pPr>
            <a:r>
              <a:rPr lang="en-US" sz="2000" b="1"/>
              <a:t>	C. Your task is to develop a 30-45 second commercial, 	complete with actions, dialogue, and props.</a:t>
            </a:r>
            <a:br>
              <a:rPr lang="en-US" sz="2000" b="1"/>
            </a:br>
            <a:endParaRPr lang="en-US" sz="2000" b="1"/>
          </a:p>
          <a:p>
            <a:pPr>
              <a:buFont typeface="Wingdings" pitchFamily="2" charset="2"/>
              <a:buNone/>
            </a:pPr>
            <a:r>
              <a:rPr lang="en-US" sz="2000" b="1"/>
              <a:t>	D. You will be evaluated on the following:</a:t>
            </a:r>
            <a:br>
              <a:rPr lang="en-US" sz="2000" b="1"/>
            </a:br>
            <a:r>
              <a:rPr lang="en-US" sz="2000" b="1"/>
              <a:t>            1. Participation by everyone.</a:t>
            </a:r>
            <a:br>
              <a:rPr lang="en-US" sz="2000" b="1"/>
            </a:br>
            <a:r>
              <a:rPr lang="en-US" sz="2000" b="1"/>
              <a:t>            2. How successful your group is at portraying	         responsibility or the characteristics 		         associated with it.</a:t>
            </a:r>
            <a:br>
              <a:rPr lang="en-US" sz="2000" b="1"/>
            </a:br>
            <a:r>
              <a:rPr lang="en-US" sz="2000" b="1"/>
              <a:t>            3. The creativity of the commercial.</a:t>
            </a:r>
            <a:br>
              <a:rPr lang="en-US" sz="2000" b="1"/>
            </a:br>
            <a:r>
              <a:rPr lang="en-US" sz="2000" b="1"/>
              <a:t>            4. Ability to persuade others to buy into the idea 	        being pitched.</a:t>
            </a:r>
            <a:br>
              <a:rPr lang="en-US" sz="2000" b="1"/>
            </a:br>
            <a:endParaRPr lang="en-US" sz="2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5400" b="1">
                <a:solidFill>
                  <a:srgbClr val="FF0000"/>
                </a:solidFill>
                <a:cs typeface="Times New Roman" pitchFamily="18" charset="0"/>
              </a:rPr>
              <a:t>True or False</a:t>
            </a:r>
          </a:p>
        </p:txBody>
      </p:sp>
      <p:sp>
        <p:nvSpPr>
          <p:cNvPr id="124931" name="Text Box 3"/>
          <p:cNvSpPr txBox="1">
            <a:spLocks noChangeArrowheads="1"/>
          </p:cNvSpPr>
          <p:nvPr/>
        </p:nvSpPr>
        <p:spPr bwMode="auto">
          <a:xfrm>
            <a:off x="0" y="64008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MS.8 Test</a:t>
            </a:r>
          </a:p>
        </p:txBody>
      </p:sp>
      <p:sp>
        <p:nvSpPr>
          <p:cNvPr id="12493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76400"/>
            <a:ext cx="7315200" cy="4343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	____________1. Being responsible does not mean you have to finish a task.</a:t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>____________2. Responsible individuals value quality work and performance.</a:t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>____________3. Responsible people are mindful of due dates for projects.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BE33FD8B-5701-4771-9B0F-E17F24E1CD2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E8565C-E1F6-462D-A50E-71725AFF26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720A90A-6BEE-410D-A1E3-90B88BBFE9FC}">
  <ds:schemaRefs>
    <ds:schemaRef ds:uri="7d75d6f9-8bd4-4602-97a0-53722360a9f2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3223</TotalTime>
  <Words>60</Words>
  <Application>Microsoft Office PowerPoint</Application>
  <PresentationFormat>On-screen Show (4:3)</PresentationFormat>
  <Paragraphs>39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Lucida Calligraphy</vt:lpstr>
      <vt:lpstr>Times New Roman</vt:lpstr>
      <vt:lpstr>Verdana</vt:lpstr>
      <vt:lpstr>Wingdings</vt:lpstr>
      <vt:lpstr>Level</vt:lpstr>
      <vt:lpstr>Defining Responsibility </vt:lpstr>
      <vt:lpstr>Responsibility</vt:lpstr>
      <vt:lpstr>Responsibility</vt:lpstr>
      <vt:lpstr>Commercial </vt:lpstr>
      <vt:lpstr>True or False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44</cp:revision>
  <cp:lastPrinted>1601-01-01T00:00:00Z</cp:lastPrinted>
  <dcterms:created xsi:type="dcterms:W3CDTF">2003-12-22T04:45:08Z</dcterms:created>
  <dcterms:modified xsi:type="dcterms:W3CDTF">2018-07-09T20:14:38Z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