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256" r:id="rId2"/>
    <p:sldId id="258" r:id="rId3"/>
    <p:sldId id="257" r:id="rId4"/>
    <p:sldId id="259" r:id="rId5"/>
    <p:sldId id="262" r:id="rId6"/>
    <p:sldId id="260" r:id="rId7"/>
    <p:sldId id="291" r:id="rId8"/>
    <p:sldId id="292" r:id="rId9"/>
    <p:sldId id="293" r:id="rId10"/>
    <p:sldId id="261" r:id="rId11"/>
    <p:sldId id="263" r:id="rId12"/>
    <p:sldId id="294" r:id="rId13"/>
    <p:sldId id="264" r:id="rId14"/>
    <p:sldId id="265" r:id="rId15"/>
    <p:sldId id="266" r:id="rId16"/>
    <p:sldId id="267" r:id="rId17"/>
    <p:sldId id="268" r:id="rId18"/>
    <p:sldId id="270" r:id="rId19"/>
    <p:sldId id="269" r:id="rId20"/>
    <p:sldId id="295" r:id="rId21"/>
    <p:sldId id="271" r:id="rId22"/>
    <p:sldId id="296" r:id="rId23"/>
    <p:sldId id="297" r:id="rId24"/>
    <p:sldId id="298" r:id="rId25"/>
    <p:sldId id="272" r:id="rId26"/>
    <p:sldId id="275" r:id="rId27"/>
    <p:sldId id="299" r:id="rId28"/>
    <p:sldId id="273" r:id="rId29"/>
    <p:sldId id="274" r:id="rId30"/>
    <p:sldId id="277" r:id="rId31"/>
    <p:sldId id="278" r:id="rId32"/>
    <p:sldId id="281" r:id="rId33"/>
    <p:sldId id="279" r:id="rId34"/>
    <p:sldId id="282" r:id="rId35"/>
    <p:sldId id="283" r:id="rId36"/>
    <p:sldId id="284" r:id="rId37"/>
    <p:sldId id="285" r:id="rId38"/>
    <p:sldId id="286" r:id="rId39"/>
    <p:sldId id="287" r:id="rId40"/>
    <p:sldId id="288" r:id="rId41"/>
    <p:sldId id="289" r:id="rId42"/>
    <p:sldId id="290" r:id="rId43"/>
    <p:sldId id="300"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636AA2-AB0E-9E88-92AF-AF887E7C2FCD}" name="Govea, Isaiah" initials="GI" userId="S::igovea@ffa.org::68e7db79-cb75-4429-afda-2a6c4d1a4dd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9" autoAdjust="0"/>
    <p:restoredTop sz="94660"/>
  </p:normalViewPr>
  <p:slideViewPr>
    <p:cSldViewPr snapToGrid="0" showGuides="1">
      <p:cViewPr varScale="1">
        <p:scale>
          <a:sx n="114" d="100"/>
          <a:sy n="114" d="100"/>
        </p:scale>
        <p:origin x="300" y="102"/>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07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17/08/2023</a:t>
            </a:fld>
            <a:endParaRPr lang="es-ES"/>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s-ES"/>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17/08/2023</a:t>
            </a:fld>
            <a:endParaRPr lang="es-E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s-ES"/>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C1DAC8A-5181-41B9-A7EF-AE7F9F949493}" type="slidenum">
              <a:rPr lang="en-GB" smtClean="0"/>
              <a:t>1</a:t>
            </a:fld>
            <a:endParaRPr lang="es-ES"/>
          </a:p>
        </p:txBody>
      </p:sp>
    </p:spTree>
    <p:extLst>
      <p:ext uri="{BB962C8B-B14F-4D97-AF65-F5344CB8AC3E}">
        <p14:creationId xmlns:p14="http://schemas.microsoft.com/office/powerpoint/2010/main" val="1537873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ffa.org/here-by-the-owl/dr-james-woodard-the-action-of-respec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ulib.iupui.edu/special/ffa" TargetMode="External"/><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tiff"/><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60EDF-D37F-404A-8F92-1599E3AF2AE1}"/>
              </a:ext>
            </a:extLst>
          </p:cNvPr>
          <p:cNvSpPr>
            <a:spLocks noGrp="1"/>
          </p:cNvSpPr>
          <p:nvPr>
            <p:ph type="ctrTitle"/>
          </p:nvPr>
        </p:nvSpPr>
        <p:spPr/>
        <p:txBody>
          <a:bodyPr/>
          <a:lstStyle/>
          <a:p>
            <a:r>
              <a:rPr lang="es-ES" dirty="0"/>
              <a:t>Manual del Estudiantes</a:t>
            </a:r>
          </a:p>
        </p:txBody>
      </p:sp>
      <p:sp>
        <p:nvSpPr>
          <p:cNvPr id="3" name="Subtitle 2">
            <a:extLst>
              <a:ext uri="{FF2B5EF4-FFF2-40B4-BE49-F238E27FC236}">
                <a16:creationId xmlns:a16="http://schemas.microsoft.com/office/drawing/2014/main" id="{7F465509-51BC-49BA-951B-48BD64BFEAA2}"/>
              </a:ext>
            </a:extLst>
          </p:cNvPr>
          <p:cNvSpPr>
            <a:spLocks noGrp="1"/>
          </p:cNvSpPr>
          <p:nvPr>
            <p:ph type="subTitle" idx="1"/>
          </p:nvPr>
        </p:nvSpPr>
        <p:spPr/>
        <p:txBody>
          <a:bodyPr/>
          <a:lstStyle/>
          <a:p>
            <a:r>
              <a:rPr lang="es-ES" dirty="0"/>
              <a:t>Sección 1: Introducción: ¿Qué es FFA?</a:t>
            </a:r>
          </a:p>
          <a:p>
            <a:endParaRPr lang="es-ES" dirty="0"/>
          </a:p>
        </p:txBody>
      </p:sp>
    </p:spTree>
    <p:extLst>
      <p:ext uri="{BB962C8B-B14F-4D97-AF65-F5344CB8AC3E}">
        <p14:creationId xmlns:p14="http://schemas.microsoft.com/office/powerpoint/2010/main" val="4099290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DBB75B-D373-EC55-D4AE-A7CDF5DEBCCF}"/>
              </a:ext>
            </a:extLst>
          </p:cNvPr>
          <p:cNvSpPr>
            <a:spLocks noGrp="1"/>
          </p:cNvSpPr>
          <p:nvPr>
            <p:ph type="title"/>
          </p:nvPr>
        </p:nvSpPr>
        <p:spPr/>
        <p:txBody>
          <a:bodyPr/>
          <a:lstStyle/>
          <a:p>
            <a:r>
              <a:rPr lang="es-ES" dirty="0"/>
              <a:t>Misión de la </a:t>
            </a:r>
            <a:r>
              <a:rPr lang="es-ES" dirty="0" err="1"/>
              <a:t>FFA</a:t>
            </a:r>
            <a:endParaRPr lang="es-ES" dirty="0"/>
          </a:p>
        </p:txBody>
      </p:sp>
      <p:pic>
        <p:nvPicPr>
          <p:cNvPr id="9" name="Picture 8">
            <a:extLst>
              <a:ext uri="{FF2B5EF4-FFF2-40B4-BE49-F238E27FC236}">
                <a16:creationId xmlns:a16="http://schemas.microsoft.com/office/drawing/2014/main" id="{2DBCE9FB-988C-441F-4F54-9177C6C329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0850" y="1023456"/>
            <a:ext cx="5525030" cy="5229424"/>
          </a:xfrm>
          <a:prstGeom prst="rect">
            <a:avLst/>
          </a:prstGeom>
          <a:ln w="38100">
            <a:solidFill>
              <a:schemeClr val="tx1"/>
            </a:solidFill>
          </a:ln>
        </p:spPr>
      </p:pic>
    </p:spTree>
    <p:extLst>
      <p:ext uri="{BB962C8B-B14F-4D97-AF65-F5344CB8AC3E}">
        <p14:creationId xmlns:p14="http://schemas.microsoft.com/office/powerpoint/2010/main" val="1132975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1C56-91EB-574A-A128-F9D62A2B8BF8}"/>
              </a:ext>
            </a:extLst>
          </p:cNvPr>
          <p:cNvSpPr>
            <a:spLocks noGrp="1"/>
          </p:cNvSpPr>
          <p:nvPr>
            <p:ph type="title"/>
          </p:nvPr>
        </p:nvSpPr>
        <p:spPr/>
        <p:txBody>
          <a:bodyPr/>
          <a:lstStyle/>
          <a:p>
            <a:r>
              <a:rPr lang="es-ES" dirty="0"/>
              <a:t>Declaraciones de valores de la FFA</a:t>
            </a:r>
          </a:p>
        </p:txBody>
      </p:sp>
      <p:sp>
        <p:nvSpPr>
          <p:cNvPr id="3" name="Content Placeholder 2">
            <a:extLst>
              <a:ext uri="{FF2B5EF4-FFF2-40B4-BE49-F238E27FC236}">
                <a16:creationId xmlns:a16="http://schemas.microsoft.com/office/drawing/2014/main" id="{E272147B-8A14-4E8F-4E25-A79281029C7C}"/>
              </a:ext>
            </a:extLst>
          </p:cNvPr>
          <p:cNvSpPr>
            <a:spLocks noGrp="1"/>
          </p:cNvSpPr>
          <p:nvPr>
            <p:ph idx="1"/>
          </p:nvPr>
        </p:nvSpPr>
        <p:spPr>
          <a:xfrm>
            <a:off x="1236936" y="2308826"/>
            <a:ext cx="5853897" cy="2835152"/>
          </a:xfrm>
          <a:prstGeom prst="roundRect">
            <a:avLst/>
          </a:prstGeom>
          <a:ln w="38100">
            <a:solidFill>
              <a:schemeClr val="accent1"/>
            </a:solidFill>
          </a:ln>
        </p:spPr>
        <p:txBody>
          <a:bodyPr>
            <a:normAutofit fontScale="85000" lnSpcReduction="10000"/>
          </a:bodyPr>
          <a:lstStyle/>
          <a:p>
            <a:pPr marL="0" indent="0" algn="ctr">
              <a:buNone/>
            </a:pPr>
            <a:r>
              <a:rPr lang="es-ES" b="1" i="1" dirty="0">
                <a:solidFill>
                  <a:srgbClr val="FF0000"/>
                </a:solidFill>
              </a:rPr>
              <a:t>“Como organización, nos esforzamos por garantizar que todos los miembros, sin importar sus antecedentes o futuros esfuerzos, puedan llamar hogar a nuestra organización”. </a:t>
            </a:r>
          </a:p>
          <a:p>
            <a:pPr marL="0" indent="0" algn="ctr">
              <a:buNone/>
            </a:pPr>
            <a:r>
              <a:rPr lang="es-ES" sz="2200" b="1" i="1" dirty="0">
                <a:solidFill>
                  <a:schemeClr val="tx1"/>
                </a:solidFill>
              </a:rPr>
              <a:t>Secretario de la Organización Nacional de la FFA 2021-2022, Jackson Sylvester</a:t>
            </a:r>
          </a:p>
        </p:txBody>
      </p:sp>
      <p:pic>
        <p:nvPicPr>
          <p:cNvPr id="5" name="Picture 4" descr="A picture containing bird of prey, eagle&#10;&#10;Description automatically generated">
            <a:extLst>
              <a:ext uri="{FF2B5EF4-FFF2-40B4-BE49-F238E27FC236}">
                <a16:creationId xmlns:a16="http://schemas.microsoft.com/office/drawing/2014/main" id="{42C12479-6B7B-59FC-1337-AE760ABC3037}"/>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976" b="89984" l="8331" r="90942">
                        <a14:foregroundMark x1="8361" y1="51777" x2="8361" y2="51777"/>
                        <a14:foregroundMark x1="76583" y1="48344" x2="76583" y2="48344"/>
                        <a14:foregroundMark x1="90942" y1="53150" x2="90942" y2="53150"/>
                      </a14:backgroundRemoval>
                    </a14:imgEffect>
                  </a14:imgLayer>
                </a14:imgProps>
              </a:ext>
              <a:ext uri="{28A0092B-C50C-407E-A947-70E740481C1C}">
                <a14:useLocalDpi xmlns:a14="http://schemas.microsoft.com/office/drawing/2010/main" val="0"/>
              </a:ext>
            </a:extLst>
          </a:blip>
          <a:srcRect l="5242" t="29173" r="7250" b="26641"/>
          <a:stretch/>
        </p:blipFill>
        <p:spPr>
          <a:xfrm rot="16200000">
            <a:off x="7502303" y="2540472"/>
            <a:ext cx="6263196" cy="2371860"/>
          </a:xfrm>
          <a:prstGeom prst="rect">
            <a:avLst/>
          </a:prstGeom>
        </p:spPr>
      </p:pic>
    </p:spTree>
    <p:extLst>
      <p:ext uri="{BB962C8B-B14F-4D97-AF65-F5344CB8AC3E}">
        <p14:creationId xmlns:p14="http://schemas.microsoft.com/office/powerpoint/2010/main" val="2568077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1C56-91EB-574A-A128-F9D62A2B8BF8}"/>
              </a:ext>
            </a:extLst>
          </p:cNvPr>
          <p:cNvSpPr>
            <a:spLocks noGrp="1"/>
          </p:cNvSpPr>
          <p:nvPr>
            <p:ph type="title"/>
          </p:nvPr>
        </p:nvSpPr>
        <p:spPr/>
        <p:txBody>
          <a:bodyPr/>
          <a:lstStyle/>
          <a:p>
            <a:r>
              <a:rPr lang="es-ES" dirty="0"/>
              <a:t>Declaraciones de valores de la FFA</a:t>
            </a:r>
          </a:p>
        </p:txBody>
      </p:sp>
      <p:sp>
        <p:nvSpPr>
          <p:cNvPr id="3" name="Content Placeholder 2">
            <a:extLst>
              <a:ext uri="{FF2B5EF4-FFF2-40B4-BE49-F238E27FC236}">
                <a16:creationId xmlns:a16="http://schemas.microsoft.com/office/drawing/2014/main" id="{E272147B-8A14-4E8F-4E25-A79281029C7C}"/>
              </a:ext>
            </a:extLst>
          </p:cNvPr>
          <p:cNvSpPr>
            <a:spLocks noGrp="1"/>
          </p:cNvSpPr>
          <p:nvPr>
            <p:ph idx="1"/>
          </p:nvPr>
        </p:nvSpPr>
        <p:spPr>
          <a:xfrm>
            <a:off x="838200" y="1825625"/>
            <a:ext cx="10515600" cy="4351338"/>
          </a:xfrm>
        </p:spPr>
        <p:txBody>
          <a:bodyPr/>
          <a:lstStyle/>
          <a:p>
            <a:pPr marL="514350" indent="-514350">
              <a:buFont typeface="+mj-lt"/>
              <a:buAutoNum type="arabicPeriod"/>
            </a:pPr>
            <a:r>
              <a:rPr lang="es-ES" b="1" i="1" dirty="0">
                <a:solidFill>
                  <a:srgbClr val="111111"/>
                </a:solidFill>
                <a:effectLst/>
                <a:latin typeface="Raleway" pitchFamily="2" charset="0"/>
              </a:rPr>
              <a:t> </a:t>
            </a:r>
            <a:r>
              <a:rPr lang="es-ES" b="1" i="1" u="sng" dirty="0">
                <a:solidFill>
                  <a:srgbClr val="004C97"/>
                </a:solidFill>
                <a:effectLst/>
                <a:latin typeface="Raleway" pitchFamily="2" charset="0"/>
                <a:hlinkClick r:id="rId2"/>
              </a:rPr>
              <a:t>Respetamos</a:t>
            </a:r>
            <a:r>
              <a:rPr lang="es-ES" b="1" i="1" dirty="0">
                <a:solidFill>
                  <a:srgbClr val="111111"/>
                </a:solidFill>
                <a:effectLst/>
                <a:latin typeface="Raleway" pitchFamily="2" charset="0"/>
              </a:rPr>
              <a:t> y </a:t>
            </a:r>
            <a:r>
              <a:rPr lang="es-ES" b="1" i="1" u="sng" dirty="0">
                <a:solidFill>
                  <a:srgbClr val="004C97"/>
                </a:solidFill>
                <a:effectLst/>
                <a:latin typeface="Raleway" pitchFamily="2" charset="0"/>
              </a:rPr>
              <a:t>adoptamos</a:t>
            </a:r>
            <a:r>
              <a:rPr lang="es-ES" b="1" i="1" dirty="0">
                <a:solidFill>
                  <a:srgbClr val="111111"/>
                </a:solidFill>
                <a:effectLst/>
                <a:latin typeface="Raleway" pitchFamily="2" charset="0"/>
              </a:rPr>
              <a:t> las experiencias y la cultura de cada persona.</a:t>
            </a:r>
          </a:p>
          <a:p>
            <a:pPr marL="514350" indent="-514350">
              <a:buFont typeface="+mj-lt"/>
              <a:buAutoNum type="arabicPeriod"/>
            </a:pPr>
            <a:r>
              <a:rPr lang="es-ES" b="1" i="1" dirty="0">
                <a:solidFill>
                  <a:srgbClr val="111111"/>
                </a:solidFill>
                <a:effectLst/>
                <a:latin typeface="Raleway" pitchFamily="2" charset="0"/>
              </a:rPr>
              <a:t>Damos la bienvenida al aporte de cada persona para fomentar el progreso de nuestras comunidades y la industria de la agricultura.</a:t>
            </a:r>
            <a:endParaRPr lang="es-ES" b="1" i="1" dirty="0">
              <a:solidFill>
                <a:srgbClr val="111111"/>
              </a:solidFill>
              <a:latin typeface="Raleway" pitchFamily="2" charset="0"/>
            </a:endParaRPr>
          </a:p>
          <a:p>
            <a:pPr marL="514350" indent="-514350">
              <a:buFont typeface="+mj-lt"/>
              <a:buAutoNum type="arabicPeriod"/>
            </a:pPr>
            <a:r>
              <a:rPr lang="es-ES" b="1" i="1" dirty="0">
                <a:solidFill>
                  <a:srgbClr val="111111"/>
                </a:solidFill>
                <a:effectLst/>
                <a:latin typeface="Raleway" pitchFamily="2" charset="0"/>
              </a:rPr>
              <a:t>Cultivamos un ambiente que permite a cada persona reconocer y explorar sus diferencias.</a:t>
            </a:r>
          </a:p>
          <a:p>
            <a:pPr marL="514350" indent="-514350">
              <a:buFont typeface="+mj-lt"/>
              <a:buAutoNum type="arabicPeriod"/>
            </a:pPr>
            <a:r>
              <a:rPr lang="es-ES" b="1" i="1" dirty="0">
                <a:solidFill>
                  <a:srgbClr val="111111"/>
                </a:solidFill>
                <a:effectLst/>
                <a:latin typeface="Raleway" pitchFamily="2" charset="0"/>
              </a:rPr>
              <a:t>Creamos oportunidades de liderazgo para que cada persona mejore sus esfuerzos personales y profesionales.</a:t>
            </a:r>
            <a:endParaRPr lang="es-ES" dirty="0"/>
          </a:p>
        </p:txBody>
      </p:sp>
    </p:spTree>
    <p:extLst>
      <p:ext uri="{BB962C8B-B14F-4D97-AF65-F5344CB8AC3E}">
        <p14:creationId xmlns:p14="http://schemas.microsoft.com/office/powerpoint/2010/main" val="2310775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ECCA2-94FA-7010-1CA9-7AC1F8F5E8BA}"/>
              </a:ext>
            </a:extLst>
          </p:cNvPr>
          <p:cNvSpPr>
            <a:spLocks noGrp="1"/>
          </p:cNvSpPr>
          <p:nvPr>
            <p:ph type="title"/>
          </p:nvPr>
        </p:nvSpPr>
        <p:spPr/>
        <p:txBody>
          <a:bodyPr/>
          <a:lstStyle/>
          <a:p>
            <a:r>
              <a:rPr lang="es-ES"/>
              <a:t>Parte 2:</a:t>
            </a:r>
          </a:p>
        </p:txBody>
      </p:sp>
      <p:sp>
        <p:nvSpPr>
          <p:cNvPr id="3" name="Text Placeholder 2">
            <a:extLst>
              <a:ext uri="{FF2B5EF4-FFF2-40B4-BE49-F238E27FC236}">
                <a16:creationId xmlns:a16="http://schemas.microsoft.com/office/drawing/2014/main" id="{D321DC51-86B0-D484-ED3E-69167D5E7307}"/>
              </a:ext>
            </a:extLst>
          </p:cNvPr>
          <p:cNvSpPr>
            <a:spLocks noGrp="1"/>
          </p:cNvSpPr>
          <p:nvPr>
            <p:ph type="body" idx="1"/>
          </p:nvPr>
        </p:nvSpPr>
        <p:spPr/>
        <p:txBody>
          <a:bodyPr/>
          <a:lstStyle/>
          <a:p>
            <a:r>
              <a:rPr lang="es-ES"/>
              <a:t>Nuestra historia</a:t>
            </a:r>
          </a:p>
        </p:txBody>
      </p:sp>
    </p:spTree>
    <p:extLst>
      <p:ext uri="{BB962C8B-B14F-4D97-AF65-F5344CB8AC3E}">
        <p14:creationId xmlns:p14="http://schemas.microsoft.com/office/powerpoint/2010/main" val="1548061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672938-1585-6C92-53BE-5E0C07BE1815}"/>
              </a:ext>
            </a:extLst>
          </p:cNvPr>
          <p:cNvSpPr>
            <a:spLocks noGrp="1"/>
          </p:cNvSpPr>
          <p:nvPr>
            <p:ph type="title"/>
          </p:nvPr>
        </p:nvSpPr>
        <p:spPr/>
        <p:txBody>
          <a:bodyPr/>
          <a:lstStyle/>
          <a:p>
            <a:r>
              <a:rPr lang="es-ES"/>
              <a:t>Cómo empezamos</a:t>
            </a:r>
          </a:p>
        </p:txBody>
      </p:sp>
      <p:sp>
        <p:nvSpPr>
          <p:cNvPr id="5" name="Content Placeholder 4">
            <a:extLst>
              <a:ext uri="{FF2B5EF4-FFF2-40B4-BE49-F238E27FC236}">
                <a16:creationId xmlns:a16="http://schemas.microsoft.com/office/drawing/2014/main" id="{6B492EB7-9AEB-9C5D-0360-702F7D19FF75}"/>
              </a:ext>
            </a:extLst>
          </p:cNvPr>
          <p:cNvSpPr>
            <a:spLocks noGrp="1"/>
          </p:cNvSpPr>
          <p:nvPr>
            <p:ph idx="1"/>
          </p:nvPr>
        </p:nvSpPr>
        <p:spPr>
          <a:xfrm>
            <a:off x="656396" y="1690689"/>
            <a:ext cx="6154951" cy="4592666"/>
          </a:xfrm>
        </p:spPr>
        <p:txBody>
          <a:bodyPr>
            <a:normAutofit fontScale="62500" lnSpcReduction="20000"/>
          </a:bodyPr>
          <a:lstStyle/>
          <a:p>
            <a:pPr>
              <a:lnSpc>
                <a:spcPct val="120000"/>
              </a:lnSpc>
            </a:pPr>
            <a:r>
              <a:rPr lang="es-ES" dirty="0"/>
              <a:t>1917: El Congreso de los Estados Unidos aprobó la Ley de Educación Vocacional Smith-Hughes.</a:t>
            </a:r>
          </a:p>
          <a:p>
            <a:pPr lvl="1">
              <a:lnSpc>
                <a:spcPct val="120000"/>
              </a:lnSpc>
            </a:pPr>
            <a:r>
              <a:rPr lang="es-ES" dirty="0"/>
              <a:t>Esta ley proporcionó fondos federales a las escuelas secundarias que tenían clases de educación vocacional.</a:t>
            </a:r>
          </a:p>
          <a:p>
            <a:pPr>
              <a:lnSpc>
                <a:spcPct val="120000"/>
              </a:lnSpc>
            </a:pPr>
            <a:r>
              <a:rPr lang="es-ES" dirty="0"/>
              <a:t>1920: Comenzó a formarse Future Farmers of Virginia (Futuros Agricultores de Virginia).</a:t>
            </a:r>
          </a:p>
          <a:p>
            <a:pPr>
              <a:lnSpc>
                <a:spcPct val="120000"/>
              </a:lnSpc>
            </a:pPr>
            <a:r>
              <a:rPr lang="es-ES" dirty="0"/>
              <a:t>1926: Los estudiantes del Primer Congreso Nacional de Agricultura Vocacional se reunieron en Kansas City, MO, para un espectáculo nacional de evaluación de ganado durante el American Royal Livestock Show.</a:t>
            </a:r>
          </a:p>
          <a:p>
            <a:pPr>
              <a:lnSpc>
                <a:spcPct val="120000"/>
              </a:lnSpc>
            </a:pPr>
            <a:r>
              <a:rPr lang="es-ES" dirty="0"/>
              <a:t>1928: Future Farmers of America (Futuros Agricultores de América) se formó con representantes de 18 estados.</a:t>
            </a:r>
          </a:p>
        </p:txBody>
      </p:sp>
      <p:pic>
        <p:nvPicPr>
          <p:cNvPr id="2" name="Picture 1">
            <a:extLst>
              <a:ext uri="{FF2B5EF4-FFF2-40B4-BE49-F238E27FC236}">
                <a16:creationId xmlns:a16="http://schemas.microsoft.com/office/drawing/2014/main" id="{913C31EA-29F2-7F27-5AE1-6C9BC6E9629F}"/>
              </a:ext>
            </a:extLst>
          </p:cNvPr>
          <p:cNvPicPr>
            <a:picLocks noChangeAspect="1"/>
          </p:cNvPicPr>
          <p:nvPr/>
        </p:nvPicPr>
        <p:blipFill>
          <a:blip r:embed="rId2"/>
          <a:stretch>
            <a:fillRect/>
          </a:stretch>
        </p:blipFill>
        <p:spPr>
          <a:xfrm>
            <a:off x="6722532" y="2368801"/>
            <a:ext cx="4733584" cy="2352636"/>
          </a:xfrm>
          <a:prstGeom prst="rect">
            <a:avLst/>
          </a:prstGeom>
          <a:ln w="38100">
            <a:solidFill>
              <a:schemeClr val="tx1"/>
            </a:solidFill>
          </a:ln>
        </p:spPr>
      </p:pic>
    </p:spTree>
    <p:extLst>
      <p:ext uri="{BB962C8B-B14F-4D97-AF65-F5344CB8AC3E}">
        <p14:creationId xmlns:p14="http://schemas.microsoft.com/office/powerpoint/2010/main" val="2381168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0D0CE-38BC-4C0E-3F42-268FA0966B15}"/>
              </a:ext>
            </a:extLst>
          </p:cNvPr>
          <p:cNvSpPr>
            <a:spLocks noGrp="1"/>
          </p:cNvSpPr>
          <p:nvPr>
            <p:ph type="title"/>
          </p:nvPr>
        </p:nvSpPr>
        <p:spPr/>
        <p:txBody>
          <a:bodyPr/>
          <a:lstStyle/>
          <a:p>
            <a:r>
              <a:rPr lang="es-ES" dirty="0"/>
              <a:t>Primeras estadísticas</a:t>
            </a:r>
          </a:p>
        </p:txBody>
      </p:sp>
      <p:sp>
        <p:nvSpPr>
          <p:cNvPr id="3" name="Content Placeholder 2">
            <a:extLst>
              <a:ext uri="{FF2B5EF4-FFF2-40B4-BE49-F238E27FC236}">
                <a16:creationId xmlns:a16="http://schemas.microsoft.com/office/drawing/2014/main" id="{6DFBE28A-8524-6780-D766-95205FACB056}"/>
              </a:ext>
            </a:extLst>
          </p:cNvPr>
          <p:cNvSpPr>
            <a:spLocks noGrp="1"/>
          </p:cNvSpPr>
          <p:nvPr>
            <p:ph idx="1"/>
          </p:nvPr>
        </p:nvSpPr>
        <p:spPr>
          <a:xfrm>
            <a:off x="838200" y="1825625"/>
            <a:ext cx="7917678" cy="4351338"/>
          </a:xfrm>
        </p:spPr>
        <p:txBody>
          <a:bodyPr>
            <a:normAutofit lnSpcReduction="10000"/>
          </a:bodyPr>
          <a:lstStyle/>
          <a:p>
            <a:r>
              <a:rPr lang="es-ES" b="1" dirty="0"/>
              <a:t>Cuotas: </a:t>
            </a:r>
            <a:r>
              <a:rPr lang="es-ES" dirty="0"/>
              <a:t>10 centavos</a:t>
            </a:r>
          </a:p>
          <a:p>
            <a:r>
              <a:rPr lang="es-ES" b="1" dirty="0"/>
              <a:t>Colores: </a:t>
            </a:r>
            <a:r>
              <a:rPr lang="es-ES" dirty="0"/>
              <a:t>Azul nacional y maíz dorado</a:t>
            </a:r>
          </a:p>
          <a:p>
            <a:r>
              <a:rPr lang="es-ES" b="1" dirty="0"/>
              <a:t>Convención: </a:t>
            </a:r>
            <a:r>
              <a:rPr lang="es-ES" dirty="0"/>
              <a:t>En 1929 se celebró la primera convención nacional.</a:t>
            </a:r>
          </a:p>
          <a:p>
            <a:r>
              <a:rPr lang="es-ES" b="1" dirty="0"/>
              <a:t>Granjero Estrella de América: </a:t>
            </a:r>
            <a:r>
              <a:rPr lang="es-ES" dirty="0"/>
              <a:t>Carlton </a:t>
            </a:r>
            <a:r>
              <a:rPr lang="es-ES" dirty="0" err="1"/>
              <a:t>Patton</a:t>
            </a:r>
            <a:r>
              <a:rPr lang="es-ES" dirty="0"/>
              <a:t> (primer receptor)</a:t>
            </a:r>
          </a:p>
          <a:p>
            <a:r>
              <a:rPr lang="es-ES" b="1" dirty="0"/>
              <a:t>Premio Nacional para Capítulos: </a:t>
            </a:r>
            <a:r>
              <a:rPr lang="es-ES" dirty="0"/>
              <a:t>El capítulo de la FFA de Danville (Arkansas) fue seleccionado por la revista </a:t>
            </a:r>
            <a:r>
              <a:rPr lang="es-ES" i="1" dirty="0" err="1"/>
              <a:t>Farm</a:t>
            </a:r>
            <a:r>
              <a:rPr lang="es-ES" i="1" dirty="0"/>
              <a:t> </a:t>
            </a:r>
            <a:r>
              <a:rPr lang="es-ES" i="1" dirty="0" err="1"/>
              <a:t>Journal</a:t>
            </a:r>
            <a:r>
              <a:rPr lang="es-ES" dirty="0"/>
              <a:t> para ser el primer receptor.</a:t>
            </a:r>
          </a:p>
        </p:txBody>
      </p:sp>
      <p:pic>
        <p:nvPicPr>
          <p:cNvPr id="5" name="Picture 4">
            <a:extLst>
              <a:ext uri="{FF2B5EF4-FFF2-40B4-BE49-F238E27FC236}">
                <a16:creationId xmlns:a16="http://schemas.microsoft.com/office/drawing/2014/main" id="{1333DF3F-4C57-C794-0D4C-5DE366471F10}"/>
              </a:ext>
            </a:extLst>
          </p:cNvPr>
          <p:cNvPicPr>
            <a:picLocks noChangeAspect="1"/>
          </p:cNvPicPr>
          <p:nvPr/>
        </p:nvPicPr>
        <p:blipFill rotWithShape="1">
          <a:blip r:embed="rId2"/>
          <a:srcRect b="11441"/>
          <a:stretch/>
        </p:blipFill>
        <p:spPr>
          <a:xfrm>
            <a:off x="8692545" y="827661"/>
            <a:ext cx="2733675" cy="3492180"/>
          </a:xfrm>
          <a:prstGeom prst="rect">
            <a:avLst/>
          </a:prstGeom>
          <a:ln w="38100">
            <a:solidFill>
              <a:schemeClr val="tx1"/>
            </a:solidFill>
          </a:ln>
        </p:spPr>
      </p:pic>
      <p:sp>
        <p:nvSpPr>
          <p:cNvPr id="6" name="TextBox 5">
            <a:extLst>
              <a:ext uri="{FF2B5EF4-FFF2-40B4-BE49-F238E27FC236}">
                <a16:creationId xmlns:a16="http://schemas.microsoft.com/office/drawing/2014/main" id="{6581DE2A-AD8B-C60B-3A75-2A405C00D803}"/>
              </a:ext>
            </a:extLst>
          </p:cNvPr>
          <p:cNvSpPr txBox="1"/>
          <p:nvPr/>
        </p:nvSpPr>
        <p:spPr>
          <a:xfrm>
            <a:off x="8769998" y="4355353"/>
            <a:ext cx="2588834" cy="1477328"/>
          </a:xfrm>
          <a:prstGeom prst="rect">
            <a:avLst/>
          </a:prstGeom>
          <a:noFill/>
        </p:spPr>
        <p:txBody>
          <a:bodyPr wrap="square" rtlCol="0">
            <a:spAutoFit/>
          </a:bodyPr>
          <a:lstStyle/>
          <a:p>
            <a:pPr algn="ctr"/>
            <a:r>
              <a:rPr lang="es-ES" dirty="0">
                <a:solidFill>
                  <a:schemeClr val="tx2"/>
                </a:solidFill>
              </a:rPr>
              <a:t>Leslie Applegate, Primer Presidente Nacional de los Futuros Agricultores de America</a:t>
            </a:r>
          </a:p>
        </p:txBody>
      </p:sp>
    </p:spTree>
    <p:extLst>
      <p:ext uri="{BB962C8B-B14F-4D97-AF65-F5344CB8AC3E}">
        <p14:creationId xmlns:p14="http://schemas.microsoft.com/office/powerpoint/2010/main" val="4166759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57128-2C92-73F8-A31B-DFCD92975400}"/>
              </a:ext>
            </a:extLst>
          </p:cNvPr>
          <p:cNvSpPr>
            <a:spLocks noGrp="1"/>
          </p:cNvSpPr>
          <p:nvPr>
            <p:ph type="title"/>
          </p:nvPr>
        </p:nvSpPr>
        <p:spPr/>
        <p:txBody>
          <a:bodyPr/>
          <a:lstStyle/>
          <a:p>
            <a:r>
              <a:rPr lang="es-ES"/>
              <a:t>Primeros líderes</a:t>
            </a:r>
          </a:p>
        </p:txBody>
      </p:sp>
      <p:pic>
        <p:nvPicPr>
          <p:cNvPr id="4" name="Content Placeholder 3">
            <a:extLst>
              <a:ext uri="{FF2B5EF4-FFF2-40B4-BE49-F238E27FC236}">
                <a16:creationId xmlns:a16="http://schemas.microsoft.com/office/drawing/2014/main" id="{A5BA6D39-2D45-A7D1-0626-56E9F0193166}"/>
              </a:ext>
            </a:extLst>
          </p:cNvPr>
          <p:cNvPicPr>
            <a:picLocks noGrp="1" noChangeAspect="1"/>
          </p:cNvPicPr>
          <p:nvPr>
            <p:ph idx="1"/>
          </p:nvPr>
        </p:nvPicPr>
        <p:blipFill>
          <a:blip r:embed="rId2"/>
          <a:stretch>
            <a:fillRect/>
          </a:stretch>
        </p:blipFill>
        <p:spPr>
          <a:xfrm>
            <a:off x="763189" y="1607351"/>
            <a:ext cx="2946689" cy="3762565"/>
          </a:xfrm>
          <a:prstGeom prst="rect">
            <a:avLst/>
          </a:prstGeom>
          <a:ln w="38100">
            <a:solidFill>
              <a:schemeClr val="tx1"/>
            </a:solidFill>
          </a:ln>
        </p:spPr>
      </p:pic>
      <p:sp>
        <p:nvSpPr>
          <p:cNvPr id="5" name="TextBox 4">
            <a:extLst>
              <a:ext uri="{FF2B5EF4-FFF2-40B4-BE49-F238E27FC236}">
                <a16:creationId xmlns:a16="http://schemas.microsoft.com/office/drawing/2014/main" id="{35A0A5A6-019B-DE67-5678-8CF2FBC7914B}"/>
              </a:ext>
            </a:extLst>
          </p:cNvPr>
          <p:cNvSpPr txBox="1"/>
          <p:nvPr/>
        </p:nvSpPr>
        <p:spPr>
          <a:xfrm>
            <a:off x="492970" y="5422669"/>
            <a:ext cx="3697705" cy="830997"/>
          </a:xfrm>
          <a:prstGeom prst="rect">
            <a:avLst/>
          </a:prstGeom>
          <a:noFill/>
        </p:spPr>
        <p:txBody>
          <a:bodyPr wrap="square" rtlCol="0">
            <a:spAutoFit/>
          </a:bodyPr>
          <a:lstStyle/>
          <a:p>
            <a:pPr algn="ctr"/>
            <a:r>
              <a:rPr lang="es-ES" sz="1600" dirty="0">
                <a:solidFill>
                  <a:schemeClr val="tx2"/>
                </a:solidFill>
              </a:rPr>
              <a:t>Dr. Charles Homer Lane, Primer Asesor Nacional de los Futuros Agricultores de América</a:t>
            </a:r>
          </a:p>
        </p:txBody>
      </p:sp>
      <p:pic>
        <p:nvPicPr>
          <p:cNvPr id="6" name="Picture 5">
            <a:extLst>
              <a:ext uri="{FF2B5EF4-FFF2-40B4-BE49-F238E27FC236}">
                <a16:creationId xmlns:a16="http://schemas.microsoft.com/office/drawing/2014/main" id="{EF8D0BC5-DA13-1D42-8EC9-784493D573F2}"/>
              </a:ext>
            </a:extLst>
          </p:cNvPr>
          <p:cNvPicPr>
            <a:picLocks noChangeAspect="1"/>
          </p:cNvPicPr>
          <p:nvPr/>
        </p:nvPicPr>
        <p:blipFill>
          <a:blip r:embed="rId3"/>
          <a:stretch>
            <a:fillRect/>
          </a:stretch>
        </p:blipFill>
        <p:spPr>
          <a:xfrm>
            <a:off x="4582722" y="1607351"/>
            <a:ext cx="2880727" cy="3762565"/>
          </a:xfrm>
          <a:prstGeom prst="rect">
            <a:avLst/>
          </a:prstGeom>
          <a:ln w="38100">
            <a:solidFill>
              <a:schemeClr val="tx1"/>
            </a:solidFill>
          </a:ln>
        </p:spPr>
      </p:pic>
      <p:sp>
        <p:nvSpPr>
          <p:cNvPr id="8" name="TextBox 7">
            <a:extLst>
              <a:ext uri="{FF2B5EF4-FFF2-40B4-BE49-F238E27FC236}">
                <a16:creationId xmlns:a16="http://schemas.microsoft.com/office/drawing/2014/main" id="{88665C30-7ABA-2133-1C19-7664B8B33EB4}"/>
              </a:ext>
            </a:extLst>
          </p:cNvPr>
          <p:cNvSpPr txBox="1"/>
          <p:nvPr/>
        </p:nvSpPr>
        <p:spPr>
          <a:xfrm>
            <a:off x="4582722" y="5422670"/>
            <a:ext cx="3086593" cy="830997"/>
          </a:xfrm>
          <a:prstGeom prst="rect">
            <a:avLst/>
          </a:prstGeom>
          <a:noFill/>
        </p:spPr>
        <p:txBody>
          <a:bodyPr wrap="square" rtlCol="0">
            <a:spAutoFit/>
          </a:bodyPr>
          <a:lstStyle/>
          <a:p>
            <a:pPr algn="ctr"/>
            <a:r>
              <a:rPr lang="es-ES" sz="1600" dirty="0">
                <a:solidFill>
                  <a:schemeClr val="tx2"/>
                </a:solidFill>
              </a:rPr>
              <a:t>Henry C. Groseclose, Primer Secretario Ejecutivo y Tesorero Nacional</a:t>
            </a:r>
          </a:p>
        </p:txBody>
      </p:sp>
      <p:pic>
        <p:nvPicPr>
          <p:cNvPr id="9" name="Picture 8">
            <a:extLst>
              <a:ext uri="{FF2B5EF4-FFF2-40B4-BE49-F238E27FC236}">
                <a16:creationId xmlns:a16="http://schemas.microsoft.com/office/drawing/2014/main" id="{2D1C66F0-A4B4-0747-66FA-F81D57FC29D2}"/>
              </a:ext>
            </a:extLst>
          </p:cNvPr>
          <p:cNvPicPr>
            <a:picLocks noChangeAspect="1"/>
          </p:cNvPicPr>
          <p:nvPr/>
        </p:nvPicPr>
        <p:blipFill>
          <a:blip r:embed="rId4"/>
          <a:stretch>
            <a:fillRect/>
          </a:stretch>
        </p:blipFill>
        <p:spPr>
          <a:xfrm>
            <a:off x="8331579" y="1649020"/>
            <a:ext cx="2880726" cy="3762565"/>
          </a:xfrm>
          <a:prstGeom prst="rect">
            <a:avLst/>
          </a:prstGeom>
          <a:ln w="38100">
            <a:solidFill>
              <a:schemeClr val="tx1"/>
            </a:solidFill>
          </a:ln>
        </p:spPr>
      </p:pic>
      <p:sp>
        <p:nvSpPr>
          <p:cNvPr id="10" name="TextBox 9">
            <a:extLst>
              <a:ext uri="{FF2B5EF4-FFF2-40B4-BE49-F238E27FC236}">
                <a16:creationId xmlns:a16="http://schemas.microsoft.com/office/drawing/2014/main" id="{67EAADBF-BF1A-25B6-466A-016E99C04893}"/>
              </a:ext>
            </a:extLst>
          </p:cNvPr>
          <p:cNvSpPr txBox="1"/>
          <p:nvPr/>
        </p:nvSpPr>
        <p:spPr>
          <a:xfrm>
            <a:off x="8177565" y="5464339"/>
            <a:ext cx="3376863" cy="1077218"/>
          </a:xfrm>
          <a:prstGeom prst="rect">
            <a:avLst/>
          </a:prstGeom>
          <a:noFill/>
        </p:spPr>
        <p:txBody>
          <a:bodyPr wrap="square" rtlCol="0">
            <a:spAutoFit/>
          </a:bodyPr>
          <a:lstStyle/>
          <a:p>
            <a:pPr algn="ctr"/>
            <a:r>
              <a:rPr lang="es-ES" sz="1600" dirty="0">
                <a:solidFill>
                  <a:schemeClr val="tx2"/>
                </a:solidFill>
              </a:rPr>
              <a:t>Harry Oscar Sampson, Fundador de la Organización de Jóvenes Agricultores de Nueva Jersey</a:t>
            </a:r>
          </a:p>
        </p:txBody>
      </p:sp>
    </p:spTree>
    <p:extLst>
      <p:ext uri="{BB962C8B-B14F-4D97-AF65-F5344CB8AC3E}">
        <p14:creationId xmlns:p14="http://schemas.microsoft.com/office/powerpoint/2010/main" val="957094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DDE60-C786-5491-2E6E-95EB0D97C33D}"/>
              </a:ext>
            </a:extLst>
          </p:cNvPr>
          <p:cNvSpPr>
            <a:spLocks noGrp="1"/>
          </p:cNvSpPr>
          <p:nvPr>
            <p:ph type="title"/>
          </p:nvPr>
        </p:nvSpPr>
        <p:spPr/>
        <p:txBody>
          <a:bodyPr/>
          <a:lstStyle/>
          <a:p>
            <a:r>
              <a:rPr lang="es-ES"/>
              <a:t>Primeros líderes</a:t>
            </a:r>
          </a:p>
        </p:txBody>
      </p:sp>
      <p:pic>
        <p:nvPicPr>
          <p:cNvPr id="5" name="Content Placeholder 4">
            <a:extLst>
              <a:ext uri="{FF2B5EF4-FFF2-40B4-BE49-F238E27FC236}">
                <a16:creationId xmlns:a16="http://schemas.microsoft.com/office/drawing/2014/main" id="{8BCB690B-0284-19A3-5A87-8F197D9C8391}"/>
              </a:ext>
            </a:extLst>
          </p:cNvPr>
          <p:cNvPicPr>
            <a:picLocks noGrp="1" noChangeAspect="1"/>
          </p:cNvPicPr>
          <p:nvPr>
            <p:ph idx="1"/>
          </p:nvPr>
        </p:nvPicPr>
        <p:blipFill>
          <a:blip r:embed="rId2"/>
          <a:stretch>
            <a:fillRect/>
          </a:stretch>
        </p:blipFill>
        <p:spPr>
          <a:xfrm>
            <a:off x="723572" y="1690688"/>
            <a:ext cx="2319562" cy="3862215"/>
          </a:xfrm>
          <a:ln w="38100">
            <a:solidFill>
              <a:schemeClr val="tx1"/>
            </a:solidFill>
          </a:ln>
        </p:spPr>
      </p:pic>
      <p:sp>
        <p:nvSpPr>
          <p:cNvPr id="6" name="TextBox 5">
            <a:extLst>
              <a:ext uri="{FF2B5EF4-FFF2-40B4-BE49-F238E27FC236}">
                <a16:creationId xmlns:a16="http://schemas.microsoft.com/office/drawing/2014/main" id="{B5D6FA87-E3B1-810D-A4F3-303050C7F534}"/>
              </a:ext>
            </a:extLst>
          </p:cNvPr>
          <p:cNvSpPr txBox="1"/>
          <p:nvPr/>
        </p:nvSpPr>
        <p:spPr>
          <a:xfrm>
            <a:off x="612232" y="5664312"/>
            <a:ext cx="2661755" cy="830997"/>
          </a:xfrm>
          <a:prstGeom prst="rect">
            <a:avLst/>
          </a:prstGeom>
          <a:noFill/>
        </p:spPr>
        <p:txBody>
          <a:bodyPr wrap="square" rtlCol="0">
            <a:spAutoFit/>
          </a:bodyPr>
          <a:lstStyle/>
          <a:p>
            <a:pPr algn="ctr"/>
            <a:r>
              <a:rPr lang="es-ES" sz="1600" dirty="0">
                <a:solidFill>
                  <a:schemeClr val="tx2"/>
                </a:solidFill>
              </a:rPr>
              <a:t>J.R. Thomas, Consejero Nacional de los Nuevos Agricultores de América</a:t>
            </a:r>
          </a:p>
        </p:txBody>
      </p:sp>
      <p:pic>
        <p:nvPicPr>
          <p:cNvPr id="7" name="Picture 6">
            <a:extLst>
              <a:ext uri="{FF2B5EF4-FFF2-40B4-BE49-F238E27FC236}">
                <a16:creationId xmlns:a16="http://schemas.microsoft.com/office/drawing/2014/main" id="{6D44D18D-7B3C-03B4-8220-D2DB4FAB2020}"/>
              </a:ext>
            </a:extLst>
          </p:cNvPr>
          <p:cNvPicPr>
            <a:picLocks noChangeAspect="1"/>
          </p:cNvPicPr>
          <p:nvPr/>
        </p:nvPicPr>
        <p:blipFill>
          <a:blip r:embed="rId3"/>
          <a:stretch>
            <a:fillRect/>
          </a:stretch>
        </p:blipFill>
        <p:spPr>
          <a:xfrm>
            <a:off x="3306909" y="1690688"/>
            <a:ext cx="2488329" cy="3862214"/>
          </a:xfrm>
          <a:prstGeom prst="rect">
            <a:avLst/>
          </a:prstGeom>
          <a:ln w="38100">
            <a:solidFill>
              <a:schemeClr val="tx1"/>
            </a:solidFill>
          </a:ln>
        </p:spPr>
      </p:pic>
      <p:sp>
        <p:nvSpPr>
          <p:cNvPr id="8" name="TextBox 7">
            <a:extLst>
              <a:ext uri="{FF2B5EF4-FFF2-40B4-BE49-F238E27FC236}">
                <a16:creationId xmlns:a16="http://schemas.microsoft.com/office/drawing/2014/main" id="{87678F1F-7E87-02E5-3549-4CEBC74B936D}"/>
              </a:ext>
            </a:extLst>
          </p:cNvPr>
          <p:cNvSpPr txBox="1"/>
          <p:nvPr/>
        </p:nvSpPr>
        <p:spPr>
          <a:xfrm>
            <a:off x="3133762" y="5664311"/>
            <a:ext cx="2962835" cy="1077218"/>
          </a:xfrm>
          <a:prstGeom prst="rect">
            <a:avLst/>
          </a:prstGeom>
          <a:noFill/>
        </p:spPr>
        <p:txBody>
          <a:bodyPr wrap="square" rtlCol="0">
            <a:spAutoFit/>
          </a:bodyPr>
          <a:lstStyle/>
          <a:p>
            <a:pPr algn="ctr"/>
            <a:r>
              <a:rPr lang="es-ES" sz="1600" dirty="0">
                <a:solidFill>
                  <a:schemeClr val="tx2"/>
                </a:solidFill>
              </a:rPr>
              <a:t>George Washington Owens, Cofundador de los Nuevos Agricultores de América</a:t>
            </a:r>
          </a:p>
        </p:txBody>
      </p:sp>
      <p:pic>
        <p:nvPicPr>
          <p:cNvPr id="9" name="Picture 8">
            <a:extLst>
              <a:ext uri="{FF2B5EF4-FFF2-40B4-BE49-F238E27FC236}">
                <a16:creationId xmlns:a16="http://schemas.microsoft.com/office/drawing/2014/main" id="{A830CAAC-9AA9-5432-44CA-9AC3022E9DB8}"/>
              </a:ext>
            </a:extLst>
          </p:cNvPr>
          <p:cNvPicPr>
            <a:picLocks noChangeAspect="1"/>
          </p:cNvPicPr>
          <p:nvPr/>
        </p:nvPicPr>
        <p:blipFill>
          <a:blip r:embed="rId4"/>
          <a:stretch>
            <a:fillRect/>
          </a:stretch>
        </p:blipFill>
        <p:spPr>
          <a:xfrm>
            <a:off x="6063460" y="1690688"/>
            <a:ext cx="2488329" cy="3862214"/>
          </a:xfrm>
          <a:prstGeom prst="rect">
            <a:avLst/>
          </a:prstGeom>
          <a:ln w="38100">
            <a:solidFill>
              <a:schemeClr val="tx1"/>
            </a:solidFill>
          </a:ln>
        </p:spPr>
      </p:pic>
      <p:sp>
        <p:nvSpPr>
          <p:cNvPr id="10" name="TextBox 9">
            <a:extLst>
              <a:ext uri="{FF2B5EF4-FFF2-40B4-BE49-F238E27FC236}">
                <a16:creationId xmlns:a16="http://schemas.microsoft.com/office/drawing/2014/main" id="{E48C262F-B0C1-F659-28ED-BBC4EFF51446}"/>
              </a:ext>
            </a:extLst>
          </p:cNvPr>
          <p:cNvSpPr txBox="1"/>
          <p:nvPr/>
        </p:nvSpPr>
        <p:spPr>
          <a:xfrm>
            <a:off x="6063460" y="5648173"/>
            <a:ext cx="2728395" cy="1077218"/>
          </a:xfrm>
          <a:prstGeom prst="rect">
            <a:avLst/>
          </a:prstGeom>
          <a:noFill/>
        </p:spPr>
        <p:txBody>
          <a:bodyPr wrap="square" rtlCol="0">
            <a:spAutoFit/>
          </a:bodyPr>
          <a:lstStyle/>
          <a:p>
            <a:pPr algn="ctr"/>
            <a:r>
              <a:rPr lang="es-ES" sz="1600" dirty="0">
                <a:solidFill>
                  <a:schemeClr val="tx2"/>
                </a:solidFill>
              </a:rPr>
              <a:t>Dr. Harvey Owens Sargent, cofundador de los Nuevos Agricultores de América</a:t>
            </a:r>
          </a:p>
        </p:txBody>
      </p:sp>
      <p:pic>
        <p:nvPicPr>
          <p:cNvPr id="11" name="Picture 10">
            <a:extLst>
              <a:ext uri="{FF2B5EF4-FFF2-40B4-BE49-F238E27FC236}">
                <a16:creationId xmlns:a16="http://schemas.microsoft.com/office/drawing/2014/main" id="{86F96037-1DCA-AD05-DD54-C5B653588440}"/>
              </a:ext>
            </a:extLst>
          </p:cNvPr>
          <p:cNvPicPr>
            <a:picLocks noChangeAspect="1"/>
          </p:cNvPicPr>
          <p:nvPr/>
        </p:nvPicPr>
        <p:blipFill>
          <a:blip r:embed="rId5"/>
          <a:stretch>
            <a:fillRect/>
          </a:stretch>
        </p:blipFill>
        <p:spPr>
          <a:xfrm>
            <a:off x="8817814" y="1690687"/>
            <a:ext cx="2474249" cy="3862215"/>
          </a:xfrm>
          <a:prstGeom prst="rect">
            <a:avLst/>
          </a:prstGeom>
          <a:ln w="38100">
            <a:solidFill>
              <a:schemeClr val="tx1"/>
            </a:solidFill>
          </a:ln>
        </p:spPr>
      </p:pic>
      <p:sp>
        <p:nvSpPr>
          <p:cNvPr id="12" name="TextBox 11">
            <a:extLst>
              <a:ext uri="{FF2B5EF4-FFF2-40B4-BE49-F238E27FC236}">
                <a16:creationId xmlns:a16="http://schemas.microsoft.com/office/drawing/2014/main" id="{2CB5FB12-4A6B-E18A-B2CC-CA92C8140AE3}"/>
              </a:ext>
            </a:extLst>
          </p:cNvPr>
          <p:cNvSpPr txBox="1"/>
          <p:nvPr/>
        </p:nvSpPr>
        <p:spPr>
          <a:xfrm>
            <a:off x="8817814" y="5663214"/>
            <a:ext cx="2674069" cy="830997"/>
          </a:xfrm>
          <a:prstGeom prst="rect">
            <a:avLst/>
          </a:prstGeom>
          <a:noFill/>
        </p:spPr>
        <p:txBody>
          <a:bodyPr wrap="square" rtlCol="0">
            <a:spAutoFit/>
          </a:bodyPr>
          <a:lstStyle/>
          <a:p>
            <a:pPr algn="ctr"/>
            <a:r>
              <a:rPr lang="es-ES" sz="1600" dirty="0">
                <a:solidFill>
                  <a:schemeClr val="tx2"/>
                </a:solidFill>
              </a:rPr>
              <a:t>Erwin Milton Tiffany, autor del Credo </a:t>
            </a:r>
          </a:p>
          <a:p>
            <a:pPr algn="ctr"/>
            <a:r>
              <a:rPr lang="es-ES" sz="1600" dirty="0">
                <a:solidFill>
                  <a:schemeClr val="tx2"/>
                </a:solidFill>
              </a:rPr>
              <a:t>de la FFA</a:t>
            </a:r>
          </a:p>
        </p:txBody>
      </p:sp>
    </p:spTree>
    <p:extLst>
      <p:ext uri="{BB962C8B-B14F-4D97-AF65-F5344CB8AC3E}">
        <p14:creationId xmlns:p14="http://schemas.microsoft.com/office/powerpoint/2010/main" val="3745218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FE9DF-6A37-72E2-1DF1-96C044C7B117}"/>
              </a:ext>
            </a:extLst>
          </p:cNvPr>
          <p:cNvSpPr>
            <a:spLocks noGrp="1"/>
          </p:cNvSpPr>
          <p:nvPr>
            <p:ph type="title"/>
          </p:nvPr>
        </p:nvSpPr>
        <p:spPr/>
        <p:txBody>
          <a:bodyPr/>
          <a:lstStyle/>
          <a:p>
            <a:r>
              <a:rPr lang="es-ES" dirty="0"/>
              <a:t>Credo de la FFA</a:t>
            </a:r>
          </a:p>
        </p:txBody>
      </p:sp>
      <p:sp>
        <p:nvSpPr>
          <p:cNvPr id="3" name="Content Placeholder 2">
            <a:extLst>
              <a:ext uri="{FF2B5EF4-FFF2-40B4-BE49-F238E27FC236}">
                <a16:creationId xmlns:a16="http://schemas.microsoft.com/office/drawing/2014/main" id="{DFA8D509-3151-5CA5-8253-E1E0D91A69E6}"/>
              </a:ext>
            </a:extLst>
          </p:cNvPr>
          <p:cNvSpPr>
            <a:spLocks noGrp="1"/>
          </p:cNvSpPr>
          <p:nvPr>
            <p:ph idx="1"/>
          </p:nvPr>
        </p:nvSpPr>
        <p:spPr>
          <a:xfrm>
            <a:off x="838200" y="1825625"/>
            <a:ext cx="5385318" cy="4351338"/>
          </a:xfrm>
        </p:spPr>
        <p:txBody>
          <a:bodyPr>
            <a:normAutofit fontScale="92500" lnSpcReduction="10000"/>
          </a:bodyPr>
          <a:lstStyle/>
          <a:p>
            <a:r>
              <a:rPr lang="es-ES" b="1" dirty="0"/>
              <a:t>Escrito por </a:t>
            </a:r>
            <a:r>
              <a:rPr lang="es-ES" dirty="0"/>
              <a:t>E.M. Tiffany de Wisconsin en 1928</a:t>
            </a:r>
          </a:p>
          <a:p>
            <a:r>
              <a:rPr lang="es-ES" dirty="0"/>
              <a:t>Impreso por primera vez en una edición de 1929 de la revista </a:t>
            </a:r>
            <a:r>
              <a:rPr lang="es-ES" i="1" dirty="0"/>
              <a:t>Agricultural Education</a:t>
            </a:r>
          </a:p>
          <a:p>
            <a:r>
              <a:rPr lang="es-ES" b="1" dirty="0"/>
              <a:t>Adoptado</a:t>
            </a:r>
            <a:r>
              <a:rPr lang="es-ES" dirty="0"/>
              <a:t> como credo oficial en 1930 en la tercera convención nacional</a:t>
            </a:r>
          </a:p>
          <a:p>
            <a:r>
              <a:rPr lang="es-ES" b="1" dirty="0"/>
              <a:t>Fue la base</a:t>
            </a:r>
            <a:r>
              <a:rPr lang="es-ES" dirty="0"/>
              <a:t> utilizada para el primer evento nacional de desarrollo de liderazgo</a:t>
            </a:r>
          </a:p>
        </p:txBody>
      </p:sp>
      <p:pic>
        <p:nvPicPr>
          <p:cNvPr id="4" name="Picture 3">
            <a:extLst>
              <a:ext uri="{FF2B5EF4-FFF2-40B4-BE49-F238E27FC236}">
                <a16:creationId xmlns:a16="http://schemas.microsoft.com/office/drawing/2014/main" id="{FAAD444D-8607-0128-5A6D-5A5961ABEF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63981">
            <a:off x="7105161" y="1027490"/>
            <a:ext cx="3808917" cy="4868309"/>
          </a:xfrm>
          <a:prstGeom prst="rect">
            <a:avLst/>
          </a:prstGeom>
        </p:spPr>
      </p:pic>
    </p:spTree>
    <p:extLst>
      <p:ext uri="{BB962C8B-B14F-4D97-AF65-F5344CB8AC3E}">
        <p14:creationId xmlns:p14="http://schemas.microsoft.com/office/powerpoint/2010/main" val="2850271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959F7-D819-8D01-7753-9812C1723D4F}"/>
              </a:ext>
            </a:extLst>
          </p:cNvPr>
          <p:cNvSpPr>
            <a:spLocks noGrp="1"/>
          </p:cNvSpPr>
          <p:nvPr>
            <p:ph type="title"/>
          </p:nvPr>
        </p:nvSpPr>
        <p:spPr/>
        <p:txBody>
          <a:bodyPr/>
          <a:lstStyle/>
          <a:p>
            <a:r>
              <a:rPr lang="es-ES" dirty="0"/>
              <a:t>Vestimenta oficial</a:t>
            </a:r>
          </a:p>
        </p:txBody>
      </p:sp>
      <p:sp>
        <p:nvSpPr>
          <p:cNvPr id="3" name="Content Placeholder 2">
            <a:extLst>
              <a:ext uri="{FF2B5EF4-FFF2-40B4-BE49-F238E27FC236}">
                <a16:creationId xmlns:a16="http://schemas.microsoft.com/office/drawing/2014/main" id="{80C5A266-0292-68BA-1D1B-1DDA509D0346}"/>
              </a:ext>
            </a:extLst>
          </p:cNvPr>
          <p:cNvSpPr>
            <a:spLocks noGrp="1"/>
          </p:cNvSpPr>
          <p:nvPr>
            <p:ph idx="1"/>
          </p:nvPr>
        </p:nvSpPr>
        <p:spPr/>
        <p:txBody>
          <a:bodyPr/>
          <a:lstStyle/>
          <a:p>
            <a:r>
              <a:rPr lang="es-ES" b="1" dirty="0"/>
              <a:t>Primer uniforme: </a:t>
            </a:r>
            <a:r>
              <a:rPr lang="es-ES" dirty="0"/>
              <a:t>camisa azul oscuro, pantalón azul o blanco, gorra azul y corbata amarilla</a:t>
            </a:r>
          </a:p>
          <a:p>
            <a:r>
              <a:rPr lang="es-ES" b="1" dirty="0"/>
              <a:t>Primera chaqueta: </a:t>
            </a:r>
            <a:r>
              <a:rPr lang="es-ES" dirty="0"/>
              <a:t>Apareció por primera vez a principios de la década de 1930; el Dr. Gus </a:t>
            </a:r>
            <a:r>
              <a:rPr lang="es-ES" dirty="0" err="1"/>
              <a:t>Lintner</a:t>
            </a:r>
            <a:r>
              <a:rPr lang="es-ES" dirty="0"/>
              <a:t>, Asesor del Capítulo de la FFA de </a:t>
            </a:r>
            <a:r>
              <a:rPr lang="es-ES" dirty="0" err="1"/>
              <a:t>Fredericktown</a:t>
            </a:r>
            <a:r>
              <a:rPr lang="es-ES" dirty="0"/>
              <a:t> en Ohio, necesitaba un uniforme para su banda que se suponía que debía actuar en la convención nacional de 1933. Su selección de chaquetas azules llamó la atención de los delegados, quienes votaron para adoptar la chaqueta.</a:t>
            </a:r>
          </a:p>
        </p:txBody>
      </p:sp>
    </p:spTree>
    <p:extLst>
      <p:ext uri="{BB962C8B-B14F-4D97-AF65-F5344CB8AC3E}">
        <p14:creationId xmlns:p14="http://schemas.microsoft.com/office/powerpoint/2010/main" val="2924296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s-ES"/>
              <a:t>Parte 1:</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s-ES"/>
              <a:t>¿Quiénes somos ahora?</a:t>
            </a:r>
          </a:p>
        </p:txBody>
      </p:sp>
    </p:spTree>
    <p:extLst>
      <p:ext uri="{BB962C8B-B14F-4D97-AF65-F5344CB8AC3E}">
        <p14:creationId xmlns:p14="http://schemas.microsoft.com/office/powerpoint/2010/main" val="4274787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0B4548-AD36-1754-75D0-A58CF9FA7B6E}"/>
              </a:ext>
            </a:extLst>
          </p:cNvPr>
          <p:cNvPicPr>
            <a:picLocks noChangeAspect="1"/>
          </p:cNvPicPr>
          <p:nvPr/>
        </p:nvPicPr>
        <p:blipFill>
          <a:blip r:embed="rId2"/>
          <a:stretch>
            <a:fillRect/>
          </a:stretch>
        </p:blipFill>
        <p:spPr>
          <a:xfrm>
            <a:off x="6398584" y="2384672"/>
            <a:ext cx="4849865" cy="3233243"/>
          </a:xfrm>
          <a:prstGeom prst="rect">
            <a:avLst/>
          </a:prstGeom>
          <a:ln w="38100">
            <a:solidFill>
              <a:schemeClr val="tx1"/>
            </a:solidFill>
          </a:ln>
        </p:spPr>
      </p:pic>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s-ES"/>
              <a:t>La chaqueta de la FFA</a:t>
            </a:r>
          </a:p>
        </p:txBody>
      </p:sp>
      <p:sp>
        <p:nvSpPr>
          <p:cNvPr id="3" name="Content Placeholder 2">
            <a:extLst>
              <a:ext uri="{FF2B5EF4-FFF2-40B4-BE49-F238E27FC236}">
                <a16:creationId xmlns:a16="http://schemas.microsoft.com/office/drawing/2014/main" id="{324ECCBD-121C-C1E5-674A-46F2506E925A}"/>
              </a:ext>
            </a:extLst>
          </p:cNvPr>
          <p:cNvSpPr>
            <a:spLocks noGrp="1"/>
          </p:cNvSpPr>
          <p:nvPr>
            <p:ph idx="1"/>
          </p:nvPr>
        </p:nvSpPr>
        <p:spPr>
          <a:xfrm>
            <a:off x="838200" y="1825625"/>
            <a:ext cx="5092083" cy="4351338"/>
          </a:xfrm>
        </p:spPr>
        <p:txBody>
          <a:bodyPr>
            <a:normAutofit/>
          </a:bodyPr>
          <a:lstStyle/>
          <a:p>
            <a:r>
              <a:rPr lang="es-ES" dirty="0"/>
              <a:t>Adoptada en la sexta convención nacional en 1933.</a:t>
            </a:r>
          </a:p>
          <a:p>
            <a:r>
              <a:rPr lang="es-ES" dirty="0"/>
              <a:t>El costo inicial de la chaqueta fue de $5.50; hoy se vende a $60.</a:t>
            </a:r>
          </a:p>
          <a:p>
            <a:r>
              <a:rPr lang="es-ES" dirty="0"/>
              <a:t>Anualmente, se venden más de 80,000 chaquetas cada año.</a:t>
            </a:r>
          </a:p>
        </p:txBody>
      </p:sp>
    </p:spTree>
    <p:extLst>
      <p:ext uri="{BB962C8B-B14F-4D97-AF65-F5344CB8AC3E}">
        <p14:creationId xmlns:p14="http://schemas.microsoft.com/office/powerpoint/2010/main" val="2803781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s-ES"/>
              <a:t>La chaqueta de la FFA</a:t>
            </a:r>
          </a:p>
        </p:txBody>
      </p:sp>
      <p:sp>
        <p:nvSpPr>
          <p:cNvPr id="3" name="Content Placeholder 2">
            <a:extLst>
              <a:ext uri="{FF2B5EF4-FFF2-40B4-BE49-F238E27FC236}">
                <a16:creationId xmlns:a16="http://schemas.microsoft.com/office/drawing/2014/main" id="{324ECCBD-121C-C1E5-674A-46F2506E925A}"/>
              </a:ext>
            </a:extLst>
          </p:cNvPr>
          <p:cNvSpPr>
            <a:spLocks noGrp="1"/>
          </p:cNvSpPr>
          <p:nvPr>
            <p:ph idx="1"/>
          </p:nvPr>
        </p:nvSpPr>
        <p:spPr>
          <a:xfrm>
            <a:off x="838201" y="1825625"/>
            <a:ext cx="5518212" cy="4351338"/>
          </a:xfrm>
        </p:spPr>
        <p:txBody>
          <a:bodyPr>
            <a:normAutofit lnSpcReduction="10000"/>
          </a:bodyPr>
          <a:lstStyle/>
          <a:p>
            <a:r>
              <a:rPr lang="es-ES" dirty="0"/>
              <a:t>Hecha de 100% algodón estadounidense.</a:t>
            </a:r>
          </a:p>
          <a:p>
            <a:r>
              <a:rPr lang="es-ES" dirty="0"/>
              <a:t>El algodón se envía a Carolina del Norte para ser tejido, teñido y acabado.</a:t>
            </a:r>
          </a:p>
          <a:p>
            <a:r>
              <a:rPr lang="es-ES" dirty="0"/>
              <a:t>La tela se envía a Universal Lettering en Ohio o Vietnam del Sur para ser cosida.</a:t>
            </a:r>
          </a:p>
          <a:p>
            <a:r>
              <a:rPr lang="es-ES" dirty="0"/>
              <a:t>Se requieren 1.6 yardas de pana para hacer una chaqueta.</a:t>
            </a:r>
          </a:p>
        </p:txBody>
      </p:sp>
      <p:pic>
        <p:nvPicPr>
          <p:cNvPr id="6" name="Picture 5" descr="A picture containing person&#10;&#10;Description automatically generated">
            <a:extLst>
              <a:ext uri="{FF2B5EF4-FFF2-40B4-BE49-F238E27FC236}">
                <a16:creationId xmlns:a16="http://schemas.microsoft.com/office/drawing/2014/main" id="{4160C42D-7BCB-30BC-11ED-56E8AADB30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6718" y="2441360"/>
            <a:ext cx="4947081" cy="3298054"/>
          </a:xfrm>
          <a:prstGeom prst="rect">
            <a:avLst/>
          </a:prstGeom>
          <a:ln w="38100">
            <a:solidFill>
              <a:schemeClr val="tx1"/>
            </a:solidFill>
          </a:ln>
        </p:spPr>
      </p:pic>
    </p:spTree>
    <p:extLst>
      <p:ext uri="{BB962C8B-B14F-4D97-AF65-F5344CB8AC3E}">
        <p14:creationId xmlns:p14="http://schemas.microsoft.com/office/powerpoint/2010/main" val="1325043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s-ES"/>
              <a:t>La chaqueta de la FFA</a:t>
            </a:r>
          </a:p>
        </p:txBody>
      </p:sp>
      <p:sp>
        <p:nvSpPr>
          <p:cNvPr id="3" name="Content Placeholder 2">
            <a:extLst>
              <a:ext uri="{FF2B5EF4-FFF2-40B4-BE49-F238E27FC236}">
                <a16:creationId xmlns:a16="http://schemas.microsoft.com/office/drawing/2014/main" id="{324ECCBD-121C-C1E5-674A-46F2506E925A}"/>
              </a:ext>
            </a:extLst>
          </p:cNvPr>
          <p:cNvSpPr>
            <a:spLocks noGrp="1"/>
          </p:cNvSpPr>
          <p:nvPr>
            <p:ph idx="1"/>
          </p:nvPr>
        </p:nvSpPr>
        <p:spPr>
          <a:xfrm>
            <a:off x="998000" y="2456361"/>
            <a:ext cx="5686886" cy="1530134"/>
          </a:xfrm>
        </p:spPr>
        <p:txBody>
          <a:bodyPr>
            <a:normAutofit lnSpcReduction="10000"/>
          </a:bodyPr>
          <a:lstStyle/>
          <a:p>
            <a:pPr marL="0" indent="0" algn="ctr">
              <a:buNone/>
            </a:pPr>
            <a:r>
              <a:rPr lang="es-ES" b="1" i="1" dirty="0"/>
              <a:t>Esta es la primera chaqueta de la FFA usada por el capítulo de la FFA de Fredericktown en Ohio, 1933.</a:t>
            </a:r>
          </a:p>
        </p:txBody>
      </p:sp>
      <p:pic>
        <p:nvPicPr>
          <p:cNvPr id="5" name="Picture 4" descr="A picture containing text, person, standing, people&#10;&#10;Description automatically generated">
            <a:extLst>
              <a:ext uri="{FF2B5EF4-FFF2-40B4-BE49-F238E27FC236}">
                <a16:creationId xmlns:a16="http://schemas.microsoft.com/office/drawing/2014/main" id="{6DCB2DE4-F4E1-E89F-E3DA-C2E491B7CB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66360" y="899312"/>
            <a:ext cx="3594981" cy="5382990"/>
          </a:xfrm>
          <a:prstGeom prst="rect">
            <a:avLst/>
          </a:prstGeom>
          <a:ln w="38100">
            <a:solidFill>
              <a:schemeClr val="tx1"/>
            </a:solidFill>
          </a:ln>
        </p:spPr>
      </p:pic>
    </p:spTree>
    <p:extLst>
      <p:ext uri="{BB962C8B-B14F-4D97-AF65-F5344CB8AC3E}">
        <p14:creationId xmlns:p14="http://schemas.microsoft.com/office/powerpoint/2010/main" val="1673096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s-ES"/>
              <a:t>La chaqueta de la FFA</a:t>
            </a:r>
          </a:p>
        </p:txBody>
      </p:sp>
      <p:graphicFrame>
        <p:nvGraphicFramePr>
          <p:cNvPr id="6" name="Table 6">
            <a:extLst>
              <a:ext uri="{FF2B5EF4-FFF2-40B4-BE49-F238E27FC236}">
                <a16:creationId xmlns:a16="http://schemas.microsoft.com/office/drawing/2014/main" id="{C89CD47B-3BA5-0C58-80C7-F92B09A8984E}"/>
              </a:ext>
            </a:extLst>
          </p:cNvPr>
          <p:cNvGraphicFramePr>
            <a:graphicFrameLocks noGrp="1"/>
          </p:cNvGraphicFramePr>
          <p:nvPr>
            <p:ph idx="1"/>
            <p:extLst>
              <p:ext uri="{D42A27DB-BD31-4B8C-83A1-F6EECF244321}">
                <p14:modId xmlns:p14="http://schemas.microsoft.com/office/powerpoint/2010/main" val="1819536115"/>
              </p:ext>
            </p:extLst>
          </p:nvPr>
        </p:nvGraphicFramePr>
        <p:xfrm>
          <a:off x="838200" y="1923279"/>
          <a:ext cx="10515600" cy="4133062"/>
        </p:xfrm>
        <a:graphic>
          <a:graphicData uri="http://schemas.openxmlformats.org/drawingml/2006/table">
            <a:tbl>
              <a:tblPr firstRow="1" bandRow="1">
                <a:tableStyleId>{B301B821-A1FF-4177-AEE7-76D212191A09}</a:tableStyleId>
              </a:tblPr>
              <a:tblGrid>
                <a:gridCol w="5257800">
                  <a:extLst>
                    <a:ext uri="{9D8B030D-6E8A-4147-A177-3AD203B41FA5}">
                      <a16:colId xmlns:a16="http://schemas.microsoft.com/office/drawing/2014/main" val="3140138654"/>
                    </a:ext>
                  </a:extLst>
                </a:gridCol>
                <a:gridCol w="5257800">
                  <a:extLst>
                    <a:ext uri="{9D8B030D-6E8A-4147-A177-3AD203B41FA5}">
                      <a16:colId xmlns:a16="http://schemas.microsoft.com/office/drawing/2014/main" val="1865128713"/>
                    </a:ext>
                  </a:extLst>
                </a:gridCol>
              </a:tblGrid>
              <a:tr h="553603">
                <a:tc>
                  <a:txBody>
                    <a:bodyPr/>
                    <a:lstStyle/>
                    <a:p>
                      <a:pPr algn="ctr"/>
                      <a:r>
                        <a:rPr lang="en-US" b="1" dirty="0">
                          <a:solidFill>
                            <a:schemeClr val="bg1"/>
                          </a:solidFill>
                        </a:rPr>
                        <a:t>Chaqueta de la FFA antes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1" dirty="0">
                          <a:solidFill>
                            <a:schemeClr val="bg1"/>
                          </a:solidFill>
                        </a:rPr>
                        <a:t>Chaqueta de la FFA ahora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6704193"/>
                  </a:ext>
                </a:extLst>
              </a:tr>
              <a:tr h="553603">
                <a:tc>
                  <a:txBody>
                    <a:bodyPr/>
                    <a:lstStyle/>
                    <a:p>
                      <a:pPr algn="ctr"/>
                      <a:r>
                        <a:rPr lang="en-US" b="0" dirty="0">
                          <a:solidFill>
                            <a:schemeClr val="tx1"/>
                          </a:solidFill>
                        </a:rPr>
                        <a:t>Broches de presión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a:t>Cremalleras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5842827"/>
                  </a:ext>
                </a:extLst>
              </a:tr>
              <a:tr h="553603">
                <a:tc>
                  <a:txBody>
                    <a:bodyPr/>
                    <a:lstStyle/>
                    <a:p>
                      <a:pPr algn="ctr"/>
                      <a:r>
                        <a:rPr lang="en-US" b="0" dirty="0"/>
                        <a:t>Emblemas bordados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a:t>Emblemas de parche cosidos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9104581"/>
                  </a:ext>
                </a:extLst>
              </a:tr>
              <a:tr h="553603">
                <a:tc>
                  <a:txBody>
                    <a:bodyPr/>
                    <a:lstStyle/>
                    <a:p>
                      <a:pPr algn="ctr"/>
                      <a:r>
                        <a:rPr lang="en-US" b="0" dirty="0"/>
                        <a:t>Bolsillos cuadrados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a:t>Bolsillos redondeados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3275465"/>
                  </a:ext>
                </a:extLst>
              </a:tr>
              <a:tr h="1365047">
                <a:tc>
                  <a:txBody>
                    <a:bodyPr/>
                    <a:lstStyle/>
                    <a:p>
                      <a:pPr algn="ctr"/>
                      <a:r>
                        <a:rPr lang="en-US" b="0" dirty="0"/>
                        <a:t>Bordada a máquina manual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a:t>La máquina de coser computarizada coloca el nombre y el cargo de la persona en la parte delantera de la chaqueta.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939788"/>
                  </a:ext>
                </a:extLst>
              </a:tr>
              <a:tr h="553603">
                <a:tc>
                  <a:txBody>
                    <a:bodyPr/>
                    <a:lstStyle/>
                    <a:p>
                      <a:pPr algn="ctr"/>
                      <a:r>
                        <a:rPr lang="en-US" b="0" dirty="0"/>
                        <a:t>“Agricultura vocacional”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a:t>“Educación agrícola”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319770"/>
                  </a:ext>
                </a:extLst>
              </a:tr>
            </a:tbl>
          </a:graphicData>
        </a:graphic>
      </p:graphicFrame>
    </p:spTree>
    <p:extLst>
      <p:ext uri="{BB962C8B-B14F-4D97-AF65-F5344CB8AC3E}">
        <p14:creationId xmlns:p14="http://schemas.microsoft.com/office/powerpoint/2010/main" val="2319543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s-ES"/>
              <a:t>Chaqueta </a:t>
            </a:r>
            <a:r>
              <a:rPr lang="es-ES" i="1"/>
              <a:t>sweetheart</a:t>
            </a:r>
          </a:p>
        </p:txBody>
      </p:sp>
      <p:sp>
        <p:nvSpPr>
          <p:cNvPr id="3" name="Content Placeholder 2">
            <a:extLst>
              <a:ext uri="{FF2B5EF4-FFF2-40B4-BE49-F238E27FC236}">
                <a16:creationId xmlns:a16="http://schemas.microsoft.com/office/drawing/2014/main" id="{324ECCBD-121C-C1E5-674A-46F2506E925A}"/>
              </a:ext>
            </a:extLst>
          </p:cNvPr>
          <p:cNvSpPr>
            <a:spLocks noGrp="1"/>
          </p:cNvSpPr>
          <p:nvPr>
            <p:ph idx="1"/>
          </p:nvPr>
        </p:nvSpPr>
        <p:spPr>
          <a:xfrm>
            <a:off x="838201" y="1825625"/>
            <a:ext cx="5438312" cy="4351338"/>
          </a:xfrm>
        </p:spPr>
        <p:txBody>
          <a:bodyPr>
            <a:normAutofit fontScale="92500" lnSpcReduction="20000"/>
          </a:bodyPr>
          <a:lstStyle/>
          <a:p>
            <a:r>
              <a:rPr lang="es-ES" dirty="0"/>
              <a:t>Antes de 1969, una de las únicas formas en que una mujer podía estar en FFA era ser </a:t>
            </a:r>
            <a:r>
              <a:rPr lang="es-ES" i="1" dirty="0" err="1"/>
              <a:t>sweetheart</a:t>
            </a:r>
            <a:r>
              <a:rPr lang="es-ES" dirty="0"/>
              <a:t> o reina del capítulo de la FFA.</a:t>
            </a:r>
          </a:p>
          <a:p>
            <a:r>
              <a:rPr lang="es-ES" dirty="0"/>
              <a:t>Ser </a:t>
            </a:r>
            <a:r>
              <a:rPr lang="es-ES" i="1" dirty="0" err="1"/>
              <a:t>sweetheart</a:t>
            </a:r>
            <a:r>
              <a:rPr lang="es-ES" dirty="0"/>
              <a:t> del capítulo de la </a:t>
            </a:r>
            <a:r>
              <a:rPr lang="es-ES" dirty="0" err="1"/>
              <a:t>FFA</a:t>
            </a:r>
            <a:r>
              <a:rPr lang="es-ES" dirty="0"/>
              <a:t> era típicamente parte de un programa local.</a:t>
            </a:r>
          </a:p>
          <a:p>
            <a:r>
              <a:rPr lang="es-ES" dirty="0"/>
              <a:t>La Organización Nacional de la FFA vendió chaquetas </a:t>
            </a:r>
            <a:r>
              <a:rPr lang="es-ES" i="1" dirty="0" err="1"/>
              <a:t>sweetheart</a:t>
            </a:r>
            <a:r>
              <a:rPr lang="es-ES" dirty="0"/>
              <a:t> de 1949 a 1993.</a:t>
            </a:r>
          </a:p>
          <a:p>
            <a:r>
              <a:rPr lang="es-ES" dirty="0"/>
              <a:t>Las chaquetas </a:t>
            </a:r>
            <a:r>
              <a:rPr lang="es-ES" i="1" dirty="0" err="1"/>
              <a:t>sweetheart</a:t>
            </a:r>
            <a:r>
              <a:rPr lang="es-ES" dirty="0"/>
              <a:t> eran blancas.</a:t>
            </a:r>
          </a:p>
        </p:txBody>
      </p:sp>
      <p:pic>
        <p:nvPicPr>
          <p:cNvPr id="5" name="Picture 4" descr="A person and person posing for a picture&#10;&#10;Description automatically generated with medium confidence">
            <a:extLst>
              <a:ext uri="{FF2B5EF4-FFF2-40B4-BE49-F238E27FC236}">
                <a16:creationId xmlns:a16="http://schemas.microsoft.com/office/drawing/2014/main" id="{BAC041AC-9E67-407D-7B43-DB6E90EAE4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3562" y="887259"/>
            <a:ext cx="4291405" cy="5401527"/>
          </a:xfrm>
          <a:prstGeom prst="rect">
            <a:avLst/>
          </a:prstGeom>
          <a:ln w="38100">
            <a:solidFill>
              <a:schemeClr val="tx1"/>
            </a:solidFill>
          </a:ln>
        </p:spPr>
      </p:pic>
    </p:spTree>
    <p:extLst>
      <p:ext uri="{BB962C8B-B14F-4D97-AF65-F5344CB8AC3E}">
        <p14:creationId xmlns:p14="http://schemas.microsoft.com/office/powerpoint/2010/main" val="1603884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A4C1E-0FE9-5557-BE66-31924CC58F4A}"/>
              </a:ext>
            </a:extLst>
          </p:cNvPr>
          <p:cNvSpPr>
            <a:spLocks noGrp="1"/>
          </p:cNvSpPr>
          <p:nvPr>
            <p:ph type="title"/>
          </p:nvPr>
        </p:nvSpPr>
        <p:spPr/>
        <p:txBody>
          <a:bodyPr/>
          <a:lstStyle/>
          <a:p>
            <a:r>
              <a:rPr lang="es-ES" dirty="0"/>
              <a:t>New Farmers of America</a:t>
            </a:r>
          </a:p>
        </p:txBody>
      </p:sp>
      <p:sp>
        <p:nvSpPr>
          <p:cNvPr id="3" name="Content Placeholder 2">
            <a:extLst>
              <a:ext uri="{FF2B5EF4-FFF2-40B4-BE49-F238E27FC236}">
                <a16:creationId xmlns:a16="http://schemas.microsoft.com/office/drawing/2014/main" id="{B53CE280-E2EE-6AD5-B886-8A6C0C619719}"/>
              </a:ext>
            </a:extLst>
          </p:cNvPr>
          <p:cNvSpPr>
            <a:spLocks noGrp="1"/>
          </p:cNvSpPr>
          <p:nvPr>
            <p:ph idx="1"/>
          </p:nvPr>
        </p:nvSpPr>
        <p:spPr>
          <a:xfrm>
            <a:off x="838200" y="1825625"/>
            <a:ext cx="7768905" cy="4351338"/>
          </a:xfrm>
        </p:spPr>
        <p:txBody>
          <a:bodyPr/>
          <a:lstStyle/>
          <a:p>
            <a:r>
              <a:rPr lang="es-ES" b="1" dirty="0"/>
              <a:t>Establecida</a:t>
            </a:r>
            <a:r>
              <a:rPr lang="es-ES" dirty="0"/>
              <a:t> en 1935-1936 en el Instituto Tuskegee en Alabama para servir a niños de raza negra inscritos en clases de agricultura vocacional en escuelas segregadas</a:t>
            </a:r>
          </a:p>
          <a:p>
            <a:r>
              <a:rPr lang="es-ES" b="1" dirty="0"/>
              <a:t>Colores oficiales: </a:t>
            </a:r>
            <a:r>
              <a:rPr lang="es-ES" dirty="0">
                <a:solidFill>
                  <a:schemeClr val="tx1"/>
                </a:solidFill>
              </a:rPr>
              <a:t>Negro</a:t>
            </a:r>
            <a:r>
              <a:rPr lang="es-ES" dirty="0"/>
              <a:t> y </a:t>
            </a:r>
            <a:r>
              <a:rPr lang="es-ES" dirty="0">
                <a:solidFill>
                  <a:srgbClr val="FFC000"/>
                </a:solidFill>
              </a:rPr>
              <a:t>oro viejo</a:t>
            </a:r>
          </a:p>
          <a:p>
            <a:r>
              <a:rPr lang="es-ES" b="1" dirty="0"/>
              <a:t>Emblema</a:t>
            </a:r>
            <a:r>
              <a:rPr lang="es-ES" dirty="0"/>
              <a:t>: muy similar al emblema de la FFA, con una cápsula de algodón en lugar de una sección transversal de maíz.</a:t>
            </a:r>
          </a:p>
        </p:txBody>
      </p:sp>
      <p:pic>
        <p:nvPicPr>
          <p:cNvPr id="5" name="Picture 4" descr="A black and white drawing of a person with a mustache and a beard&#10;&#10;Description automatically generated with low confidence">
            <a:extLst>
              <a:ext uri="{FF2B5EF4-FFF2-40B4-BE49-F238E27FC236}">
                <a16:creationId xmlns:a16="http://schemas.microsoft.com/office/drawing/2014/main" id="{4B5D141F-68D6-5584-C794-183E87A2415C}"/>
              </a:ext>
            </a:extLst>
          </p:cNvPr>
          <p:cNvPicPr>
            <a:picLocks noChangeAspect="1"/>
          </p:cNvPicPr>
          <p:nvPr/>
        </p:nvPicPr>
        <p:blipFill rotWithShape="1">
          <a:blip r:embed="rId2">
            <a:extLst>
              <a:ext uri="{28A0092B-C50C-407E-A947-70E740481C1C}">
                <a14:useLocalDpi xmlns:a14="http://schemas.microsoft.com/office/drawing/2010/main" val="0"/>
              </a:ext>
            </a:extLst>
          </a:blip>
          <a:srcRect l="13577" r="4472" b="3748"/>
          <a:stretch/>
        </p:blipFill>
        <p:spPr>
          <a:xfrm>
            <a:off x="8581497" y="3169847"/>
            <a:ext cx="2919370" cy="3007116"/>
          </a:xfrm>
          <a:prstGeom prst="rect">
            <a:avLst/>
          </a:prstGeom>
          <a:ln w="38100">
            <a:solidFill>
              <a:schemeClr val="tx1"/>
            </a:solidFill>
          </a:ln>
        </p:spPr>
      </p:pic>
    </p:spTree>
    <p:extLst>
      <p:ext uri="{BB962C8B-B14F-4D97-AF65-F5344CB8AC3E}">
        <p14:creationId xmlns:p14="http://schemas.microsoft.com/office/powerpoint/2010/main" val="2539194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23867-BBCF-34FC-5816-00A920D4A800}"/>
              </a:ext>
            </a:extLst>
          </p:cNvPr>
          <p:cNvSpPr>
            <a:spLocks noGrp="1"/>
          </p:cNvSpPr>
          <p:nvPr>
            <p:ph type="title"/>
          </p:nvPr>
        </p:nvSpPr>
        <p:spPr/>
        <p:txBody>
          <a:bodyPr/>
          <a:lstStyle/>
          <a:p>
            <a:r>
              <a:rPr lang="es-ES" dirty="0"/>
              <a:t>Nuevos Agricultores de América</a:t>
            </a:r>
          </a:p>
        </p:txBody>
      </p:sp>
      <p:sp>
        <p:nvSpPr>
          <p:cNvPr id="3" name="Content Placeholder 2">
            <a:extLst>
              <a:ext uri="{FF2B5EF4-FFF2-40B4-BE49-F238E27FC236}">
                <a16:creationId xmlns:a16="http://schemas.microsoft.com/office/drawing/2014/main" id="{ADD95AB9-10C5-4AB2-2BB2-3655756103C6}"/>
              </a:ext>
            </a:extLst>
          </p:cNvPr>
          <p:cNvSpPr>
            <a:spLocks noGrp="1"/>
          </p:cNvSpPr>
          <p:nvPr>
            <p:ph idx="1"/>
          </p:nvPr>
        </p:nvSpPr>
        <p:spPr>
          <a:xfrm>
            <a:off x="838200" y="1825624"/>
            <a:ext cx="5847826" cy="4628441"/>
          </a:xfrm>
        </p:spPr>
        <p:txBody>
          <a:bodyPr>
            <a:normAutofit lnSpcReduction="10000"/>
          </a:bodyPr>
          <a:lstStyle/>
          <a:p>
            <a:r>
              <a:rPr lang="es-ES" dirty="0"/>
              <a:t>Tenía su propio credo, que era muy similar al credo de FFA.</a:t>
            </a:r>
          </a:p>
          <a:p>
            <a:r>
              <a:rPr lang="es-ES" dirty="0"/>
              <a:t>FFA y NFA tenían valores y visiones similares, por lo que las dos organizaciones a menudo trabajaban juntas. </a:t>
            </a:r>
          </a:p>
          <a:p>
            <a:r>
              <a:rPr lang="es-ES" dirty="0"/>
              <a:t>Tenía una chaqueta similar a FFA. </a:t>
            </a:r>
          </a:p>
          <a:p>
            <a:pPr lvl="1"/>
            <a:r>
              <a:rPr lang="es-ES" dirty="0"/>
              <a:t>Pana negra </a:t>
            </a:r>
          </a:p>
          <a:p>
            <a:pPr lvl="1"/>
            <a:r>
              <a:rPr lang="es-ES" dirty="0"/>
              <a:t>Detalles dorados</a:t>
            </a:r>
          </a:p>
          <a:p>
            <a:pPr lvl="1"/>
            <a:r>
              <a:rPr lang="es-ES" dirty="0"/>
              <a:t>Emblema de la NFA a base de algodón</a:t>
            </a:r>
          </a:p>
          <a:p>
            <a:endParaRPr lang="es-ES" dirty="0"/>
          </a:p>
        </p:txBody>
      </p:sp>
      <p:pic>
        <p:nvPicPr>
          <p:cNvPr id="6" name="Picture 5" descr="A picture containing clothing&#10;&#10;Description automatically generated">
            <a:extLst>
              <a:ext uri="{FF2B5EF4-FFF2-40B4-BE49-F238E27FC236}">
                <a16:creationId xmlns:a16="http://schemas.microsoft.com/office/drawing/2014/main" id="{68E45786-267B-4E1E-73CE-241974E59583}"/>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8797" b="89992" l="6133" r="91834">
                        <a14:foregroundMark x1="14361" y1="65496" x2="14361" y2="65496"/>
                        <a14:foregroundMark x1="49245" y1="89952" x2="49245" y2="89952"/>
                        <a14:foregroundMark x1="6133" y1="65900" x2="6133" y2="65900"/>
                        <a14:foregroundMark x1="91834" y1="42978" x2="91834" y2="42978"/>
                        <a14:foregroundMark x1="76425" y1="8797" x2="76425" y2="8797"/>
                      </a14:backgroundRemoval>
                    </a14:imgEffect>
                  </a14:imgLayer>
                </a14:imgProps>
              </a:ext>
              <a:ext uri="{28A0092B-C50C-407E-A947-70E740481C1C}">
                <a14:useLocalDpi xmlns:a14="http://schemas.microsoft.com/office/drawing/2010/main" val="0"/>
              </a:ext>
            </a:extLst>
          </a:blip>
          <a:stretch>
            <a:fillRect/>
          </a:stretch>
        </p:blipFill>
        <p:spPr>
          <a:xfrm>
            <a:off x="7196026" y="408822"/>
            <a:ext cx="4413930" cy="3370135"/>
          </a:xfrm>
          <a:prstGeom prst="rect">
            <a:avLst/>
          </a:prstGeom>
        </p:spPr>
      </p:pic>
      <p:pic>
        <p:nvPicPr>
          <p:cNvPr id="8" name="Picture 7" descr="A picture containing clothing&#10;&#10;Description automatically generated">
            <a:extLst>
              <a:ext uri="{FF2B5EF4-FFF2-40B4-BE49-F238E27FC236}">
                <a16:creationId xmlns:a16="http://schemas.microsoft.com/office/drawing/2014/main" id="{2D963FA5-AD32-54B7-5E93-9C14EFF90ED5}"/>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258" b="91357" l="10055" r="90494">
                        <a14:foregroundMark x1="10085" y1="41842" x2="10085" y2="41842"/>
                        <a14:foregroundMark x1="57069" y1="88691" x2="57069" y2="88691"/>
                        <a14:foregroundMark x1="90494" y1="55816" x2="90494" y2="55816"/>
                        <a14:foregroundMark x1="59141" y1="91397" x2="59141" y2="91397"/>
                        <a14:foregroundMark x1="53473" y1="10258" x2="53473" y2="10258"/>
                        <a14:foregroundMark x1="49848" y1="17367" x2="49848" y2="17367"/>
                        <a14:foregroundMark x1="49360" y1="14782" x2="51402" y2="15953"/>
                      </a14:backgroundRemoval>
                    </a14:imgEffect>
                  </a14:imgLayer>
                </a14:imgProps>
              </a:ext>
              <a:ext uri="{28A0092B-C50C-407E-A947-70E740481C1C}">
                <a14:useLocalDpi xmlns:a14="http://schemas.microsoft.com/office/drawing/2010/main" val="0"/>
              </a:ext>
            </a:extLst>
          </a:blip>
          <a:srcRect l="6383" t="6874" r="6395" b="5359"/>
          <a:stretch/>
        </p:blipFill>
        <p:spPr>
          <a:xfrm>
            <a:off x="7963271" y="3604247"/>
            <a:ext cx="3977196" cy="3019641"/>
          </a:xfrm>
          <a:prstGeom prst="rect">
            <a:avLst/>
          </a:prstGeom>
        </p:spPr>
      </p:pic>
    </p:spTree>
    <p:extLst>
      <p:ext uri="{BB962C8B-B14F-4D97-AF65-F5344CB8AC3E}">
        <p14:creationId xmlns:p14="http://schemas.microsoft.com/office/powerpoint/2010/main" val="1840152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23867-BBCF-34FC-5816-00A920D4A800}"/>
              </a:ext>
            </a:extLst>
          </p:cNvPr>
          <p:cNvSpPr>
            <a:spLocks noGrp="1"/>
          </p:cNvSpPr>
          <p:nvPr>
            <p:ph type="title"/>
          </p:nvPr>
        </p:nvSpPr>
        <p:spPr/>
        <p:txBody>
          <a:bodyPr/>
          <a:lstStyle/>
          <a:p>
            <a:r>
              <a:rPr lang="es-ES" dirty="0"/>
              <a:t>Nuevos Agricultores de América</a:t>
            </a:r>
          </a:p>
        </p:txBody>
      </p:sp>
      <p:sp>
        <p:nvSpPr>
          <p:cNvPr id="3" name="Content Placeholder 2">
            <a:extLst>
              <a:ext uri="{FF2B5EF4-FFF2-40B4-BE49-F238E27FC236}">
                <a16:creationId xmlns:a16="http://schemas.microsoft.com/office/drawing/2014/main" id="{ADD95AB9-10C5-4AB2-2BB2-3655756103C6}"/>
              </a:ext>
            </a:extLst>
          </p:cNvPr>
          <p:cNvSpPr>
            <a:spLocks noGrp="1"/>
          </p:cNvSpPr>
          <p:nvPr>
            <p:ph idx="1"/>
          </p:nvPr>
        </p:nvSpPr>
        <p:spPr>
          <a:xfrm>
            <a:off x="838200" y="1825624"/>
            <a:ext cx="5847826" cy="4628441"/>
          </a:xfrm>
        </p:spPr>
        <p:txBody>
          <a:bodyPr>
            <a:normAutofit/>
          </a:bodyPr>
          <a:lstStyle/>
          <a:p>
            <a:r>
              <a:rPr lang="es-ES" b="1" dirty="0"/>
              <a:t>1965</a:t>
            </a:r>
            <a:r>
              <a:rPr lang="es-ES" dirty="0"/>
              <a:t>: Se fusionaron las dos organizaciones. </a:t>
            </a:r>
          </a:p>
          <a:p>
            <a:r>
              <a:rPr lang="es-ES" dirty="0"/>
              <a:t>La NFA trajo aproximadamente 58,000 miembros a la FFA de alrededor de 1,000 capítulos.</a:t>
            </a:r>
          </a:p>
          <a:p>
            <a:r>
              <a:rPr lang="es-ES" dirty="0"/>
              <a:t>Con la fusión, se adoptó todo lo creado por FFA y se perdieron los símbolos de NFA. </a:t>
            </a:r>
          </a:p>
          <a:p>
            <a:pPr lvl="1"/>
            <a:endParaRPr lang="es-ES" dirty="0"/>
          </a:p>
        </p:txBody>
      </p:sp>
      <p:pic>
        <p:nvPicPr>
          <p:cNvPr id="5" name="Picture 4">
            <a:extLst>
              <a:ext uri="{FF2B5EF4-FFF2-40B4-BE49-F238E27FC236}">
                <a16:creationId xmlns:a16="http://schemas.microsoft.com/office/drawing/2014/main" id="{073584B6-73C9-7385-B063-88DBBC4363E9}"/>
              </a:ext>
            </a:extLst>
          </p:cNvPr>
          <p:cNvPicPr>
            <a:picLocks noChangeAspect="1"/>
          </p:cNvPicPr>
          <p:nvPr/>
        </p:nvPicPr>
        <p:blipFill>
          <a:blip r:embed="rId2"/>
          <a:stretch>
            <a:fillRect/>
          </a:stretch>
        </p:blipFill>
        <p:spPr>
          <a:xfrm>
            <a:off x="6933641" y="2273417"/>
            <a:ext cx="4285670" cy="2831284"/>
          </a:xfrm>
          <a:prstGeom prst="rect">
            <a:avLst/>
          </a:prstGeom>
          <a:ln w="38100">
            <a:solidFill>
              <a:schemeClr val="tx1"/>
            </a:solidFill>
          </a:ln>
        </p:spPr>
      </p:pic>
    </p:spTree>
    <p:extLst>
      <p:ext uri="{BB962C8B-B14F-4D97-AF65-F5344CB8AC3E}">
        <p14:creationId xmlns:p14="http://schemas.microsoft.com/office/powerpoint/2010/main" val="410804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16605-E896-8E20-C638-A5EE0B8FD7AA}"/>
              </a:ext>
            </a:extLst>
          </p:cNvPr>
          <p:cNvSpPr>
            <a:spLocks noGrp="1"/>
          </p:cNvSpPr>
          <p:nvPr>
            <p:ph type="title"/>
          </p:nvPr>
        </p:nvSpPr>
        <p:spPr/>
        <p:txBody>
          <a:bodyPr/>
          <a:lstStyle/>
          <a:p>
            <a:r>
              <a:rPr lang="es-ES"/>
              <a:t>Las mujeres se unen a la FFA</a:t>
            </a:r>
          </a:p>
        </p:txBody>
      </p:sp>
      <p:sp>
        <p:nvSpPr>
          <p:cNvPr id="3" name="Content Placeholder 2">
            <a:extLst>
              <a:ext uri="{FF2B5EF4-FFF2-40B4-BE49-F238E27FC236}">
                <a16:creationId xmlns:a16="http://schemas.microsoft.com/office/drawing/2014/main" id="{A5351C9F-FA50-E9CB-65CA-CA6C3E5108F7}"/>
              </a:ext>
            </a:extLst>
          </p:cNvPr>
          <p:cNvSpPr>
            <a:spLocks noGrp="1"/>
          </p:cNvSpPr>
          <p:nvPr>
            <p:ph idx="1"/>
          </p:nvPr>
        </p:nvSpPr>
        <p:spPr>
          <a:xfrm>
            <a:off x="838201" y="1825625"/>
            <a:ext cx="5534608" cy="4351338"/>
          </a:xfrm>
        </p:spPr>
        <p:txBody>
          <a:bodyPr>
            <a:normAutofit fontScale="70000" lnSpcReduction="20000"/>
          </a:bodyPr>
          <a:lstStyle/>
          <a:p>
            <a:pPr>
              <a:lnSpc>
                <a:spcPct val="120000"/>
              </a:lnSpc>
            </a:pPr>
            <a:r>
              <a:rPr lang="es-ES" b="1" dirty="0"/>
              <a:t>1933</a:t>
            </a:r>
            <a:r>
              <a:rPr lang="es-ES" dirty="0"/>
              <a:t>: Negación de membresía en la convención nacional</a:t>
            </a:r>
          </a:p>
          <a:p>
            <a:pPr>
              <a:lnSpc>
                <a:spcPct val="120000"/>
              </a:lnSpc>
            </a:pPr>
            <a:r>
              <a:rPr lang="es-ES" dirty="0"/>
              <a:t>La Asociación FFA de Massachusetts fue reprendida por permitir que las mujeres se unieran a los capítulos de FFA en su estado.</a:t>
            </a:r>
          </a:p>
          <a:p>
            <a:pPr>
              <a:lnSpc>
                <a:spcPct val="120000"/>
              </a:lnSpc>
            </a:pPr>
            <a:r>
              <a:rPr lang="es-ES" b="1" dirty="0"/>
              <a:t>1969</a:t>
            </a:r>
            <a:r>
              <a:rPr lang="es-ES" dirty="0"/>
              <a:t>: Las mujeres pueden unirse a la Organización Nacional de la FFA.</a:t>
            </a:r>
          </a:p>
          <a:p>
            <a:pPr>
              <a:lnSpc>
                <a:spcPct val="120000"/>
              </a:lnSpc>
            </a:pPr>
            <a:r>
              <a:rPr lang="es-ES" b="1" dirty="0"/>
              <a:t>Hoy</a:t>
            </a:r>
            <a:r>
              <a:rPr lang="es-ES" dirty="0"/>
              <a:t>: Las mujeres representan más del 45% de los miembros de FFA y aproximadamente la mitad de los puestos de liderazgo estatal.</a:t>
            </a:r>
          </a:p>
        </p:txBody>
      </p:sp>
      <p:pic>
        <p:nvPicPr>
          <p:cNvPr id="5" name="Picture 4" descr="A group of people looking at a poster">
            <a:extLst>
              <a:ext uri="{FF2B5EF4-FFF2-40B4-BE49-F238E27FC236}">
                <a16:creationId xmlns:a16="http://schemas.microsoft.com/office/drawing/2014/main" id="{5420DC39-2E58-8901-DEBB-5438AE500E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7000" y="1738646"/>
            <a:ext cx="4203451" cy="2963495"/>
          </a:xfrm>
          <a:prstGeom prst="rect">
            <a:avLst/>
          </a:prstGeom>
          <a:ln w="38100">
            <a:solidFill>
              <a:schemeClr val="tx1"/>
            </a:solidFill>
          </a:ln>
        </p:spPr>
      </p:pic>
      <p:sp>
        <p:nvSpPr>
          <p:cNvPr id="6" name="TextBox 5">
            <a:extLst>
              <a:ext uri="{FF2B5EF4-FFF2-40B4-BE49-F238E27FC236}">
                <a16:creationId xmlns:a16="http://schemas.microsoft.com/office/drawing/2014/main" id="{C0286824-C7F0-3EBB-EB9A-CA4ADB760570}"/>
              </a:ext>
            </a:extLst>
          </p:cNvPr>
          <p:cNvSpPr txBox="1"/>
          <p:nvPr/>
        </p:nvSpPr>
        <p:spPr>
          <a:xfrm>
            <a:off x="7115595" y="4750100"/>
            <a:ext cx="3686262" cy="584775"/>
          </a:xfrm>
          <a:prstGeom prst="rect">
            <a:avLst/>
          </a:prstGeom>
          <a:noFill/>
        </p:spPr>
        <p:txBody>
          <a:bodyPr wrap="square" rtlCol="0">
            <a:spAutoFit/>
          </a:bodyPr>
          <a:lstStyle/>
          <a:p>
            <a:pPr algn="ctr"/>
            <a:r>
              <a:rPr lang="es-ES" dirty="0"/>
              <a:t>Mujeres miembros que asistieron a la convención nacional de 1976</a:t>
            </a:r>
            <a:r>
              <a:rPr lang="es-ES" dirty="0">
                <a:solidFill>
                  <a:schemeClr val="tx2"/>
                </a:solidFill>
              </a:rPr>
              <a:t>.</a:t>
            </a:r>
          </a:p>
        </p:txBody>
      </p:sp>
    </p:spTree>
    <p:extLst>
      <p:ext uri="{BB962C8B-B14F-4D97-AF65-F5344CB8AC3E}">
        <p14:creationId xmlns:p14="http://schemas.microsoft.com/office/powerpoint/2010/main" val="2914250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72BA3-8FF8-FD19-9CD8-7CE5D5AAA5D3}"/>
              </a:ext>
            </a:extLst>
          </p:cNvPr>
          <p:cNvSpPr>
            <a:spLocks noGrp="1"/>
          </p:cNvSpPr>
          <p:nvPr>
            <p:ph type="title"/>
          </p:nvPr>
        </p:nvSpPr>
        <p:spPr/>
        <p:txBody>
          <a:bodyPr>
            <a:normAutofit fontScale="90000"/>
          </a:bodyPr>
          <a:lstStyle/>
          <a:p>
            <a:r>
              <a:rPr lang="es-ES" dirty="0"/>
              <a:t>Future Farmers of America se convierte en la Organización Nacional FFA</a:t>
            </a:r>
          </a:p>
        </p:txBody>
      </p:sp>
      <p:sp>
        <p:nvSpPr>
          <p:cNvPr id="3" name="Content Placeholder 2">
            <a:extLst>
              <a:ext uri="{FF2B5EF4-FFF2-40B4-BE49-F238E27FC236}">
                <a16:creationId xmlns:a16="http://schemas.microsoft.com/office/drawing/2014/main" id="{888BF253-5DAC-4894-4118-D117D408E4D0}"/>
              </a:ext>
            </a:extLst>
          </p:cNvPr>
          <p:cNvSpPr>
            <a:spLocks noGrp="1"/>
          </p:cNvSpPr>
          <p:nvPr>
            <p:ph idx="1"/>
          </p:nvPr>
        </p:nvSpPr>
        <p:spPr>
          <a:xfrm>
            <a:off x="629176" y="1994302"/>
            <a:ext cx="6509856" cy="4317724"/>
          </a:xfrm>
        </p:spPr>
        <p:txBody>
          <a:bodyPr>
            <a:normAutofit fontScale="70000" lnSpcReduction="20000"/>
          </a:bodyPr>
          <a:lstStyle/>
          <a:p>
            <a:pPr>
              <a:lnSpc>
                <a:spcPct val="120000"/>
              </a:lnSpc>
            </a:pPr>
            <a:r>
              <a:rPr lang="es-ES" dirty="0"/>
              <a:t>A principios de la década de 1980, los Futuros Agricultores de América fue reconocida como más que una organización para estudiantes agrícolas rurales. </a:t>
            </a:r>
          </a:p>
          <a:p>
            <a:pPr>
              <a:lnSpc>
                <a:spcPct val="120000"/>
              </a:lnSpc>
            </a:pPr>
            <a:r>
              <a:rPr lang="es-ES" dirty="0"/>
              <a:t>En 1988, los delegados de la 61.ª Convención Nacional de la FFA votaron para cambiar el nombre oficial de la organización de </a:t>
            </a:r>
            <a:r>
              <a:rPr lang="es-ES" i="1" dirty="0"/>
              <a:t>Future Farmers of America</a:t>
            </a:r>
            <a:r>
              <a:rPr lang="es-ES" dirty="0"/>
              <a:t> (Futuros Agricultores de American) a </a:t>
            </a:r>
            <a:r>
              <a:rPr lang="es-ES" i="1" dirty="0"/>
              <a:t>National FFA </a:t>
            </a:r>
            <a:r>
              <a:rPr lang="es-ES" i="1" dirty="0" err="1"/>
              <a:t>Organization</a:t>
            </a:r>
            <a:r>
              <a:rPr lang="es-ES" dirty="0"/>
              <a:t> (Organización Nacional de la FFA) para reflejar la evolución demográfica de sus miembros.</a:t>
            </a:r>
          </a:p>
        </p:txBody>
      </p:sp>
      <p:pic>
        <p:nvPicPr>
          <p:cNvPr id="4" name="Picture 3">
            <a:extLst>
              <a:ext uri="{FF2B5EF4-FFF2-40B4-BE49-F238E27FC236}">
                <a16:creationId xmlns:a16="http://schemas.microsoft.com/office/drawing/2014/main" id="{A031524C-EE39-4D2C-FB2E-6B81297ABC96}"/>
              </a:ext>
            </a:extLst>
          </p:cNvPr>
          <p:cNvPicPr>
            <a:picLocks noChangeAspect="1"/>
          </p:cNvPicPr>
          <p:nvPr/>
        </p:nvPicPr>
        <p:blipFill>
          <a:blip r:embed="rId2"/>
          <a:stretch>
            <a:fillRect/>
          </a:stretch>
        </p:blipFill>
        <p:spPr>
          <a:xfrm>
            <a:off x="7343218" y="2306876"/>
            <a:ext cx="4542070" cy="3371850"/>
          </a:xfrm>
          <a:prstGeom prst="rect">
            <a:avLst/>
          </a:prstGeom>
          <a:ln w="38100">
            <a:solidFill>
              <a:schemeClr val="tx1"/>
            </a:solidFill>
          </a:ln>
        </p:spPr>
      </p:pic>
    </p:spTree>
    <p:extLst>
      <p:ext uri="{BB962C8B-B14F-4D97-AF65-F5344CB8AC3E}">
        <p14:creationId xmlns:p14="http://schemas.microsoft.com/office/powerpoint/2010/main" val="2743097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s-ES"/>
              <a:t>¿Qué me ofrecen?</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p:txBody>
          <a:bodyPr/>
          <a:lstStyle/>
          <a:p>
            <a:r>
              <a:rPr lang="es-ES" dirty="0"/>
              <a:t>¿Qué voy a obtener de FFA?</a:t>
            </a:r>
          </a:p>
          <a:p>
            <a:pPr lvl="1"/>
            <a:r>
              <a:rPr lang="es-ES" dirty="0"/>
              <a:t>Los miembros de FFA aprenden haciendo</a:t>
            </a:r>
          </a:p>
          <a:p>
            <a:pPr lvl="1"/>
            <a:r>
              <a:rPr lang="es-ES" dirty="0"/>
              <a:t>Desarrollar habilidades personales y de liderazgo</a:t>
            </a:r>
          </a:p>
          <a:p>
            <a:pPr lvl="1"/>
            <a:r>
              <a:rPr lang="es-ES" dirty="0"/>
              <a:t>Explorar diferentes áreas profesionales</a:t>
            </a:r>
          </a:p>
          <a:p>
            <a:pPr lvl="1"/>
            <a:r>
              <a:rPr lang="es-ES" dirty="0"/>
              <a:t>Participar en muchas actividades que otros estudiantes nunca experimentarán</a:t>
            </a:r>
          </a:p>
          <a:p>
            <a:pPr lvl="1"/>
            <a:r>
              <a:rPr lang="es-ES" dirty="0"/>
              <a:t>Oportunidad de viajar</a:t>
            </a:r>
          </a:p>
          <a:p>
            <a:pPr lvl="1"/>
            <a:r>
              <a:rPr lang="es-ES" dirty="0"/>
              <a:t>Desarrollar amistades duraderas</a:t>
            </a:r>
          </a:p>
          <a:p>
            <a:pPr lvl="1"/>
            <a:r>
              <a:rPr lang="es-ES" dirty="0"/>
              <a:t>Recibir premios y ganar dinero</a:t>
            </a:r>
          </a:p>
        </p:txBody>
      </p:sp>
    </p:spTree>
    <p:extLst>
      <p:ext uri="{BB962C8B-B14F-4D97-AF65-F5344CB8AC3E}">
        <p14:creationId xmlns:p14="http://schemas.microsoft.com/office/powerpoint/2010/main" val="4083724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70EE-BE0A-2D69-AE5F-0A7134FDF81E}"/>
              </a:ext>
            </a:extLst>
          </p:cNvPr>
          <p:cNvSpPr>
            <a:spLocks noGrp="1"/>
          </p:cNvSpPr>
          <p:nvPr>
            <p:ph type="title"/>
          </p:nvPr>
        </p:nvSpPr>
        <p:spPr/>
        <p:txBody>
          <a:bodyPr/>
          <a:lstStyle/>
          <a:p>
            <a:r>
              <a:rPr lang="es-ES"/>
              <a:t>Sedes de la Convención Nacional FFA</a:t>
            </a:r>
          </a:p>
        </p:txBody>
      </p:sp>
      <p:sp>
        <p:nvSpPr>
          <p:cNvPr id="3" name="Content Placeholder 2">
            <a:extLst>
              <a:ext uri="{FF2B5EF4-FFF2-40B4-BE49-F238E27FC236}">
                <a16:creationId xmlns:a16="http://schemas.microsoft.com/office/drawing/2014/main" id="{3A53C446-AFAE-45E0-17EC-E60F11A8FE6D}"/>
              </a:ext>
            </a:extLst>
          </p:cNvPr>
          <p:cNvSpPr>
            <a:spLocks noGrp="1"/>
          </p:cNvSpPr>
          <p:nvPr>
            <p:ph idx="1"/>
          </p:nvPr>
        </p:nvSpPr>
        <p:spPr>
          <a:xfrm>
            <a:off x="838200" y="1825625"/>
            <a:ext cx="5805881" cy="4351338"/>
          </a:xfrm>
        </p:spPr>
        <p:txBody>
          <a:bodyPr>
            <a:normAutofit fontScale="92500"/>
          </a:bodyPr>
          <a:lstStyle/>
          <a:p>
            <a:pPr>
              <a:lnSpc>
                <a:spcPct val="120000"/>
              </a:lnSpc>
            </a:pPr>
            <a:r>
              <a:rPr lang="es-ES" b="1" dirty="0"/>
              <a:t>1928-1998:</a:t>
            </a:r>
            <a:r>
              <a:rPr lang="es-ES" dirty="0"/>
              <a:t> Kansas City, Missouri, junto con la Exposición de Ganadería de American Royal</a:t>
            </a:r>
          </a:p>
          <a:p>
            <a:pPr>
              <a:lnSpc>
                <a:spcPct val="120000"/>
              </a:lnSpc>
            </a:pPr>
            <a:r>
              <a:rPr lang="es-ES" b="1" dirty="0"/>
              <a:t>1999-2005:</a:t>
            </a:r>
            <a:r>
              <a:rPr lang="es-ES" dirty="0"/>
              <a:t> Louisville, Kentucky</a:t>
            </a:r>
          </a:p>
          <a:p>
            <a:pPr>
              <a:lnSpc>
                <a:spcPct val="120000"/>
              </a:lnSpc>
            </a:pPr>
            <a:r>
              <a:rPr lang="es-ES" b="1" dirty="0"/>
              <a:t>2006-2012:</a:t>
            </a:r>
            <a:r>
              <a:rPr lang="es-ES" dirty="0"/>
              <a:t> Indianápolis, Indiana</a:t>
            </a:r>
          </a:p>
          <a:p>
            <a:pPr>
              <a:lnSpc>
                <a:spcPct val="120000"/>
              </a:lnSpc>
            </a:pPr>
            <a:r>
              <a:rPr lang="es-ES" b="1" dirty="0"/>
              <a:t>2013-2015:</a:t>
            </a:r>
            <a:r>
              <a:rPr lang="es-ES" dirty="0"/>
              <a:t> Louisville, Kentucky</a:t>
            </a:r>
          </a:p>
          <a:p>
            <a:pPr>
              <a:lnSpc>
                <a:spcPct val="120000"/>
              </a:lnSpc>
            </a:pPr>
            <a:r>
              <a:rPr lang="es-ES" b="1" dirty="0"/>
              <a:t>2016-2031:</a:t>
            </a:r>
            <a:r>
              <a:rPr lang="es-ES" dirty="0"/>
              <a:t> Indianápolis, Indiana</a:t>
            </a:r>
          </a:p>
        </p:txBody>
      </p:sp>
      <p:pic>
        <p:nvPicPr>
          <p:cNvPr id="4" name="Picture 3">
            <a:extLst>
              <a:ext uri="{FF2B5EF4-FFF2-40B4-BE49-F238E27FC236}">
                <a16:creationId xmlns:a16="http://schemas.microsoft.com/office/drawing/2014/main" id="{5BECDE01-2D67-A3EC-F0B2-4A54F41FB833}"/>
              </a:ext>
            </a:extLst>
          </p:cNvPr>
          <p:cNvPicPr>
            <a:picLocks noChangeAspect="1"/>
          </p:cNvPicPr>
          <p:nvPr/>
        </p:nvPicPr>
        <p:blipFill>
          <a:blip r:embed="rId2"/>
          <a:stretch>
            <a:fillRect/>
          </a:stretch>
        </p:blipFill>
        <p:spPr>
          <a:xfrm>
            <a:off x="6887520" y="1979720"/>
            <a:ext cx="4546402" cy="3978968"/>
          </a:xfrm>
          <a:prstGeom prst="rect">
            <a:avLst/>
          </a:prstGeom>
          <a:ln w="38100">
            <a:solidFill>
              <a:schemeClr val="tx1"/>
            </a:solidFill>
          </a:ln>
        </p:spPr>
      </p:pic>
    </p:spTree>
    <p:extLst>
      <p:ext uri="{BB962C8B-B14F-4D97-AF65-F5344CB8AC3E}">
        <p14:creationId xmlns:p14="http://schemas.microsoft.com/office/powerpoint/2010/main" val="21583335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4EA8A-E534-DA7D-8B70-C52C8352A924}"/>
              </a:ext>
            </a:extLst>
          </p:cNvPr>
          <p:cNvSpPr>
            <a:spLocks noGrp="1"/>
          </p:cNvSpPr>
          <p:nvPr>
            <p:ph type="title"/>
          </p:nvPr>
        </p:nvSpPr>
        <p:spPr>
          <a:xfrm>
            <a:off x="838199" y="748837"/>
            <a:ext cx="11199471" cy="791376"/>
          </a:xfrm>
        </p:spPr>
        <p:txBody>
          <a:bodyPr>
            <a:normAutofit/>
          </a:bodyPr>
          <a:lstStyle/>
          <a:p>
            <a:r>
              <a:rPr lang="es-ES" dirty="0"/>
              <a:t>Archivos de la Organización Nacional de la FFA</a:t>
            </a:r>
          </a:p>
        </p:txBody>
      </p:sp>
      <p:pic>
        <p:nvPicPr>
          <p:cNvPr id="4" name="Content Placeholder 3">
            <a:extLst>
              <a:ext uri="{FF2B5EF4-FFF2-40B4-BE49-F238E27FC236}">
                <a16:creationId xmlns:a16="http://schemas.microsoft.com/office/drawing/2014/main" id="{B09EDB97-B687-BD16-F79C-EC5F18A473C7}"/>
              </a:ext>
            </a:extLst>
          </p:cNvPr>
          <p:cNvPicPr>
            <a:picLocks noGrp="1" noChangeAspect="1"/>
          </p:cNvPicPr>
          <p:nvPr>
            <p:ph sz="half" idx="1"/>
          </p:nvPr>
        </p:nvPicPr>
        <p:blipFill>
          <a:blip r:embed="rId2"/>
          <a:stretch>
            <a:fillRect/>
          </a:stretch>
        </p:blipFill>
        <p:spPr>
          <a:xfrm>
            <a:off x="1300098" y="1825625"/>
            <a:ext cx="3263503" cy="4351338"/>
          </a:xfrm>
          <a:prstGeom prst="rect">
            <a:avLst/>
          </a:prstGeom>
          <a:ln w="38100">
            <a:solidFill>
              <a:schemeClr val="tx1"/>
            </a:solidFill>
          </a:ln>
        </p:spPr>
      </p:pic>
      <p:sp>
        <p:nvSpPr>
          <p:cNvPr id="5" name="Content Placeholder 4">
            <a:extLst>
              <a:ext uri="{FF2B5EF4-FFF2-40B4-BE49-F238E27FC236}">
                <a16:creationId xmlns:a16="http://schemas.microsoft.com/office/drawing/2014/main" id="{FE58A77B-2F05-2BD2-A8E8-FA1C214176F9}"/>
              </a:ext>
            </a:extLst>
          </p:cNvPr>
          <p:cNvSpPr>
            <a:spLocks noGrp="1"/>
          </p:cNvSpPr>
          <p:nvPr>
            <p:ph sz="half" idx="2"/>
          </p:nvPr>
        </p:nvSpPr>
        <p:spPr>
          <a:xfrm>
            <a:off x="4944863" y="1825625"/>
            <a:ext cx="6408938" cy="4351338"/>
          </a:xfrm>
        </p:spPr>
        <p:txBody>
          <a:bodyPr/>
          <a:lstStyle/>
          <a:p>
            <a:r>
              <a:rPr lang="es-ES" dirty="0"/>
              <a:t>1998: La Organización Nacional de la FFA se mudó de Virginia a Indianápolis, Indiana.</a:t>
            </a:r>
          </a:p>
          <a:p>
            <a:r>
              <a:rPr lang="es-ES" dirty="0"/>
              <a:t>Se entregaron más de 400 cajas de materiales históricos a las Colecciones Especiales y Archivos de la Universidad IUPUI.</a:t>
            </a:r>
          </a:p>
          <a:p>
            <a:r>
              <a:rPr lang="es-ES" dirty="0"/>
              <a:t>Consulten los archivos en línea: </a:t>
            </a:r>
            <a:r>
              <a:rPr lang="es-ES" dirty="0">
                <a:hlinkClick r:id="rId3"/>
              </a:rPr>
              <a:t>www.ulib.iupui.edu/special/ffa</a:t>
            </a:r>
            <a:r>
              <a:rPr lang="es-ES" dirty="0"/>
              <a:t> </a:t>
            </a:r>
          </a:p>
        </p:txBody>
      </p:sp>
    </p:spTree>
    <p:extLst>
      <p:ext uri="{BB962C8B-B14F-4D97-AF65-F5344CB8AC3E}">
        <p14:creationId xmlns:p14="http://schemas.microsoft.com/office/powerpoint/2010/main" val="3311487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09A081F-85AF-F377-975B-65C9DEFB0F49}"/>
              </a:ext>
            </a:extLst>
          </p:cNvPr>
          <p:cNvSpPr>
            <a:spLocks noGrp="1"/>
          </p:cNvSpPr>
          <p:nvPr>
            <p:ph type="subTitle" idx="1"/>
          </p:nvPr>
        </p:nvSpPr>
        <p:spPr/>
        <p:txBody>
          <a:bodyPr/>
          <a:lstStyle/>
          <a:p>
            <a:r>
              <a:rPr lang="es-ES" dirty="0"/>
              <a:t>Eventos clave de la Organización Nacional de FFA</a:t>
            </a:r>
          </a:p>
        </p:txBody>
      </p:sp>
      <p:sp>
        <p:nvSpPr>
          <p:cNvPr id="5" name="Title 4">
            <a:extLst>
              <a:ext uri="{FF2B5EF4-FFF2-40B4-BE49-F238E27FC236}">
                <a16:creationId xmlns:a16="http://schemas.microsoft.com/office/drawing/2014/main" id="{1B1D4B70-9518-F065-078C-06BD079A84B1}"/>
              </a:ext>
            </a:extLst>
          </p:cNvPr>
          <p:cNvSpPr>
            <a:spLocks noGrp="1"/>
          </p:cNvSpPr>
          <p:nvPr>
            <p:ph type="ctrTitle"/>
          </p:nvPr>
        </p:nvSpPr>
        <p:spPr/>
        <p:txBody>
          <a:bodyPr/>
          <a:lstStyle/>
          <a:p>
            <a:r>
              <a:rPr lang="es-ES" dirty="0"/>
              <a:t>Línea de Tiempo Histórica</a:t>
            </a:r>
          </a:p>
        </p:txBody>
      </p:sp>
    </p:spTree>
    <p:extLst>
      <p:ext uri="{BB962C8B-B14F-4D97-AF65-F5344CB8AC3E}">
        <p14:creationId xmlns:p14="http://schemas.microsoft.com/office/powerpoint/2010/main" val="31748895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37E0193-2B29-0438-E686-8AAEAC44631D}"/>
              </a:ext>
            </a:extLst>
          </p:cNvPr>
          <p:cNvSpPr>
            <a:spLocks noGrp="1"/>
          </p:cNvSpPr>
          <p:nvPr>
            <p:ph type="title"/>
          </p:nvPr>
        </p:nvSpPr>
        <p:spPr>
          <a:xfrm>
            <a:off x="518441" y="682459"/>
            <a:ext cx="10515600" cy="791376"/>
          </a:xfrm>
        </p:spPr>
        <p:txBody>
          <a:bodyPr/>
          <a:lstStyle/>
          <a:p>
            <a:r>
              <a:rPr lang="es-ES"/>
              <a:t>1920</a:t>
            </a:r>
          </a:p>
        </p:txBody>
      </p:sp>
      <p:pic>
        <p:nvPicPr>
          <p:cNvPr id="12" name="Content Placeholder 11">
            <a:extLst>
              <a:ext uri="{FF2B5EF4-FFF2-40B4-BE49-F238E27FC236}">
                <a16:creationId xmlns:a16="http://schemas.microsoft.com/office/drawing/2014/main" id="{171B9995-98C2-3ED6-8F57-2602D4D2D037}"/>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4725" t="9192" r="7831" b="4443"/>
          <a:stretch/>
        </p:blipFill>
        <p:spPr>
          <a:xfrm>
            <a:off x="852255" y="3556809"/>
            <a:ext cx="2059620" cy="3079159"/>
          </a:xfrm>
          <a:prstGeom prst="rect">
            <a:avLst/>
          </a:prstGeom>
          <a:ln w="38100">
            <a:solidFill>
              <a:schemeClr val="tx1"/>
            </a:solidFill>
          </a:ln>
        </p:spPr>
      </p:pic>
      <p:sp>
        <p:nvSpPr>
          <p:cNvPr id="14" name="Rectangle: Rounded Corners 13">
            <a:extLst>
              <a:ext uri="{FF2B5EF4-FFF2-40B4-BE49-F238E27FC236}">
                <a16:creationId xmlns:a16="http://schemas.microsoft.com/office/drawing/2014/main" id="{DB026B2D-0B0F-37DD-274C-39D6A69F808E}"/>
              </a:ext>
            </a:extLst>
          </p:cNvPr>
          <p:cNvSpPr/>
          <p:nvPr/>
        </p:nvSpPr>
        <p:spPr>
          <a:xfrm>
            <a:off x="560006" y="1535167"/>
            <a:ext cx="3403690" cy="1777671"/>
          </a:xfrm>
          <a:prstGeom prst="round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700" b="1" dirty="0">
                <a:solidFill>
                  <a:schemeClr val="tx1"/>
                </a:solidFill>
              </a:rPr>
              <a:t>1917</a:t>
            </a:r>
          </a:p>
          <a:p>
            <a:pPr algn="ctr"/>
            <a:r>
              <a:rPr lang="es-ES" sz="1700" dirty="0">
                <a:solidFill>
                  <a:schemeClr val="tx1"/>
                </a:solidFill>
              </a:rPr>
              <a:t>La Ley Nacional de Educación Vocacional Smith-Hughes</a:t>
            </a:r>
          </a:p>
          <a:p>
            <a:pPr algn="ctr"/>
            <a:r>
              <a:rPr lang="es-ES" sz="1700" dirty="0">
                <a:solidFill>
                  <a:schemeClr val="tx1"/>
                </a:solidFill>
              </a:rPr>
              <a:t>establece cursos vocacionales de agricultura.</a:t>
            </a:r>
          </a:p>
        </p:txBody>
      </p:sp>
      <p:sp>
        <p:nvSpPr>
          <p:cNvPr id="16" name="TextBox 15">
            <a:extLst>
              <a:ext uri="{FF2B5EF4-FFF2-40B4-BE49-F238E27FC236}">
                <a16:creationId xmlns:a16="http://schemas.microsoft.com/office/drawing/2014/main" id="{BC9C9A4C-181C-9934-155C-3A6E2B7A04B1}"/>
              </a:ext>
            </a:extLst>
          </p:cNvPr>
          <p:cNvSpPr txBox="1"/>
          <p:nvPr/>
        </p:nvSpPr>
        <p:spPr>
          <a:xfrm>
            <a:off x="3113245" y="4125179"/>
            <a:ext cx="2592137" cy="1940957"/>
          </a:xfrm>
          <a:prstGeom prst="roundRect">
            <a:avLst/>
          </a:prstGeom>
          <a:noFill/>
          <a:ln w="38100">
            <a:solidFill>
              <a:schemeClr val="tx1"/>
            </a:solidFill>
          </a:ln>
        </p:spPr>
        <p:txBody>
          <a:bodyPr wrap="square" rtlCol="0">
            <a:spAutoFit/>
          </a:bodyPr>
          <a:lstStyle/>
          <a:p>
            <a:pPr algn="ctr"/>
            <a:r>
              <a:rPr lang="es-ES" b="1" dirty="0">
                <a:solidFill>
                  <a:schemeClr val="tx2"/>
                </a:solidFill>
              </a:rPr>
              <a:t>1928</a:t>
            </a:r>
          </a:p>
          <a:p>
            <a:pPr algn="ctr"/>
            <a:r>
              <a:rPr lang="es-ES" dirty="0">
                <a:solidFill>
                  <a:schemeClr val="tx2"/>
                </a:solidFill>
              </a:rPr>
              <a:t>Se establece los Futuros Agricultores de América en Kansas City, Misuri.</a:t>
            </a:r>
          </a:p>
        </p:txBody>
      </p:sp>
      <p:sp>
        <p:nvSpPr>
          <p:cNvPr id="17" name="Rectangle: Rounded Corners 16">
            <a:extLst>
              <a:ext uri="{FF2B5EF4-FFF2-40B4-BE49-F238E27FC236}">
                <a16:creationId xmlns:a16="http://schemas.microsoft.com/office/drawing/2014/main" id="{CB6567E8-6C38-FBBC-5778-0992CDB991E0}"/>
              </a:ext>
            </a:extLst>
          </p:cNvPr>
          <p:cNvSpPr/>
          <p:nvPr/>
        </p:nvSpPr>
        <p:spPr>
          <a:xfrm>
            <a:off x="6096000" y="3919512"/>
            <a:ext cx="5650619" cy="2521054"/>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1929</a:t>
            </a:r>
          </a:p>
          <a:p>
            <a:pPr marL="285750" indent="-285750" algn="ctr">
              <a:buFont typeface="Arial" panose="020B0604020202020204" pitchFamily="34" charset="0"/>
              <a:buChar char="•"/>
            </a:pPr>
            <a:r>
              <a:rPr lang="es-ES" dirty="0">
                <a:solidFill>
                  <a:schemeClr val="tx1"/>
                </a:solidFill>
              </a:rPr>
              <a:t>El azul nacional y </a:t>
            </a:r>
            <a:r>
              <a:rPr lang="es-ES" dirty="0">
                <a:solidFill>
                  <a:srgbClr val="FFC000"/>
                </a:solidFill>
              </a:rPr>
              <a:t>maíz dorado </a:t>
            </a:r>
            <a:r>
              <a:rPr lang="es-ES" dirty="0">
                <a:solidFill>
                  <a:schemeClr val="tx1"/>
                </a:solidFill>
              </a:rPr>
              <a:t>se adoptan como colores oficiales de la FFA.</a:t>
            </a:r>
          </a:p>
          <a:p>
            <a:pPr marL="285750" indent="-285750" algn="ctr">
              <a:buClr>
                <a:schemeClr val="tx1"/>
              </a:buClr>
              <a:buFont typeface="Arial" panose="020B0604020202020204" pitchFamily="34" charset="0"/>
              <a:buChar char="•"/>
            </a:pPr>
            <a:r>
              <a:rPr lang="es-ES" dirty="0">
                <a:solidFill>
                  <a:schemeClr val="tx1"/>
                </a:solidFill>
              </a:rPr>
              <a:t>Treinta y cinco asociaciones estatales con aproximadamente 1,500 capítulos y 30,000 miembros están afiliadas a la organización nacional.</a:t>
            </a:r>
          </a:p>
          <a:p>
            <a:pPr marL="285750" indent="-285750" algn="ctr">
              <a:buFont typeface="Arial" panose="020B0604020202020204" pitchFamily="34" charset="0"/>
              <a:buChar char="•"/>
            </a:pPr>
            <a:r>
              <a:rPr lang="es-ES" dirty="0">
                <a:solidFill>
                  <a:schemeClr val="tx1"/>
                </a:solidFill>
              </a:rPr>
              <a:t>Treinta y tres estados están representados en la segunda convención nacional.</a:t>
            </a:r>
          </a:p>
        </p:txBody>
      </p:sp>
      <p:pic>
        <p:nvPicPr>
          <p:cNvPr id="18" name="Picture 17">
            <a:extLst>
              <a:ext uri="{FF2B5EF4-FFF2-40B4-BE49-F238E27FC236}">
                <a16:creationId xmlns:a16="http://schemas.microsoft.com/office/drawing/2014/main" id="{AA97645E-73BA-6D95-2789-B26DE6605C98}"/>
              </a:ext>
            </a:extLst>
          </p:cNvPr>
          <p:cNvPicPr>
            <a:picLocks noChangeAspect="1"/>
          </p:cNvPicPr>
          <p:nvPr/>
        </p:nvPicPr>
        <p:blipFill>
          <a:blip r:embed="rId3"/>
          <a:stretch>
            <a:fillRect/>
          </a:stretch>
        </p:blipFill>
        <p:spPr>
          <a:xfrm>
            <a:off x="4158091" y="953787"/>
            <a:ext cx="1692967" cy="2359051"/>
          </a:xfrm>
          <a:prstGeom prst="rect">
            <a:avLst/>
          </a:prstGeom>
          <a:ln w="38100">
            <a:solidFill>
              <a:schemeClr val="tx1"/>
            </a:solidFill>
          </a:ln>
        </p:spPr>
      </p:pic>
      <p:sp>
        <p:nvSpPr>
          <p:cNvPr id="19" name="Rectangle: Rounded Corners 18">
            <a:extLst>
              <a:ext uri="{FF2B5EF4-FFF2-40B4-BE49-F238E27FC236}">
                <a16:creationId xmlns:a16="http://schemas.microsoft.com/office/drawing/2014/main" id="{1617754C-08A5-AFEA-50F7-6244463ED021}"/>
              </a:ext>
            </a:extLst>
          </p:cNvPr>
          <p:cNvSpPr/>
          <p:nvPr/>
        </p:nvSpPr>
        <p:spPr>
          <a:xfrm>
            <a:off x="6188518" y="1535167"/>
            <a:ext cx="2612994" cy="2142753"/>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1926</a:t>
            </a:r>
          </a:p>
          <a:p>
            <a:pPr algn="ctr"/>
            <a:r>
              <a:rPr lang="es-ES" sz="1400" dirty="0">
                <a:solidFill>
                  <a:schemeClr val="tx1"/>
                </a:solidFill>
              </a:rPr>
              <a:t>El Primer Congreso Nacional de Estudiantes de Agricultura Vocacional se reunió en el Espectáculo ecuestre y de juzgamiento de ganado del American Royal.</a:t>
            </a:r>
          </a:p>
        </p:txBody>
      </p:sp>
      <p:pic>
        <p:nvPicPr>
          <p:cNvPr id="20" name="Picture 19">
            <a:extLst>
              <a:ext uri="{FF2B5EF4-FFF2-40B4-BE49-F238E27FC236}">
                <a16:creationId xmlns:a16="http://schemas.microsoft.com/office/drawing/2014/main" id="{A130C019-BCE2-A727-CA9C-881019EE9CDB}"/>
              </a:ext>
            </a:extLst>
          </p:cNvPr>
          <p:cNvPicPr>
            <a:picLocks noChangeAspect="1"/>
          </p:cNvPicPr>
          <p:nvPr/>
        </p:nvPicPr>
        <p:blipFill>
          <a:blip r:embed="rId4"/>
          <a:stretch>
            <a:fillRect/>
          </a:stretch>
        </p:blipFill>
        <p:spPr>
          <a:xfrm>
            <a:off x="8964274" y="881248"/>
            <a:ext cx="2588793" cy="2057240"/>
          </a:xfrm>
          <a:prstGeom prst="rect">
            <a:avLst/>
          </a:prstGeom>
          <a:ln w="38100">
            <a:solidFill>
              <a:schemeClr val="tx1"/>
            </a:solidFill>
          </a:ln>
        </p:spPr>
      </p:pic>
    </p:spTree>
    <p:extLst>
      <p:ext uri="{BB962C8B-B14F-4D97-AF65-F5344CB8AC3E}">
        <p14:creationId xmlns:p14="http://schemas.microsoft.com/office/powerpoint/2010/main" val="3079516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black&#10;&#10;Description automatically generated">
            <a:extLst>
              <a:ext uri="{FF2B5EF4-FFF2-40B4-BE49-F238E27FC236}">
                <a16:creationId xmlns:a16="http://schemas.microsoft.com/office/drawing/2014/main" id="{D96A3CB4-FFD8-0E26-CFC8-8C14E254382C}"/>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6854" b="94045" l="9826" r="91812">
                        <a14:foregroundMark x1="92016" y1="12022" x2="92016" y2="12022"/>
                        <a14:foregroundMark x1="86285" y1="15281" x2="86285" y2="15281"/>
                        <a14:foregroundMark x1="85159" y1="6966" x2="85159" y2="6966"/>
                        <a14:foregroundMark x1="50870" y1="88652" x2="50870" y2="88652"/>
                        <a14:foregroundMark x1="52405" y1="94045" x2="52405" y2="94045"/>
                      </a14:backgroundRemoval>
                    </a14:imgEffect>
                  </a14:imgLayer>
                </a14:imgProps>
              </a:ext>
              <a:ext uri="{28A0092B-C50C-407E-A947-70E740481C1C}">
                <a14:useLocalDpi xmlns:a14="http://schemas.microsoft.com/office/drawing/2010/main" val="0"/>
              </a:ext>
            </a:extLst>
          </a:blip>
          <a:stretch>
            <a:fillRect/>
          </a:stretch>
        </p:blipFill>
        <p:spPr>
          <a:xfrm>
            <a:off x="4665601" y="3351466"/>
            <a:ext cx="3456365" cy="3148581"/>
          </a:xfrm>
          <a:prstGeom prst="rect">
            <a:avLst/>
          </a:prstGeom>
        </p:spPr>
      </p:pic>
      <p:sp>
        <p:nvSpPr>
          <p:cNvPr id="2" name="Title 1">
            <a:extLst>
              <a:ext uri="{FF2B5EF4-FFF2-40B4-BE49-F238E27FC236}">
                <a16:creationId xmlns:a16="http://schemas.microsoft.com/office/drawing/2014/main" id="{0A055DCC-D474-100D-0CA6-F77A81CDF630}"/>
              </a:ext>
            </a:extLst>
          </p:cNvPr>
          <p:cNvSpPr>
            <a:spLocks noGrp="1"/>
          </p:cNvSpPr>
          <p:nvPr>
            <p:ph type="title"/>
          </p:nvPr>
        </p:nvSpPr>
        <p:spPr/>
        <p:txBody>
          <a:bodyPr/>
          <a:lstStyle/>
          <a:p>
            <a:r>
              <a:rPr lang="es-ES"/>
              <a:t>1930</a:t>
            </a:r>
          </a:p>
        </p:txBody>
      </p:sp>
      <p:sp>
        <p:nvSpPr>
          <p:cNvPr id="3" name="TextBox 2">
            <a:extLst>
              <a:ext uri="{FF2B5EF4-FFF2-40B4-BE49-F238E27FC236}">
                <a16:creationId xmlns:a16="http://schemas.microsoft.com/office/drawing/2014/main" id="{B7EA637E-F6E7-B72D-4351-CED4DCBC46C0}"/>
              </a:ext>
            </a:extLst>
          </p:cNvPr>
          <p:cNvSpPr txBox="1"/>
          <p:nvPr/>
        </p:nvSpPr>
        <p:spPr>
          <a:xfrm>
            <a:off x="2318637" y="644342"/>
            <a:ext cx="3227946" cy="2707124"/>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1930</a:t>
            </a:r>
          </a:p>
          <a:p>
            <a:pPr marL="285750" indent="-285750" algn="ctr">
              <a:buFont typeface="Arial" panose="020B0604020202020204" pitchFamily="34" charset="0"/>
              <a:buChar char="•"/>
            </a:pPr>
            <a:r>
              <a:rPr lang="es-ES" sz="1500" dirty="0">
                <a:solidFill>
                  <a:schemeClr val="tx2"/>
                </a:solidFill>
              </a:rPr>
              <a:t>Se adoptó el credo oficial.</a:t>
            </a:r>
          </a:p>
          <a:p>
            <a:pPr marL="285750" indent="-285750" algn="ctr">
              <a:buFont typeface="Arial" panose="020B0604020202020204" pitchFamily="34" charset="0"/>
              <a:buChar char="•"/>
            </a:pPr>
            <a:r>
              <a:rPr lang="es-ES" sz="1500" dirty="0">
                <a:solidFill>
                  <a:schemeClr val="tx2"/>
                </a:solidFill>
              </a:rPr>
              <a:t>Primer Evento Nacional de Oratoria.</a:t>
            </a:r>
          </a:p>
          <a:p>
            <a:pPr marL="285750" indent="-285750" algn="ctr">
              <a:buFont typeface="Arial" panose="020B0604020202020204" pitchFamily="34" charset="0"/>
              <a:buChar char="•"/>
            </a:pPr>
            <a:r>
              <a:rPr lang="es-ES" sz="1500" dirty="0">
                <a:solidFill>
                  <a:schemeClr val="tx2"/>
                </a:solidFill>
              </a:rPr>
              <a:t>Se adoptó la primera vestimenta oficial.</a:t>
            </a:r>
          </a:p>
          <a:p>
            <a:pPr marL="285750" indent="-285750" algn="ctr">
              <a:buFont typeface="Arial" panose="020B0604020202020204" pitchFamily="34" charset="0"/>
              <a:buChar char="•"/>
            </a:pPr>
            <a:r>
              <a:rPr lang="es-ES" sz="1500" dirty="0">
                <a:solidFill>
                  <a:schemeClr val="tx2"/>
                </a:solidFill>
              </a:rPr>
              <a:t>Los delegados restringen la membresía a los niños.</a:t>
            </a:r>
          </a:p>
          <a:p>
            <a:pPr marL="285750" indent="-285750" algn="ctr">
              <a:buFont typeface="Arial" panose="020B0604020202020204" pitchFamily="34" charset="0"/>
              <a:buChar char="•"/>
            </a:pPr>
            <a:r>
              <a:rPr lang="es-ES" sz="1500" dirty="0">
                <a:solidFill>
                  <a:schemeClr val="tx2"/>
                </a:solidFill>
              </a:rPr>
              <a:t>Se imprimió el primer Manual de la FFA.</a:t>
            </a:r>
          </a:p>
        </p:txBody>
      </p:sp>
      <p:pic>
        <p:nvPicPr>
          <p:cNvPr id="4" name="Picture 3">
            <a:extLst>
              <a:ext uri="{FF2B5EF4-FFF2-40B4-BE49-F238E27FC236}">
                <a16:creationId xmlns:a16="http://schemas.microsoft.com/office/drawing/2014/main" id="{C905A4DE-F0B1-4F2D-F141-58932CF4220F}"/>
              </a:ext>
            </a:extLst>
          </p:cNvPr>
          <p:cNvPicPr>
            <a:picLocks noChangeAspect="1"/>
          </p:cNvPicPr>
          <p:nvPr/>
        </p:nvPicPr>
        <p:blipFill>
          <a:blip r:embed="rId4"/>
          <a:stretch>
            <a:fillRect/>
          </a:stretch>
        </p:blipFill>
        <p:spPr>
          <a:xfrm>
            <a:off x="5711194" y="763523"/>
            <a:ext cx="1688228" cy="2587943"/>
          </a:xfrm>
          <a:prstGeom prst="rect">
            <a:avLst/>
          </a:prstGeom>
          <a:ln w="38100">
            <a:solidFill>
              <a:schemeClr val="tx1"/>
            </a:solidFill>
          </a:ln>
        </p:spPr>
      </p:pic>
      <p:sp>
        <p:nvSpPr>
          <p:cNvPr id="5" name="TextBox 4">
            <a:extLst>
              <a:ext uri="{FF2B5EF4-FFF2-40B4-BE49-F238E27FC236}">
                <a16:creationId xmlns:a16="http://schemas.microsoft.com/office/drawing/2014/main" id="{04BB292C-D853-0756-9FA0-5BC5F55444F1}"/>
              </a:ext>
            </a:extLst>
          </p:cNvPr>
          <p:cNvSpPr txBox="1"/>
          <p:nvPr/>
        </p:nvSpPr>
        <p:spPr>
          <a:xfrm>
            <a:off x="842090" y="3563009"/>
            <a:ext cx="3522092" cy="953453"/>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1932</a:t>
            </a:r>
          </a:p>
          <a:p>
            <a:pPr algn="ctr"/>
            <a:r>
              <a:rPr lang="es-ES" sz="1500" dirty="0">
                <a:solidFill>
                  <a:schemeClr val="tx2"/>
                </a:solidFill>
              </a:rPr>
              <a:t>La Asociación FFA de Puerto Rico recibe una carta constitutiva.</a:t>
            </a:r>
          </a:p>
        </p:txBody>
      </p:sp>
      <p:sp>
        <p:nvSpPr>
          <p:cNvPr id="7" name="TextBox 6">
            <a:extLst>
              <a:ext uri="{FF2B5EF4-FFF2-40B4-BE49-F238E27FC236}">
                <a16:creationId xmlns:a16="http://schemas.microsoft.com/office/drawing/2014/main" id="{D1FD53AB-97FD-2676-FD85-0AD0E797F1CB}"/>
              </a:ext>
            </a:extLst>
          </p:cNvPr>
          <p:cNvSpPr txBox="1"/>
          <p:nvPr/>
        </p:nvSpPr>
        <p:spPr>
          <a:xfrm>
            <a:off x="7929510" y="795226"/>
            <a:ext cx="2894201" cy="953453"/>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1935</a:t>
            </a:r>
          </a:p>
          <a:p>
            <a:pPr algn="ctr"/>
            <a:r>
              <a:rPr lang="es-ES" sz="1600" dirty="0">
                <a:solidFill>
                  <a:schemeClr val="tx2"/>
                </a:solidFill>
              </a:rPr>
              <a:t>Se funda NFA como una organización nacional.</a:t>
            </a:r>
          </a:p>
        </p:txBody>
      </p:sp>
      <p:pic>
        <p:nvPicPr>
          <p:cNvPr id="8" name="Picture 7">
            <a:extLst>
              <a:ext uri="{FF2B5EF4-FFF2-40B4-BE49-F238E27FC236}">
                <a16:creationId xmlns:a16="http://schemas.microsoft.com/office/drawing/2014/main" id="{98DE2793-4683-5890-A9D1-96437E9142EB}"/>
              </a:ext>
            </a:extLst>
          </p:cNvPr>
          <p:cNvPicPr>
            <a:picLocks noChangeAspect="1"/>
          </p:cNvPicPr>
          <p:nvPr/>
        </p:nvPicPr>
        <p:blipFill>
          <a:blip r:embed="rId5"/>
          <a:stretch>
            <a:fillRect/>
          </a:stretch>
        </p:blipFill>
        <p:spPr>
          <a:xfrm>
            <a:off x="8291054" y="1923789"/>
            <a:ext cx="3216084" cy="2587942"/>
          </a:xfrm>
          <a:prstGeom prst="rect">
            <a:avLst/>
          </a:prstGeom>
          <a:ln w="38100">
            <a:solidFill>
              <a:schemeClr val="tx1"/>
            </a:solidFill>
          </a:ln>
        </p:spPr>
      </p:pic>
      <p:sp>
        <p:nvSpPr>
          <p:cNvPr id="9" name="TextBox 8">
            <a:extLst>
              <a:ext uri="{FF2B5EF4-FFF2-40B4-BE49-F238E27FC236}">
                <a16:creationId xmlns:a16="http://schemas.microsoft.com/office/drawing/2014/main" id="{89373591-EAA9-3772-84C2-2008D99692C0}"/>
              </a:ext>
            </a:extLst>
          </p:cNvPr>
          <p:cNvSpPr txBox="1"/>
          <p:nvPr/>
        </p:nvSpPr>
        <p:spPr>
          <a:xfrm>
            <a:off x="7770350" y="5109322"/>
            <a:ext cx="2589893" cy="1225868"/>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1933</a:t>
            </a:r>
          </a:p>
          <a:p>
            <a:pPr algn="ctr"/>
            <a:r>
              <a:rPr lang="es-ES" sz="1600" dirty="0">
                <a:solidFill>
                  <a:schemeClr val="tx2"/>
                </a:solidFill>
              </a:rPr>
              <a:t>Se adopta la chaqueta de pana azul como vestimenta oficial.</a:t>
            </a:r>
          </a:p>
        </p:txBody>
      </p:sp>
      <p:pic>
        <p:nvPicPr>
          <p:cNvPr id="13" name="Picture 12" descr="Logo&#10;&#10;Description automatically generated">
            <a:extLst>
              <a:ext uri="{FF2B5EF4-FFF2-40B4-BE49-F238E27FC236}">
                <a16:creationId xmlns:a16="http://schemas.microsoft.com/office/drawing/2014/main" id="{C3A7C5B5-8F14-0684-EBDB-C5587A376A1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597" t="5344" b="1352"/>
          <a:stretch/>
        </p:blipFill>
        <p:spPr>
          <a:xfrm>
            <a:off x="1113842" y="4697664"/>
            <a:ext cx="3370271" cy="1539631"/>
          </a:xfrm>
          <a:prstGeom prst="rect">
            <a:avLst/>
          </a:prstGeom>
          <a:ln w="38100">
            <a:solidFill>
              <a:schemeClr val="tx1"/>
            </a:solidFill>
          </a:ln>
        </p:spPr>
      </p:pic>
    </p:spTree>
    <p:extLst>
      <p:ext uri="{BB962C8B-B14F-4D97-AF65-F5344CB8AC3E}">
        <p14:creationId xmlns:p14="http://schemas.microsoft.com/office/powerpoint/2010/main" val="2824297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39B5C-8AFD-B16A-F8F6-AC18A4A4CEE6}"/>
              </a:ext>
            </a:extLst>
          </p:cNvPr>
          <p:cNvSpPr>
            <a:spLocks noGrp="1"/>
          </p:cNvSpPr>
          <p:nvPr>
            <p:ph type="title"/>
          </p:nvPr>
        </p:nvSpPr>
        <p:spPr/>
        <p:txBody>
          <a:bodyPr/>
          <a:lstStyle/>
          <a:p>
            <a:r>
              <a:rPr lang="es-ES"/>
              <a:t>1940</a:t>
            </a:r>
          </a:p>
        </p:txBody>
      </p:sp>
      <p:sp>
        <p:nvSpPr>
          <p:cNvPr id="4" name="TextBox 3">
            <a:extLst>
              <a:ext uri="{FF2B5EF4-FFF2-40B4-BE49-F238E27FC236}">
                <a16:creationId xmlns:a16="http://schemas.microsoft.com/office/drawing/2014/main" id="{2F65FF5D-B7F4-9D89-ECC6-56E67D6B3759}"/>
              </a:ext>
            </a:extLst>
          </p:cNvPr>
          <p:cNvSpPr txBox="1"/>
          <p:nvPr/>
        </p:nvSpPr>
        <p:spPr>
          <a:xfrm>
            <a:off x="640553" y="1487519"/>
            <a:ext cx="3574000" cy="2707124"/>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1944</a:t>
            </a:r>
          </a:p>
          <a:p>
            <a:pPr marL="285750" indent="-285750" algn="ctr">
              <a:buFont typeface="Arial" panose="020B0604020202020204" pitchFamily="34" charset="0"/>
              <a:buChar char="•"/>
            </a:pPr>
            <a:r>
              <a:rPr lang="es-ES" sz="1500" dirty="0">
                <a:solidFill>
                  <a:schemeClr val="tx2"/>
                </a:solidFill>
              </a:rPr>
              <a:t>Se formó la Fundación Futuros Agricultores de América en DC.</a:t>
            </a:r>
          </a:p>
          <a:p>
            <a:pPr marL="285750" indent="-285750" algn="ctr">
              <a:buFont typeface="Arial" panose="020B0604020202020204" pitchFamily="34" charset="0"/>
              <a:buChar char="•"/>
            </a:pPr>
            <a:r>
              <a:rPr lang="es-ES" sz="1500" dirty="0">
                <a:solidFill>
                  <a:schemeClr val="tx2"/>
                </a:solidFill>
              </a:rPr>
              <a:t>Más de 100,000 miembros de la FFA sirvieron en la Segunda Guerra Mundial.</a:t>
            </a:r>
          </a:p>
          <a:p>
            <a:pPr marL="285750" indent="-285750" algn="ctr">
              <a:buFont typeface="Arial" panose="020B0604020202020204" pitchFamily="34" charset="0"/>
              <a:buChar char="•"/>
            </a:pPr>
            <a:r>
              <a:rPr lang="es-ES" sz="1500" dirty="0">
                <a:solidFill>
                  <a:schemeClr val="tx2"/>
                </a:solidFill>
              </a:rPr>
              <a:t>Se entregó el Primer Premio Nacional de Competencia en mecánica agrícola.</a:t>
            </a:r>
          </a:p>
        </p:txBody>
      </p:sp>
      <p:pic>
        <p:nvPicPr>
          <p:cNvPr id="5" name="Picture 4">
            <a:extLst>
              <a:ext uri="{FF2B5EF4-FFF2-40B4-BE49-F238E27FC236}">
                <a16:creationId xmlns:a16="http://schemas.microsoft.com/office/drawing/2014/main" id="{B625CA71-B7FA-6E62-3571-A86F4E56B031}"/>
              </a:ext>
            </a:extLst>
          </p:cNvPr>
          <p:cNvPicPr>
            <a:picLocks noChangeAspect="1"/>
          </p:cNvPicPr>
          <p:nvPr/>
        </p:nvPicPr>
        <p:blipFill>
          <a:blip r:embed="rId2"/>
          <a:stretch>
            <a:fillRect/>
          </a:stretch>
        </p:blipFill>
        <p:spPr>
          <a:xfrm>
            <a:off x="883364" y="4101483"/>
            <a:ext cx="1998503" cy="2608625"/>
          </a:xfrm>
          <a:prstGeom prst="rect">
            <a:avLst/>
          </a:prstGeom>
          <a:ln w="38100">
            <a:solidFill>
              <a:schemeClr val="tx1"/>
            </a:solidFill>
          </a:ln>
        </p:spPr>
      </p:pic>
      <p:sp>
        <p:nvSpPr>
          <p:cNvPr id="8" name="TextBox 7">
            <a:extLst>
              <a:ext uri="{FF2B5EF4-FFF2-40B4-BE49-F238E27FC236}">
                <a16:creationId xmlns:a16="http://schemas.microsoft.com/office/drawing/2014/main" id="{C6B85F55-BF68-4D7E-8706-172810732580}"/>
              </a:ext>
            </a:extLst>
          </p:cNvPr>
          <p:cNvSpPr txBox="1"/>
          <p:nvPr/>
        </p:nvSpPr>
        <p:spPr>
          <a:xfrm>
            <a:off x="2893036" y="4639258"/>
            <a:ext cx="1699561" cy="1600438"/>
          </a:xfrm>
          <a:prstGeom prst="rect">
            <a:avLst/>
          </a:prstGeom>
          <a:noFill/>
        </p:spPr>
        <p:txBody>
          <a:bodyPr wrap="square" rtlCol="0">
            <a:spAutoFit/>
          </a:bodyPr>
          <a:lstStyle/>
          <a:p>
            <a:pPr algn="ctr"/>
            <a:r>
              <a:rPr lang="es-ES" sz="1400" dirty="0">
                <a:solidFill>
                  <a:schemeClr val="tx2"/>
                </a:solidFill>
              </a:rPr>
              <a:t>Travis Hoover</a:t>
            </a:r>
          </a:p>
          <a:p>
            <a:pPr algn="ctr"/>
            <a:r>
              <a:rPr lang="es-ES" sz="1400" dirty="0">
                <a:solidFill>
                  <a:schemeClr val="tx2"/>
                </a:solidFill>
              </a:rPr>
              <a:t>Miembro de la FFA de California que sirvió en las Fuerzas Armadas.</a:t>
            </a:r>
          </a:p>
        </p:txBody>
      </p:sp>
      <p:sp>
        <p:nvSpPr>
          <p:cNvPr id="9" name="TextBox 8">
            <a:extLst>
              <a:ext uri="{FF2B5EF4-FFF2-40B4-BE49-F238E27FC236}">
                <a16:creationId xmlns:a16="http://schemas.microsoft.com/office/drawing/2014/main" id="{4B9C9043-DD8A-AC96-9658-71A209441243}"/>
              </a:ext>
            </a:extLst>
          </p:cNvPr>
          <p:cNvSpPr txBox="1"/>
          <p:nvPr/>
        </p:nvSpPr>
        <p:spPr>
          <a:xfrm>
            <a:off x="4715573" y="4554128"/>
            <a:ext cx="2503415" cy="1685568"/>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1947</a:t>
            </a:r>
          </a:p>
          <a:p>
            <a:pPr algn="ctr"/>
            <a:r>
              <a:rPr lang="es-ES" sz="1500" dirty="0">
                <a:solidFill>
                  <a:schemeClr val="tx2"/>
                </a:solidFill>
              </a:rPr>
              <a:t>La primera banda nacional de la FFA se presenta en la Convención Nacional de la FFA.</a:t>
            </a:r>
          </a:p>
        </p:txBody>
      </p:sp>
      <p:sp>
        <p:nvSpPr>
          <p:cNvPr id="10" name="TextBox 9">
            <a:extLst>
              <a:ext uri="{FF2B5EF4-FFF2-40B4-BE49-F238E27FC236}">
                <a16:creationId xmlns:a16="http://schemas.microsoft.com/office/drawing/2014/main" id="{3B58E07E-6318-5BDF-7689-75742284F63A}"/>
              </a:ext>
            </a:extLst>
          </p:cNvPr>
          <p:cNvSpPr txBox="1"/>
          <p:nvPr/>
        </p:nvSpPr>
        <p:spPr>
          <a:xfrm>
            <a:off x="7506391" y="791364"/>
            <a:ext cx="4130396" cy="2017574"/>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1948</a:t>
            </a:r>
          </a:p>
          <a:p>
            <a:pPr marL="285750" indent="-285750" algn="ctr">
              <a:buFont typeface="Arial" panose="020B0604020202020204" pitchFamily="34" charset="0"/>
              <a:buChar char="•"/>
            </a:pPr>
            <a:r>
              <a:rPr lang="es-ES" sz="1350" dirty="0">
                <a:solidFill>
                  <a:schemeClr val="tx2"/>
                </a:solidFill>
              </a:rPr>
              <a:t>Se llevó a cabo el primer programa de Coro de la FFA y Talento Nacional de la FFA en la convención nacional.</a:t>
            </a:r>
          </a:p>
          <a:p>
            <a:pPr marL="285750" indent="-285750" algn="ctr">
              <a:buFont typeface="Arial" panose="020B0604020202020204" pitchFamily="34" charset="0"/>
              <a:buChar char="•"/>
            </a:pPr>
            <a:r>
              <a:rPr lang="es-ES" sz="1350" dirty="0">
                <a:solidFill>
                  <a:schemeClr val="tx2"/>
                </a:solidFill>
              </a:rPr>
              <a:t>Comienza a ponerse en marcha el Servicio Nacional de Abastecimiento de la FFA.</a:t>
            </a:r>
          </a:p>
          <a:p>
            <a:pPr marL="285750" indent="-285750" algn="ctr">
              <a:buFont typeface="Arial" panose="020B0604020202020204" pitchFamily="34" charset="0"/>
              <a:buChar char="•"/>
            </a:pPr>
            <a:r>
              <a:rPr lang="es-ES" sz="1350" dirty="0">
                <a:solidFill>
                  <a:schemeClr val="tx2"/>
                </a:solidFill>
              </a:rPr>
              <a:t>Se celebra la Primera semana de la FFA.</a:t>
            </a:r>
          </a:p>
        </p:txBody>
      </p:sp>
      <p:pic>
        <p:nvPicPr>
          <p:cNvPr id="11" name="Picture 10">
            <a:extLst>
              <a:ext uri="{FF2B5EF4-FFF2-40B4-BE49-F238E27FC236}">
                <a16:creationId xmlns:a16="http://schemas.microsoft.com/office/drawing/2014/main" id="{4FBF6917-AE63-C8F8-938C-B92FFFDFEB36}"/>
              </a:ext>
            </a:extLst>
          </p:cNvPr>
          <p:cNvPicPr>
            <a:picLocks noChangeAspect="1"/>
          </p:cNvPicPr>
          <p:nvPr/>
        </p:nvPicPr>
        <p:blipFill>
          <a:blip r:embed="rId3"/>
          <a:stretch>
            <a:fillRect/>
          </a:stretch>
        </p:blipFill>
        <p:spPr>
          <a:xfrm>
            <a:off x="4496114" y="1367979"/>
            <a:ext cx="2675080" cy="2382048"/>
          </a:xfrm>
          <a:prstGeom prst="rect">
            <a:avLst/>
          </a:prstGeom>
          <a:ln w="38100">
            <a:solidFill>
              <a:schemeClr val="tx1"/>
            </a:solidFill>
          </a:ln>
        </p:spPr>
      </p:pic>
      <p:pic>
        <p:nvPicPr>
          <p:cNvPr id="12" name="Picture 11">
            <a:extLst>
              <a:ext uri="{FF2B5EF4-FFF2-40B4-BE49-F238E27FC236}">
                <a16:creationId xmlns:a16="http://schemas.microsoft.com/office/drawing/2014/main" id="{7FE49FA3-93C4-9BCA-BFEA-129A29AD47EF}"/>
              </a:ext>
            </a:extLst>
          </p:cNvPr>
          <p:cNvPicPr>
            <a:picLocks noChangeAspect="1"/>
          </p:cNvPicPr>
          <p:nvPr/>
        </p:nvPicPr>
        <p:blipFill>
          <a:blip r:embed="rId4"/>
          <a:stretch>
            <a:fillRect/>
          </a:stretch>
        </p:blipFill>
        <p:spPr>
          <a:xfrm>
            <a:off x="7720840" y="3804191"/>
            <a:ext cx="3735016" cy="2694191"/>
          </a:xfrm>
          <a:prstGeom prst="rect">
            <a:avLst/>
          </a:prstGeom>
          <a:ln w="38100">
            <a:solidFill>
              <a:schemeClr val="tx1"/>
            </a:solidFill>
          </a:ln>
        </p:spPr>
      </p:pic>
      <p:graphicFrame>
        <p:nvGraphicFramePr>
          <p:cNvPr id="14" name="Table 13">
            <a:extLst>
              <a:ext uri="{FF2B5EF4-FFF2-40B4-BE49-F238E27FC236}">
                <a16:creationId xmlns:a16="http://schemas.microsoft.com/office/drawing/2014/main" id="{AFD13209-B260-15EB-2D46-1CF8F4D4455B}"/>
              </a:ext>
            </a:extLst>
          </p:cNvPr>
          <p:cNvGraphicFramePr>
            <a:graphicFrameLocks noGrp="1"/>
          </p:cNvGraphicFramePr>
          <p:nvPr>
            <p:extLst>
              <p:ext uri="{D42A27DB-BD31-4B8C-83A1-F6EECF244321}">
                <p14:modId xmlns:p14="http://schemas.microsoft.com/office/powerpoint/2010/main" val="3852084068"/>
              </p:ext>
            </p:extLst>
          </p:nvPr>
        </p:nvGraphicFramePr>
        <p:xfrm>
          <a:off x="7628635" y="2960513"/>
          <a:ext cx="3985664" cy="693420"/>
        </p:xfrm>
        <a:graphic>
          <a:graphicData uri="http://schemas.openxmlformats.org/drawingml/2006/table">
            <a:tbl>
              <a:tblPr/>
              <a:tblGrid>
                <a:gridCol w="3985664">
                  <a:extLst>
                    <a:ext uri="{9D8B030D-6E8A-4147-A177-3AD203B41FA5}">
                      <a16:colId xmlns:a16="http://schemas.microsoft.com/office/drawing/2014/main" val="2384389529"/>
                    </a:ext>
                  </a:extLst>
                </a:gridCol>
              </a:tblGrid>
              <a:tr h="0">
                <a:tc>
                  <a:txBody>
                    <a:bodyPr/>
                    <a:lstStyle/>
                    <a:p>
                      <a:pPr algn="ctr" fontAlgn="t" latinLnBrk="1"/>
                      <a:r>
                        <a:rPr lang="en-US" sz="1350" baseline="0" dirty="0">
                          <a:effectLst/>
                        </a:rPr>
                        <a:t>Actúa la banda "Harry L. Alford's Hungry Five" en la noche de talentos el 21 de octubre de </a:t>
                      </a:r>
                    </a:p>
                    <a:p>
                      <a:pPr algn="ctr" fontAlgn="t" latinLnBrk="1"/>
                      <a:r>
                        <a:rPr lang="en-US" sz="1350" baseline="0" dirty="0">
                          <a:effectLst/>
                        </a:rPr>
                        <a:t>1947, en la 20.ª convención nacional.</a:t>
                      </a:r>
                      <a:endParaRPr lang="es-ES" sz="1350" baseline="0" dirty="0">
                        <a:effectLst/>
                      </a:endParaRPr>
                    </a:p>
                  </a:txBody>
                  <a:tcPr marL="38100" marR="38100" marT="38100" marB="38100">
                    <a:lnL>
                      <a:noFill/>
                    </a:lnL>
                    <a:lnR>
                      <a:noFill/>
                    </a:lnR>
                    <a:lnT>
                      <a:noFill/>
                    </a:lnT>
                    <a:lnB>
                      <a:noFill/>
                    </a:lnB>
                  </a:tcPr>
                </a:tc>
                <a:extLst>
                  <a:ext uri="{0D108BD9-81ED-4DB2-BD59-A6C34878D82A}">
                    <a16:rowId xmlns:a16="http://schemas.microsoft.com/office/drawing/2014/main" val="2168606953"/>
                  </a:ext>
                </a:extLst>
              </a:tr>
            </a:tbl>
          </a:graphicData>
        </a:graphic>
      </p:graphicFrame>
      <p:sp>
        <p:nvSpPr>
          <p:cNvPr id="15" name="TextBox 14">
            <a:extLst>
              <a:ext uri="{FF2B5EF4-FFF2-40B4-BE49-F238E27FC236}">
                <a16:creationId xmlns:a16="http://schemas.microsoft.com/office/drawing/2014/main" id="{DEB19CF4-14C7-CC87-260A-1E787EDE159C}"/>
              </a:ext>
            </a:extLst>
          </p:cNvPr>
          <p:cNvSpPr txBox="1"/>
          <p:nvPr/>
        </p:nvSpPr>
        <p:spPr>
          <a:xfrm>
            <a:off x="5048794" y="3807892"/>
            <a:ext cx="1551963" cy="584775"/>
          </a:xfrm>
          <a:prstGeom prst="rect">
            <a:avLst/>
          </a:prstGeom>
          <a:noFill/>
        </p:spPr>
        <p:txBody>
          <a:bodyPr wrap="square" rtlCol="0">
            <a:spAutoFit/>
          </a:bodyPr>
          <a:lstStyle/>
          <a:p>
            <a:pPr algn="ctr"/>
            <a:r>
              <a:rPr lang="es-ES" sz="1600" dirty="0">
                <a:solidFill>
                  <a:schemeClr val="tx2"/>
                </a:solidFill>
              </a:rPr>
              <a:t>Desfile de la convención.</a:t>
            </a:r>
          </a:p>
        </p:txBody>
      </p:sp>
    </p:spTree>
    <p:extLst>
      <p:ext uri="{BB962C8B-B14F-4D97-AF65-F5344CB8AC3E}">
        <p14:creationId xmlns:p14="http://schemas.microsoft.com/office/powerpoint/2010/main" val="40595041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1EF85-FCB5-1067-DA1B-6C9E67ECE528}"/>
              </a:ext>
            </a:extLst>
          </p:cNvPr>
          <p:cNvSpPr>
            <a:spLocks noGrp="1"/>
          </p:cNvSpPr>
          <p:nvPr>
            <p:ph type="title"/>
          </p:nvPr>
        </p:nvSpPr>
        <p:spPr/>
        <p:txBody>
          <a:bodyPr/>
          <a:lstStyle/>
          <a:p>
            <a:r>
              <a:rPr lang="es-ES"/>
              <a:t>1950</a:t>
            </a:r>
          </a:p>
        </p:txBody>
      </p:sp>
      <p:sp>
        <p:nvSpPr>
          <p:cNvPr id="4" name="TextBox 3">
            <a:extLst>
              <a:ext uri="{FF2B5EF4-FFF2-40B4-BE49-F238E27FC236}">
                <a16:creationId xmlns:a16="http://schemas.microsoft.com/office/drawing/2014/main" id="{05D0ADAD-759C-A4EF-6933-8CD386A19A4A}"/>
              </a:ext>
            </a:extLst>
          </p:cNvPr>
          <p:cNvSpPr txBox="1"/>
          <p:nvPr/>
        </p:nvSpPr>
        <p:spPr>
          <a:xfrm>
            <a:off x="917390" y="1507338"/>
            <a:ext cx="2667732" cy="2043113"/>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1950</a:t>
            </a:r>
          </a:p>
          <a:p>
            <a:pPr algn="ctr"/>
            <a:r>
              <a:rPr lang="es-ES" sz="1600" dirty="0">
                <a:solidFill>
                  <a:schemeClr val="tx2"/>
                </a:solidFill>
              </a:rPr>
              <a:t>La Ley Pública 81-740</a:t>
            </a:r>
          </a:p>
          <a:p>
            <a:pPr algn="ctr"/>
            <a:r>
              <a:rPr lang="es-ES" sz="1600" dirty="0">
                <a:solidFill>
                  <a:schemeClr val="tx2"/>
                </a:solidFill>
              </a:rPr>
              <a:t>otorga un acta constitutiva federal a los Futuros Agricultores de  América.</a:t>
            </a:r>
          </a:p>
        </p:txBody>
      </p:sp>
      <p:sp>
        <p:nvSpPr>
          <p:cNvPr id="5" name="TextBox 4">
            <a:extLst>
              <a:ext uri="{FF2B5EF4-FFF2-40B4-BE49-F238E27FC236}">
                <a16:creationId xmlns:a16="http://schemas.microsoft.com/office/drawing/2014/main" id="{522A0D04-82B7-9C62-F10F-BFCF95E04104}"/>
              </a:ext>
            </a:extLst>
          </p:cNvPr>
          <p:cNvSpPr txBox="1"/>
          <p:nvPr/>
        </p:nvSpPr>
        <p:spPr>
          <a:xfrm>
            <a:off x="3897618" y="4412796"/>
            <a:ext cx="3187816" cy="1770698"/>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1952</a:t>
            </a:r>
          </a:p>
          <a:p>
            <a:pPr marL="285750" indent="-285750" algn="ctr">
              <a:buFont typeface="Arial" panose="020B0604020202020204" pitchFamily="34" charset="0"/>
              <a:buChar char="•"/>
            </a:pPr>
            <a:r>
              <a:rPr lang="es-ES" sz="1600" dirty="0">
                <a:solidFill>
                  <a:schemeClr val="tx2"/>
                </a:solidFill>
              </a:rPr>
              <a:t>Se adopta el Código de Ética de la FFA.</a:t>
            </a:r>
          </a:p>
          <a:p>
            <a:pPr marL="285750" indent="-285750" algn="ctr">
              <a:buFont typeface="Arial" panose="020B0604020202020204" pitchFamily="34" charset="0"/>
              <a:buChar char="•"/>
            </a:pPr>
            <a:r>
              <a:rPr lang="es-ES" sz="1600" dirty="0">
                <a:solidFill>
                  <a:schemeClr val="tx2"/>
                </a:solidFill>
              </a:rPr>
              <a:t>Se publica la primera edición de la revista </a:t>
            </a:r>
            <a:r>
              <a:rPr lang="es-ES" sz="1600" i="1" dirty="0">
                <a:solidFill>
                  <a:schemeClr val="tx2"/>
                </a:solidFill>
              </a:rPr>
              <a:t>National Future Farmer.</a:t>
            </a:r>
            <a:r>
              <a:rPr lang="es-ES" sz="1600" dirty="0">
                <a:solidFill>
                  <a:schemeClr val="tx2"/>
                </a:solidFill>
              </a:rPr>
              <a:t> </a:t>
            </a:r>
          </a:p>
        </p:txBody>
      </p:sp>
      <p:sp>
        <p:nvSpPr>
          <p:cNvPr id="6" name="TextBox 5">
            <a:extLst>
              <a:ext uri="{FF2B5EF4-FFF2-40B4-BE49-F238E27FC236}">
                <a16:creationId xmlns:a16="http://schemas.microsoft.com/office/drawing/2014/main" id="{5C807DD0-849E-8A2F-706A-79D6BB6A3F50}"/>
              </a:ext>
            </a:extLst>
          </p:cNvPr>
          <p:cNvSpPr txBox="1"/>
          <p:nvPr/>
        </p:nvSpPr>
        <p:spPr>
          <a:xfrm>
            <a:off x="7196394" y="690095"/>
            <a:ext cx="4296283" cy="3047643"/>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1953</a:t>
            </a:r>
          </a:p>
          <a:p>
            <a:pPr marL="285750" indent="-285750" algn="ctr">
              <a:buFont typeface="Arial" panose="020B0604020202020204" pitchFamily="34" charset="0"/>
              <a:buChar char="•"/>
            </a:pPr>
            <a:r>
              <a:rPr lang="es-ES" sz="1550" dirty="0">
                <a:solidFill>
                  <a:schemeClr val="tx2"/>
                </a:solidFill>
              </a:rPr>
              <a:t>El Servicio Postal de E.U. emite una estampilla postal especial de 3 centavos para celebrar el 25.º aniversario de FFA.</a:t>
            </a:r>
          </a:p>
          <a:p>
            <a:pPr marL="285750" indent="-285750" algn="ctr">
              <a:buFont typeface="Arial" panose="020B0604020202020204" pitchFamily="34" charset="0"/>
              <a:buChar char="•"/>
            </a:pPr>
            <a:r>
              <a:rPr lang="es-ES" sz="1550" dirty="0">
                <a:solidFill>
                  <a:schemeClr val="tx2"/>
                </a:solidFill>
              </a:rPr>
              <a:t>El presidente Dwight D. Eisenhower habla en la Convención Nacional de la FFA, el primer presidente de E.U. en hacerlo.</a:t>
            </a:r>
          </a:p>
          <a:p>
            <a:pPr marL="285750" indent="-285750" algn="ctr">
              <a:buFont typeface="Arial" panose="020B0604020202020204" pitchFamily="34" charset="0"/>
              <a:buChar char="•"/>
            </a:pPr>
            <a:r>
              <a:rPr lang="es-ES" sz="1550" dirty="0">
                <a:solidFill>
                  <a:schemeClr val="tx2"/>
                </a:solidFill>
              </a:rPr>
              <a:t>La membresía de la FFA llega a 363,369 miembros.</a:t>
            </a:r>
          </a:p>
        </p:txBody>
      </p:sp>
      <p:pic>
        <p:nvPicPr>
          <p:cNvPr id="7" name="Picture 6">
            <a:extLst>
              <a:ext uri="{FF2B5EF4-FFF2-40B4-BE49-F238E27FC236}">
                <a16:creationId xmlns:a16="http://schemas.microsoft.com/office/drawing/2014/main" id="{5A23DBFA-D5F8-57D6-45EA-2AC99BA3F92B}"/>
              </a:ext>
            </a:extLst>
          </p:cNvPr>
          <p:cNvPicPr>
            <a:picLocks noChangeAspect="1"/>
          </p:cNvPicPr>
          <p:nvPr/>
        </p:nvPicPr>
        <p:blipFill>
          <a:blip r:embed="rId2"/>
          <a:stretch>
            <a:fillRect/>
          </a:stretch>
        </p:blipFill>
        <p:spPr>
          <a:xfrm>
            <a:off x="7618327" y="3823796"/>
            <a:ext cx="3600771" cy="2928856"/>
          </a:xfrm>
          <a:prstGeom prst="rect">
            <a:avLst/>
          </a:prstGeom>
          <a:ln w="38100">
            <a:solidFill>
              <a:schemeClr val="tx1"/>
            </a:solidFill>
          </a:ln>
        </p:spPr>
      </p:pic>
      <p:pic>
        <p:nvPicPr>
          <p:cNvPr id="8" name="Picture 7">
            <a:extLst>
              <a:ext uri="{FF2B5EF4-FFF2-40B4-BE49-F238E27FC236}">
                <a16:creationId xmlns:a16="http://schemas.microsoft.com/office/drawing/2014/main" id="{E748D039-E46B-0691-F694-5C9D4A98B723}"/>
              </a:ext>
            </a:extLst>
          </p:cNvPr>
          <p:cNvPicPr>
            <a:picLocks noChangeAspect="1"/>
          </p:cNvPicPr>
          <p:nvPr/>
        </p:nvPicPr>
        <p:blipFill>
          <a:blip r:embed="rId3"/>
          <a:stretch>
            <a:fillRect/>
          </a:stretch>
        </p:blipFill>
        <p:spPr>
          <a:xfrm>
            <a:off x="1094726" y="3550451"/>
            <a:ext cx="2313061" cy="2929471"/>
          </a:xfrm>
          <a:prstGeom prst="rect">
            <a:avLst/>
          </a:prstGeom>
          <a:ln w="38100">
            <a:solidFill>
              <a:schemeClr val="tx1"/>
            </a:solidFill>
          </a:ln>
        </p:spPr>
      </p:pic>
      <p:pic>
        <p:nvPicPr>
          <p:cNvPr id="10" name="Picture 9" descr="A picture containing text, person&#10;&#10;Description automatically generated">
            <a:extLst>
              <a:ext uri="{FF2B5EF4-FFF2-40B4-BE49-F238E27FC236}">
                <a16:creationId xmlns:a16="http://schemas.microsoft.com/office/drawing/2014/main" id="{0F300415-16C3-041E-ED1C-0EEEA66AABD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947" t="2670" r="3477" b="1714"/>
          <a:stretch/>
        </p:blipFill>
        <p:spPr>
          <a:xfrm>
            <a:off x="4300296" y="988828"/>
            <a:ext cx="2385969" cy="3263484"/>
          </a:xfrm>
          <a:prstGeom prst="rect">
            <a:avLst/>
          </a:prstGeom>
          <a:ln w="38100">
            <a:solidFill>
              <a:schemeClr val="tx1"/>
            </a:solidFill>
          </a:ln>
        </p:spPr>
      </p:pic>
    </p:spTree>
    <p:extLst>
      <p:ext uri="{BB962C8B-B14F-4D97-AF65-F5344CB8AC3E}">
        <p14:creationId xmlns:p14="http://schemas.microsoft.com/office/powerpoint/2010/main" val="35104752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70E21-D189-E131-EE69-F54FE87B3F0B}"/>
              </a:ext>
            </a:extLst>
          </p:cNvPr>
          <p:cNvSpPr>
            <a:spLocks noGrp="1"/>
          </p:cNvSpPr>
          <p:nvPr>
            <p:ph type="title"/>
          </p:nvPr>
        </p:nvSpPr>
        <p:spPr/>
        <p:txBody>
          <a:bodyPr/>
          <a:lstStyle/>
          <a:p>
            <a:r>
              <a:rPr lang="es-ES"/>
              <a:t>1960</a:t>
            </a:r>
          </a:p>
        </p:txBody>
      </p:sp>
      <p:sp>
        <p:nvSpPr>
          <p:cNvPr id="4" name="TextBox 3">
            <a:extLst>
              <a:ext uri="{FF2B5EF4-FFF2-40B4-BE49-F238E27FC236}">
                <a16:creationId xmlns:a16="http://schemas.microsoft.com/office/drawing/2014/main" id="{44FE0BD5-1E9D-9561-3ECF-49754CFFCD00}"/>
              </a:ext>
            </a:extLst>
          </p:cNvPr>
          <p:cNvSpPr txBox="1"/>
          <p:nvPr/>
        </p:nvSpPr>
        <p:spPr>
          <a:xfrm>
            <a:off x="2886551" y="913212"/>
            <a:ext cx="2146524" cy="1200329"/>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1964</a:t>
            </a:r>
          </a:p>
          <a:p>
            <a:pPr algn="ctr"/>
            <a:r>
              <a:rPr lang="es-ES" sz="1550" dirty="0">
                <a:solidFill>
                  <a:schemeClr val="tx2"/>
                </a:solidFill>
              </a:rPr>
              <a:t>Se vendió la chaqueta número un millón.</a:t>
            </a:r>
          </a:p>
        </p:txBody>
      </p:sp>
      <p:sp>
        <p:nvSpPr>
          <p:cNvPr id="5" name="TextBox 4">
            <a:extLst>
              <a:ext uri="{FF2B5EF4-FFF2-40B4-BE49-F238E27FC236}">
                <a16:creationId xmlns:a16="http://schemas.microsoft.com/office/drawing/2014/main" id="{3B13CD41-7B7E-59E3-BC71-17E2C05336D5}"/>
              </a:ext>
            </a:extLst>
          </p:cNvPr>
          <p:cNvSpPr txBox="1"/>
          <p:nvPr/>
        </p:nvSpPr>
        <p:spPr>
          <a:xfrm>
            <a:off x="631767" y="2296714"/>
            <a:ext cx="2935776" cy="4091226"/>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1965</a:t>
            </a:r>
          </a:p>
          <a:p>
            <a:pPr marL="285750" indent="-285750" algn="ctr">
              <a:buFont typeface="Arial" panose="020B0604020202020204" pitchFamily="34" charset="0"/>
              <a:buChar char="•"/>
            </a:pPr>
            <a:r>
              <a:rPr lang="es-ES" sz="1500" dirty="0">
                <a:solidFill>
                  <a:schemeClr val="tx2"/>
                </a:solidFill>
              </a:rPr>
              <a:t>Debido al fin de la segregación y la Ley de Derechos Civiles, la NFA se fusiona con la FFA. </a:t>
            </a:r>
          </a:p>
          <a:p>
            <a:pPr marL="285750" indent="-285750" algn="ctr">
              <a:buFont typeface="Arial" panose="020B0604020202020204" pitchFamily="34" charset="0"/>
              <a:buChar char="•"/>
            </a:pPr>
            <a:r>
              <a:rPr lang="es-ES" sz="1500" dirty="0">
                <a:solidFill>
                  <a:schemeClr val="tx2"/>
                </a:solidFill>
              </a:rPr>
              <a:t>Los delegados votaron para aumentar la membresía de la FFA de 10 centavos a 50 centavos, permitiendo que todos los miembros reciban la revista oficial </a:t>
            </a:r>
            <a:r>
              <a:rPr lang="es-ES" sz="1500" i="1" dirty="0">
                <a:solidFill>
                  <a:schemeClr val="tx2"/>
                </a:solidFill>
              </a:rPr>
              <a:t>The National Future Farmer.</a:t>
            </a:r>
            <a:endParaRPr lang="es-ES" sz="1500" dirty="0">
              <a:solidFill>
                <a:schemeClr val="tx2"/>
              </a:solidFill>
            </a:endParaRPr>
          </a:p>
        </p:txBody>
      </p:sp>
      <p:sp>
        <p:nvSpPr>
          <p:cNvPr id="6" name="TextBox 5">
            <a:extLst>
              <a:ext uri="{FF2B5EF4-FFF2-40B4-BE49-F238E27FC236}">
                <a16:creationId xmlns:a16="http://schemas.microsoft.com/office/drawing/2014/main" id="{532FB9C1-2C2D-B46E-B2BB-3284B0170991}"/>
              </a:ext>
            </a:extLst>
          </p:cNvPr>
          <p:cNvSpPr txBox="1"/>
          <p:nvPr/>
        </p:nvSpPr>
        <p:spPr>
          <a:xfrm>
            <a:off x="5514470" y="862942"/>
            <a:ext cx="3162650" cy="1200329"/>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1966</a:t>
            </a:r>
          </a:p>
          <a:p>
            <a:pPr algn="ctr"/>
            <a:r>
              <a:rPr lang="es-ES" sz="1550" dirty="0">
                <a:solidFill>
                  <a:schemeClr val="tx2"/>
                </a:solidFill>
              </a:rPr>
              <a:t>Primer Espectáculo Nacional de Carreras en la Convención Nacional.</a:t>
            </a:r>
          </a:p>
        </p:txBody>
      </p:sp>
      <p:sp>
        <p:nvSpPr>
          <p:cNvPr id="7" name="TextBox 6">
            <a:extLst>
              <a:ext uri="{FF2B5EF4-FFF2-40B4-BE49-F238E27FC236}">
                <a16:creationId xmlns:a16="http://schemas.microsoft.com/office/drawing/2014/main" id="{C6EDEF3B-8C99-4E12-27BF-D598CF23F21F}"/>
              </a:ext>
            </a:extLst>
          </p:cNvPr>
          <p:cNvSpPr txBox="1"/>
          <p:nvPr/>
        </p:nvSpPr>
        <p:spPr>
          <a:xfrm>
            <a:off x="5567157" y="2218171"/>
            <a:ext cx="2870261" cy="3879592"/>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1969</a:t>
            </a:r>
          </a:p>
          <a:p>
            <a:pPr marL="285750" indent="-285750" algn="ctr">
              <a:buFont typeface="Arial" panose="020B0604020202020204" pitchFamily="34" charset="0"/>
              <a:buChar char="•"/>
            </a:pPr>
            <a:r>
              <a:rPr lang="es-ES" sz="1500" dirty="0">
                <a:solidFill>
                  <a:schemeClr val="tx2"/>
                </a:solidFill>
              </a:rPr>
              <a:t>La FFA abre la membresía a las mujeres, lo que les permite ocupar puestos de liderazgo y participar en eventos competitivos.</a:t>
            </a:r>
          </a:p>
          <a:p>
            <a:pPr marL="285750" indent="-285750" algn="ctr">
              <a:buFont typeface="Arial" panose="020B0604020202020204" pitchFamily="34" charset="0"/>
              <a:buChar char="•"/>
            </a:pPr>
            <a:r>
              <a:rPr lang="es-ES" sz="1500" dirty="0">
                <a:solidFill>
                  <a:schemeClr val="tx2"/>
                </a:solidFill>
              </a:rPr>
              <a:t>Primera Estrella en Agronegocios Estadounidense.</a:t>
            </a:r>
          </a:p>
          <a:p>
            <a:pPr marL="285750" indent="-285750" algn="ctr">
              <a:buFont typeface="Arial" panose="020B0604020202020204" pitchFamily="34" charset="0"/>
              <a:buChar char="•"/>
            </a:pPr>
            <a:r>
              <a:rPr lang="es-ES" sz="1500" dirty="0">
                <a:solidFill>
                  <a:schemeClr val="tx2"/>
                </a:solidFill>
              </a:rPr>
              <a:t>Comienza la Conferencia de Liderazgo de Washington. </a:t>
            </a:r>
          </a:p>
        </p:txBody>
      </p:sp>
      <p:pic>
        <p:nvPicPr>
          <p:cNvPr id="8" name="Picture 7">
            <a:extLst>
              <a:ext uri="{FF2B5EF4-FFF2-40B4-BE49-F238E27FC236}">
                <a16:creationId xmlns:a16="http://schemas.microsoft.com/office/drawing/2014/main" id="{7B0291A4-64B4-87A2-83A0-A7CB614E2971}"/>
              </a:ext>
            </a:extLst>
          </p:cNvPr>
          <p:cNvPicPr>
            <a:picLocks noChangeAspect="1"/>
          </p:cNvPicPr>
          <p:nvPr/>
        </p:nvPicPr>
        <p:blipFill>
          <a:blip r:embed="rId2"/>
          <a:stretch>
            <a:fillRect/>
          </a:stretch>
        </p:blipFill>
        <p:spPr>
          <a:xfrm>
            <a:off x="3746321" y="3736118"/>
            <a:ext cx="1642058" cy="2568864"/>
          </a:xfrm>
          <a:prstGeom prst="rect">
            <a:avLst/>
          </a:prstGeom>
          <a:ln w="38100">
            <a:solidFill>
              <a:schemeClr val="tx1"/>
            </a:solidFill>
          </a:ln>
        </p:spPr>
      </p:pic>
      <p:pic>
        <p:nvPicPr>
          <p:cNvPr id="9" name="Picture 8">
            <a:extLst>
              <a:ext uri="{FF2B5EF4-FFF2-40B4-BE49-F238E27FC236}">
                <a16:creationId xmlns:a16="http://schemas.microsoft.com/office/drawing/2014/main" id="{8C30B56E-6793-DB09-CF20-AA9E1C243BDD}"/>
              </a:ext>
            </a:extLst>
          </p:cNvPr>
          <p:cNvPicPr>
            <a:picLocks noChangeAspect="1"/>
          </p:cNvPicPr>
          <p:nvPr/>
        </p:nvPicPr>
        <p:blipFill>
          <a:blip r:embed="rId3"/>
          <a:stretch>
            <a:fillRect/>
          </a:stretch>
        </p:blipFill>
        <p:spPr>
          <a:xfrm>
            <a:off x="8677120" y="3890999"/>
            <a:ext cx="2962974" cy="2254184"/>
          </a:xfrm>
          <a:prstGeom prst="rect">
            <a:avLst/>
          </a:prstGeom>
          <a:ln w="38100">
            <a:solidFill>
              <a:schemeClr val="tx1"/>
            </a:solidFill>
          </a:ln>
        </p:spPr>
      </p:pic>
      <p:pic>
        <p:nvPicPr>
          <p:cNvPr id="10" name="Picture 9">
            <a:extLst>
              <a:ext uri="{FF2B5EF4-FFF2-40B4-BE49-F238E27FC236}">
                <a16:creationId xmlns:a16="http://schemas.microsoft.com/office/drawing/2014/main" id="{8D1E7947-8784-2DF6-2643-5B226E9227DD}"/>
              </a:ext>
            </a:extLst>
          </p:cNvPr>
          <p:cNvPicPr>
            <a:picLocks noChangeAspect="1"/>
          </p:cNvPicPr>
          <p:nvPr/>
        </p:nvPicPr>
        <p:blipFill>
          <a:blip r:embed="rId4"/>
          <a:stretch>
            <a:fillRect/>
          </a:stretch>
        </p:blipFill>
        <p:spPr>
          <a:xfrm>
            <a:off x="8821083" y="826379"/>
            <a:ext cx="2715717" cy="2176201"/>
          </a:xfrm>
          <a:prstGeom prst="rect">
            <a:avLst/>
          </a:prstGeom>
          <a:ln w="38100">
            <a:solidFill>
              <a:schemeClr val="tx1"/>
            </a:solidFill>
          </a:ln>
        </p:spPr>
      </p:pic>
    </p:spTree>
    <p:extLst>
      <p:ext uri="{BB962C8B-B14F-4D97-AF65-F5344CB8AC3E}">
        <p14:creationId xmlns:p14="http://schemas.microsoft.com/office/powerpoint/2010/main" val="17149816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084C8-557D-662D-FB42-231B06902545}"/>
              </a:ext>
            </a:extLst>
          </p:cNvPr>
          <p:cNvSpPr>
            <a:spLocks noGrp="1"/>
          </p:cNvSpPr>
          <p:nvPr>
            <p:ph type="title"/>
          </p:nvPr>
        </p:nvSpPr>
        <p:spPr/>
        <p:txBody>
          <a:bodyPr/>
          <a:lstStyle/>
          <a:p>
            <a:r>
              <a:rPr lang="es-ES"/>
              <a:t>1970</a:t>
            </a:r>
          </a:p>
        </p:txBody>
      </p:sp>
      <p:sp>
        <p:nvSpPr>
          <p:cNvPr id="4" name="TextBox 3">
            <a:extLst>
              <a:ext uri="{FF2B5EF4-FFF2-40B4-BE49-F238E27FC236}">
                <a16:creationId xmlns:a16="http://schemas.microsoft.com/office/drawing/2014/main" id="{2501DFC8-85EA-9E42-1400-548ED5EB18A1}"/>
              </a:ext>
            </a:extLst>
          </p:cNvPr>
          <p:cNvSpPr txBox="1"/>
          <p:nvPr/>
        </p:nvSpPr>
        <p:spPr>
          <a:xfrm>
            <a:off x="989120" y="1647745"/>
            <a:ext cx="3229761" cy="1225868"/>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1971</a:t>
            </a:r>
          </a:p>
          <a:p>
            <a:pPr algn="ctr"/>
            <a:r>
              <a:rPr lang="es-ES" sz="1600" dirty="0">
                <a:solidFill>
                  <a:schemeClr val="tx2"/>
                </a:solidFill>
              </a:rPr>
              <a:t>Se establece la Asociación Nacional de Exalumnos de la FFA.</a:t>
            </a:r>
          </a:p>
        </p:txBody>
      </p:sp>
      <p:sp>
        <p:nvSpPr>
          <p:cNvPr id="5" name="TextBox 4">
            <a:extLst>
              <a:ext uri="{FF2B5EF4-FFF2-40B4-BE49-F238E27FC236}">
                <a16:creationId xmlns:a16="http://schemas.microsoft.com/office/drawing/2014/main" id="{ACBDD74D-893A-79B6-52AE-83E273F15AF0}"/>
              </a:ext>
            </a:extLst>
          </p:cNvPr>
          <p:cNvSpPr txBox="1"/>
          <p:nvPr/>
        </p:nvSpPr>
        <p:spPr>
          <a:xfrm>
            <a:off x="3150524" y="3217499"/>
            <a:ext cx="3103964" cy="3132773"/>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1973</a:t>
            </a:r>
          </a:p>
          <a:p>
            <a:pPr marL="285750" indent="-285750" algn="ctr">
              <a:buFont typeface="Arial" panose="020B0604020202020204" pitchFamily="34" charset="0"/>
              <a:buChar char="•"/>
            </a:pPr>
            <a:r>
              <a:rPr lang="es-ES" sz="1600" dirty="0">
                <a:solidFill>
                  <a:schemeClr val="tx2"/>
                </a:solidFill>
              </a:rPr>
              <a:t>Se crean los estándares oficiales de vestimenta de la FFA.</a:t>
            </a:r>
          </a:p>
          <a:p>
            <a:pPr marL="285750" indent="-285750" algn="ctr">
              <a:buFont typeface="Arial" panose="020B0604020202020204" pitchFamily="34" charset="0"/>
              <a:buChar char="•"/>
            </a:pPr>
            <a:r>
              <a:rPr lang="es-ES" sz="1600" dirty="0">
                <a:solidFill>
                  <a:schemeClr val="tx2"/>
                </a:solidFill>
              </a:rPr>
              <a:t>El secretario nacional de la FFA, Fred McClure, de Texas, es el primer afroamericano elegido para un cargo nacional de la FFA.</a:t>
            </a:r>
          </a:p>
        </p:txBody>
      </p:sp>
      <p:pic>
        <p:nvPicPr>
          <p:cNvPr id="7" name="Picture 6" descr="A picture containing person, person, wearing&#10;&#10;Description automatically generated">
            <a:extLst>
              <a:ext uri="{FF2B5EF4-FFF2-40B4-BE49-F238E27FC236}">
                <a16:creationId xmlns:a16="http://schemas.microsoft.com/office/drawing/2014/main" id="{B9BF8FC1-CF83-B764-301B-5F41ED1639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1465" y="3217499"/>
            <a:ext cx="2357971" cy="3107891"/>
          </a:xfrm>
          <a:prstGeom prst="rect">
            <a:avLst/>
          </a:prstGeom>
          <a:ln w="38100">
            <a:solidFill>
              <a:schemeClr val="tx1"/>
            </a:solidFill>
          </a:ln>
        </p:spPr>
      </p:pic>
      <p:sp>
        <p:nvSpPr>
          <p:cNvPr id="8" name="TextBox 7">
            <a:extLst>
              <a:ext uri="{FF2B5EF4-FFF2-40B4-BE49-F238E27FC236}">
                <a16:creationId xmlns:a16="http://schemas.microsoft.com/office/drawing/2014/main" id="{A0ACB994-7679-58F0-FA47-217667F58168}"/>
              </a:ext>
            </a:extLst>
          </p:cNvPr>
          <p:cNvSpPr txBox="1"/>
          <p:nvPr/>
        </p:nvSpPr>
        <p:spPr>
          <a:xfrm>
            <a:off x="4555375" y="827909"/>
            <a:ext cx="3291840" cy="953453"/>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1975</a:t>
            </a:r>
          </a:p>
          <a:p>
            <a:pPr algn="ctr"/>
            <a:r>
              <a:rPr lang="es-ES" sz="1600" dirty="0">
                <a:solidFill>
                  <a:schemeClr val="tx2"/>
                </a:solidFill>
              </a:rPr>
              <a:t>Se publica el primer Manual para Estudiantes de la FFA.</a:t>
            </a:r>
          </a:p>
        </p:txBody>
      </p:sp>
      <p:sp>
        <p:nvSpPr>
          <p:cNvPr id="10" name="TextBox 9">
            <a:extLst>
              <a:ext uri="{FF2B5EF4-FFF2-40B4-BE49-F238E27FC236}">
                <a16:creationId xmlns:a16="http://schemas.microsoft.com/office/drawing/2014/main" id="{0449F976-314C-085E-1174-7F2C384098BE}"/>
              </a:ext>
            </a:extLst>
          </p:cNvPr>
          <p:cNvSpPr txBox="1"/>
          <p:nvPr/>
        </p:nvSpPr>
        <p:spPr>
          <a:xfrm>
            <a:off x="6650183" y="4327917"/>
            <a:ext cx="4964606" cy="2196346"/>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1976</a:t>
            </a:r>
          </a:p>
          <a:p>
            <a:pPr marL="285750" indent="-285750" algn="ctr">
              <a:buFont typeface="Arial" panose="020B0604020202020204" pitchFamily="34" charset="0"/>
              <a:buChar char="•"/>
            </a:pPr>
            <a:r>
              <a:rPr lang="es-ES" sz="1500" dirty="0">
                <a:solidFill>
                  <a:schemeClr val="tx2"/>
                </a:solidFill>
              </a:rPr>
              <a:t>Julie Smiley, de Washington, es elegida vicepresidenta nacional de la FFA y es la primera mujer en ocupar un cargo nacional en la FFA.</a:t>
            </a:r>
          </a:p>
          <a:p>
            <a:pPr marL="285750" indent="-285750" algn="ctr">
              <a:buFont typeface="Arial" panose="020B0604020202020204" pitchFamily="34" charset="0"/>
              <a:buChar char="•"/>
            </a:pPr>
            <a:r>
              <a:rPr lang="es-ES" sz="1500" dirty="0">
                <a:solidFill>
                  <a:schemeClr val="tx2"/>
                </a:solidFill>
              </a:rPr>
              <a:t>Alaska se convierte en el último de los 50 estados en obtener un acta constitutiva nacional.</a:t>
            </a:r>
          </a:p>
        </p:txBody>
      </p:sp>
      <p:pic>
        <p:nvPicPr>
          <p:cNvPr id="11" name="Picture 10">
            <a:extLst>
              <a:ext uri="{FF2B5EF4-FFF2-40B4-BE49-F238E27FC236}">
                <a16:creationId xmlns:a16="http://schemas.microsoft.com/office/drawing/2014/main" id="{1576C796-F5E1-D897-2DBA-D646C3233B9A}"/>
              </a:ext>
            </a:extLst>
          </p:cNvPr>
          <p:cNvPicPr>
            <a:picLocks noChangeAspect="1"/>
          </p:cNvPicPr>
          <p:nvPr/>
        </p:nvPicPr>
        <p:blipFill>
          <a:blip r:embed="rId3"/>
          <a:stretch>
            <a:fillRect/>
          </a:stretch>
        </p:blipFill>
        <p:spPr>
          <a:xfrm>
            <a:off x="8728492" y="1005039"/>
            <a:ext cx="2625308" cy="3192318"/>
          </a:xfrm>
          <a:prstGeom prst="rect">
            <a:avLst/>
          </a:prstGeom>
          <a:ln w="38100">
            <a:solidFill>
              <a:schemeClr val="tx1"/>
            </a:solidFill>
          </a:ln>
        </p:spPr>
      </p:pic>
      <p:pic>
        <p:nvPicPr>
          <p:cNvPr id="13" name="Picture 12" descr="Graphical user interface&#10;&#10;Description automatically generated">
            <a:extLst>
              <a:ext uri="{FF2B5EF4-FFF2-40B4-BE49-F238E27FC236}">
                <a16:creationId xmlns:a16="http://schemas.microsoft.com/office/drawing/2014/main" id="{2FC9CF18-11A7-1697-F944-C2337251170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88" t="4669" r="-1"/>
          <a:stretch/>
        </p:blipFill>
        <p:spPr>
          <a:xfrm>
            <a:off x="6554574" y="1938504"/>
            <a:ext cx="1733715" cy="2238483"/>
          </a:xfrm>
          <a:prstGeom prst="rect">
            <a:avLst/>
          </a:prstGeom>
          <a:ln w="38100">
            <a:solidFill>
              <a:schemeClr val="tx1"/>
            </a:solidFill>
          </a:ln>
        </p:spPr>
      </p:pic>
    </p:spTree>
    <p:extLst>
      <p:ext uri="{BB962C8B-B14F-4D97-AF65-F5344CB8AC3E}">
        <p14:creationId xmlns:p14="http://schemas.microsoft.com/office/powerpoint/2010/main" val="8103045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0E32C-2586-DE03-9373-648DD69D89D4}"/>
              </a:ext>
            </a:extLst>
          </p:cNvPr>
          <p:cNvSpPr>
            <a:spLocks noGrp="1"/>
          </p:cNvSpPr>
          <p:nvPr>
            <p:ph type="title"/>
          </p:nvPr>
        </p:nvSpPr>
        <p:spPr/>
        <p:txBody>
          <a:bodyPr/>
          <a:lstStyle/>
          <a:p>
            <a:r>
              <a:rPr lang="es-ES"/>
              <a:t>1980</a:t>
            </a:r>
          </a:p>
        </p:txBody>
      </p:sp>
      <p:sp>
        <p:nvSpPr>
          <p:cNvPr id="4" name="TextBox 3">
            <a:extLst>
              <a:ext uri="{FF2B5EF4-FFF2-40B4-BE49-F238E27FC236}">
                <a16:creationId xmlns:a16="http://schemas.microsoft.com/office/drawing/2014/main" id="{2CDA9F5A-1454-0168-7B82-1DC38C712743}"/>
              </a:ext>
            </a:extLst>
          </p:cNvPr>
          <p:cNvSpPr txBox="1"/>
          <p:nvPr/>
        </p:nvSpPr>
        <p:spPr>
          <a:xfrm>
            <a:off x="2274921" y="1511871"/>
            <a:ext cx="2650921" cy="1770698"/>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1982</a:t>
            </a:r>
          </a:p>
          <a:p>
            <a:pPr algn="ctr"/>
            <a:r>
              <a:rPr lang="es-ES" sz="1600" dirty="0">
                <a:solidFill>
                  <a:schemeClr val="tx2"/>
                </a:solidFill>
              </a:rPr>
              <a:t>Jan Eberly, de California, se convierte en la primera presidenta mujer nacional de la FFA.</a:t>
            </a:r>
          </a:p>
        </p:txBody>
      </p:sp>
      <p:pic>
        <p:nvPicPr>
          <p:cNvPr id="6" name="Picture 5" descr="A person in a uniform&#10;&#10;Description automatically generated with low confidence">
            <a:extLst>
              <a:ext uri="{FF2B5EF4-FFF2-40B4-BE49-F238E27FC236}">
                <a16:creationId xmlns:a16="http://schemas.microsoft.com/office/drawing/2014/main" id="{321ACC8C-A0AC-E86E-552E-B82D37D870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836" y="3429000"/>
            <a:ext cx="2454760" cy="3127000"/>
          </a:xfrm>
          <a:prstGeom prst="rect">
            <a:avLst/>
          </a:prstGeom>
          <a:ln w="38100">
            <a:solidFill>
              <a:schemeClr val="tx1"/>
            </a:solidFill>
          </a:ln>
        </p:spPr>
      </p:pic>
      <p:sp>
        <p:nvSpPr>
          <p:cNvPr id="7" name="TextBox 6">
            <a:extLst>
              <a:ext uri="{FF2B5EF4-FFF2-40B4-BE49-F238E27FC236}">
                <a16:creationId xmlns:a16="http://schemas.microsoft.com/office/drawing/2014/main" id="{86FC1F86-F202-0665-45DF-0F2C32A8FF22}"/>
              </a:ext>
            </a:extLst>
          </p:cNvPr>
          <p:cNvSpPr txBox="1"/>
          <p:nvPr/>
        </p:nvSpPr>
        <p:spPr>
          <a:xfrm>
            <a:off x="4887636" y="3269875"/>
            <a:ext cx="2884764" cy="3105388"/>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1988</a:t>
            </a:r>
          </a:p>
          <a:p>
            <a:pPr marL="285750" indent="-285750" algn="ctr">
              <a:buFont typeface="Arial" panose="020B0604020202020204" pitchFamily="34" charset="0"/>
              <a:buChar char="•"/>
            </a:pPr>
            <a:r>
              <a:rPr lang="es-ES" sz="1600" i="1" dirty="0">
                <a:solidFill>
                  <a:schemeClr val="tx2"/>
                </a:solidFill>
              </a:rPr>
              <a:t>Futuros Agricultores de América </a:t>
            </a:r>
            <a:r>
              <a:rPr lang="es-ES" sz="1600" dirty="0">
                <a:solidFill>
                  <a:schemeClr val="tx2"/>
                </a:solidFill>
              </a:rPr>
              <a:t>cambia su nombre a </a:t>
            </a:r>
            <a:r>
              <a:rPr lang="es-ES" sz="1600" i="1" dirty="0">
                <a:solidFill>
                  <a:schemeClr val="tx2"/>
                </a:solidFill>
              </a:rPr>
              <a:t>la Organización Nacional de la FFA</a:t>
            </a:r>
            <a:r>
              <a:rPr lang="es-ES" sz="1600" dirty="0">
                <a:solidFill>
                  <a:schemeClr val="tx2"/>
                </a:solidFill>
              </a:rPr>
              <a:t>.</a:t>
            </a:r>
          </a:p>
          <a:p>
            <a:pPr marL="285750" indent="-285750" algn="ctr">
              <a:buFont typeface="Arial" panose="020B0604020202020204" pitchFamily="34" charset="0"/>
              <a:buChar char="•"/>
            </a:pPr>
            <a:r>
              <a:rPr lang="es-ES" sz="1600" dirty="0">
                <a:solidFill>
                  <a:schemeClr val="tx2"/>
                </a:solidFill>
              </a:rPr>
              <a:t>Se introduce el Programa de Reconocimiento Estudiantil de Agrociencia.</a:t>
            </a:r>
          </a:p>
        </p:txBody>
      </p:sp>
      <p:sp>
        <p:nvSpPr>
          <p:cNvPr id="8" name="TextBox 7">
            <a:extLst>
              <a:ext uri="{FF2B5EF4-FFF2-40B4-BE49-F238E27FC236}">
                <a16:creationId xmlns:a16="http://schemas.microsoft.com/office/drawing/2014/main" id="{64D92F17-4C4F-7428-B0A6-434851597209}"/>
              </a:ext>
            </a:extLst>
          </p:cNvPr>
          <p:cNvSpPr txBox="1"/>
          <p:nvPr/>
        </p:nvSpPr>
        <p:spPr>
          <a:xfrm>
            <a:off x="9171292" y="805339"/>
            <a:ext cx="2365696" cy="1770698"/>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1989</a:t>
            </a:r>
          </a:p>
          <a:p>
            <a:pPr algn="ctr"/>
            <a:r>
              <a:rPr lang="es-ES" dirty="0"/>
              <a:t>La revista </a:t>
            </a:r>
            <a:r>
              <a:rPr lang="es-ES" i="1" dirty="0"/>
              <a:t>National Future Farmer</a:t>
            </a:r>
            <a:r>
              <a:rPr lang="es-ES" dirty="0"/>
              <a:t> cambia su nombre a </a:t>
            </a:r>
            <a:r>
              <a:rPr lang="es-ES" i="1" dirty="0"/>
              <a:t>FFA New </a:t>
            </a:r>
            <a:r>
              <a:rPr lang="es-ES" i="1" dirty="0" err="1"/>
              <a:t>Horizons</a:t>
            </a:r>
            <a:r>
              <a:rPr lang="es-ES" sz="1600" dirty="0">
                <a:solidFill>
                  <a:schemeClr val="tx2"/>
                </a:solidFill>
              </a:rPr>
              <a:t>.</a:t>
            </a:r>
          </a:p>
        </p:txBody>
      </p:sp>
      <p:pic>
        <p:nvPicPr>
          <p:cNvPr id="10" name="Picture 9" descr="A person holding a piece of paper&#10;&#10;Description automatically generated with low confidence">
            <a:extLst>
              <a:ext uri="{FF2B5EF4-FFF2-40B4-BE49-F238E27FC236}">
                <a16:creationId xmlns:a16="http://schemas.microsoft.com/office/drawing/2014/main" id="{CEE32E44-5F83-33C9-5973-CA72BD479D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3214" y="2744005"/>
            <a:ext cx="2757508" cy="3748115"/>
          </a:xfrm>
          <a:prstGeom prst="rect">
            <a:avLst/>
          </a:prstGeom>
          <a:ln w="38100">
            <a:solidFill>
              <a:schemeClr val="tx1"/>
            </a:solidFill>
          </a:ln>
        </p:spPr>
      </p:pic>
      <p:pic>
        <p:nvPicPr>
          <p:cNvPr id="12" name="Picture 11" descr="A picture containing text&#10;&#10;Description automatically generated">
            <a:extLst>
              <a:ext uri="{FF2B5EF4-FFF2-40B4-BE49-F238E27FC236}">
                <a16:creationId xmlns:a16="http://schemas.microsoft.com/office/drawing/2014/main" id="{5E87D67D-06A6-4CD6-ADFE-C63AE6328E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3771" y="1017317"/>
            <a:ext cx="2012147" cy="2099287"/>
          </a:xfrm>
          <a:prstGeom prst="rect">
            <a:avLst/>
          </a:prstGeom>
          <a:ln w="38100">
            <a:solidFill>
              <a:schemeClr val="tx1"/>
            </a:solidFill>
          </a:ln>
        </p:spPr>
      </p:pic>
    </p:spTree>
    <p:extLst>
      <p:ext uri="{BB962C8B-B14F-4D97-AF65-F5344CB8AC3E}">
        <p14:creationId xmlns:p14="http://schemas.microsoft.com/office/powerpoint/2010/main" val="1374695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0C031-DB26-4323-A429-C665578F4AEB}"/>
              </a:ext>
            </a:extLst>
          </p:cNvPr>
          <p:cNvSpPr>
            <a:spLocks noGrp="1"/>
          </p:cNvSpPr>
          <p:nvPr>
            <p:ph type="title"/>
          </p:nvPr>
        </p:nvSpPr>
        <p:spPr/>
        <p:txBody>
          <a:bodyPr/>
          <a:lstStyle/>
          <a:p>
            <a:r>
              <a:rPr lang="es-ES" dirty="0"/>
              <a:t>¿Qué me ofrecen?</a:t>
            </a:r>
          </a:p>
        </p:txBody>
      </p:sp>
      <p:sp>
        <p:nvSpPr>
          <p:cNvPr id="3" name="Content Placeholder 2">
            <a:extLst>
              <a:ext uri="{FF2B5EF4-FFF2-40B4-BE49-F238E27FC236}">
                <a16:creationId xmlns:a16="http://schemas.microsoft.com/office/drawing/2014/main" id="{EF6617F1-F04F-44D5-BE48-138D6BBA637B}"/>
              </a:ext>
            </a:extLst>
          </p:cNvPr>
          <p:cNvSpPr>
            <a:spLocks noGrp="1"/>
          </p:cNvSpPr>
          <p:nvPr>
            <p:ph sz="half" idx="1"/>
          </p:nvPr>
        </p:nvSpPr>
        <p:spPr/>
        <p:txBody>
          <a:bodyPr>
            <a:normAutofit lnSpcReduction="10000"/>
          </a:bodyPr>
          <a:lstStyle/>
          <a:p>
            <a:r>
              <a:rPr lang="es-ES" dirty="0"/>
              <a:t>Liderar</a:t>
            </a:r>
          </a:p>
          <a:p>
            <a:r>
              <a:rPr lang="es-ES" dirty="0"/>
              <a:t>Viajar</a:t>
            </a:r>
          </a:p>
          <a:p>
            <a:r>
              <a:rPr lang="es-ES" dirty="0"/>
              <a:t>Ganar dinero</a:t>
            </a:r>
          </a:p>
          <a:p>
            <a:r>
              <a:rPr lang="es-ES" dirty="0"/>
              <a:t>Ser parte del equipo</a:t>
            </a:r>
          </a:p>
          <a:p>
            <a:r>
              <a:rPr lang="es-ES" dirty="0"/>
              <a:t>Compromiso civil</a:t>
            </a:r>
          </a:p>
          <a:p>
            <a:r>
              <a:rPr lang="es-ES" dirty="0"/>
              <a:t>Tener éxito</a:t>
            </a:r>
          </a:p>
          <a:p>
            <a:r>
              <a:rPr lang="es-ES" dirty="0"/>
              <a:t>Tomar decisiones positivas</a:t>
            </a:r>
          </a:p>
          <a:p>
            <a:r>
              <a:rPr lang="es-ES" dirty="0"/>
              <a:t>Divertirse</a:t>
            </a:r>
          </a:p>
          <a:p>
            <a:r>
              <a:rPr lang="es-ES" dirty="0"/>
              <a:t>Estilo de la FFA</a:t>
            </a:r>
          </a:p>
        </p:txBody>
      </p:sp>
      <p:pic>
        <p:nvPicPr>
          <p:cNvPr id="5" name="Picture 4" descr="A person holding a sign">
            <a:extLst>
              <a:ext uri="{FF2B5EF4-FFF2-40B4-BE49-F238E27FC236}">
                <a16:creationId xmlns:a16="http://schemas.microsoft.com/office/drawing/2014/main" id="{3F9C5EEE-734F-7351-5BC4-B681FF38A8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9798" y="1115018"/>
            <a:ext cx="3374630" cy="5061945"/>
          </a:xfrm>
          <a:prstGeom prst="rect">
            <a:avLst/>
          </a:prstGeom>
          <a:ln w="38100">
            <a:solidFill>
              <a:schemeClr val="tx1"/>
            </a:solidFill>
          </a:ln>
        </p:spPr>
      </p:pic>
    </p:spTree>
    <p:extLst>
      <p:ext uri="{BB962C8B-B14F-4D97-AF65-F5344CB8AC3E}">
        <p14:creationId xmlns:p14="http://schemas.microsoft.com/office/powerpoint/2010/main" val="6598053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E5617-E333-8291-CCF3-9ECC9EDA6585}"/>
              </a:ext>
            </a:extLst>
          </p:cNvPr>
          <p:cNvSpPr>
            <a:spLocks noGrp="1"/>
          </p:cNvSpPr>
          <p:nvPr>
            <p:ph type="title"/>
          </p:nvPr>
        </p:nvSpPr>
        <p:spPr/>
        <p:txBody>
          <a:bodyPr/>
          <a:lstStyle/>
          <a:p>
            <a:r>
              <a:rPr lang="es-ES"/>
              <a:t>1990</a:t>
            </a:r>
          </a:p>
        </p:txBody>
      </p:sp>
      <p:sp>
        <p:nvSpPr>
          <p:cNvPr id="4" name="TextBox 3">
            <a:extLst>
              <a:ext uri="{FF2B5EF4-FFF2-40B4-BE49-F238E27FC236}">
                <a16:creationId xmlns:a16="http://schemas.microsoft.com/office/drawing/2014/main" id="{66EDC1B1-9B4E-4A50-DD39-8FF6C9EB17B6}"/>
              </a:ext>
            </a:extLst>
          </p:cNvPr>
          <p:cNvSpPr txBox="1"/>
          <p:nvPr/>
        </p:nvSpPr>
        <p:spPr>
          <a:xfrm>
            <a:off x="962972" y="1671376"/>
            <a:ext cx="3179428" cy="1685568"/>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1990</a:t>
            </a:r>
          </a:p>
          <a:p>
            <a:pPr algn="ctr"/>
            <a:r>
              <a:rPr lang="es-ES" sz="1500" dirty="0">
                <a:solidFill>
                  <a:schemeClr val="tx2"/>
                </a:solidFill>
              </a:rPr>
              <a:t>Los delegados votan en forma negativa con respecto a un nuevo credo de la FFA durante la 63.ª Convención Nacional de la FFA.</a:t>
            </a:r>
          </a:p>
        </p:txBody>
      </p:sp>
      <p:sp>
        <p:nvSpPr>
          <p:cNvPr id="5" name="TextBox 4">
            <a:extLst>
              <a:ext uri="{FF2B5EF4-FFF2-40B4-BE49-F238E27FC236}">
                <a16:creationId xmlns:a16="http://schemas.microsoft.com/office/drawing/2014/main" id="{8F6B4BEB-D228-E72E-022F-3E42B198D49D}"/>
              </a:ext>
            </a:extLst>
          </p:cNvPr>
          <p:cNvSpPr txBox="1"/>
          <p:nvPr/>
        </p:nvSpPr>
        <p:spPr>
          <a:xfrm>
            <a:off x="3294078" y="3546297"/>
            <a:ext cx="2471872" cy="3133517"/>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1994</a:t>
            </a:r>
          </a:p>
          <a:p>
            <a:pPr marL="285750" indent="-285750" algn="ctr">
              <a:buFont typeface="Arial" panose="020B0604020202020204" pitchFamily="34" charset="0"/>
              <a:buChar char="•"/>
            </a:pPr>
            <a:r>
              <a:rPr lang="es-ES" sz="1500" dirty="0">
                <a:solidFill>
                  <a:schemeClr val="tx2"/>
                </a:solidFill>
              </a:rPr>
              <a:t>Corey Flournoy, de Illinois, es el primer afroamericano que será elegido presidente nacional de la FFA.</a:t>
            </a:r>
          </a:p>
          <a:p>
            <a:pPr marL="285750" indent="-285750" algn="ctr">
              <a:buFont typeface="Arial" panose="020B0604020202020204" pitchFamily="34" charset="0"/>
              <a:buChar char="•"/>
            </a:pPr>
            <a:r>
              <a:rPr lang="es-ES" sz="1500" dirty="0">
                <a:solidFill>
                  <a:schemeClr val="tx2"/>
                </a:solidFill>
              </a:rPr>
              <a:t>Se estrena el sitio web oficial de la FFA, FFA.org.</a:t>
            </a:r>
          </a:p>
        </p:txBody>
      </p:sp>
      <p:pic>
        <p:nvPicPr>
          <p:cNvPr id="7" name="Picture 6" descr="A picture containing text, person, indoor&#10;&#10;Description automatically generated">
            <a:extLst>
              <a:ext uri="{FF2B5EF4-FFF2-40B4-BE49-F238E27FC236}">
                <a16:creationId xmlns:a16="http://schemas.microsoft.com/office/drawing/2014/main" id="{1316B9E2-3DB7-0679-644A-A0C767B0CD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28691" y="3928447"/>
            <a:ext cx="2990359" cy="2249592"/>
          </a:xfrm>
          <a:prstGeom prst="rect">
            <a:avLst/>
          </a:prstGeom>
          <a:ln w="38100">
            <a:solidFill>
              <a:schemeClr val="tx1"/>
            </a:solidFill>
          </a:ln>
        </p:spPr>
      </p:pic>
      <p:sp>
        <p:nvSpPr>
          <p:cNvPr id="8" name="TextBox 7">
            <a:extLst>
              <a:ext uri="{FF2B5EF4-FFF2-40B4-BE49-F238E27FC236}">
                <a16:creationId xmlns:a16="http://schemas.microsoft.com/office/drawing/2014/main" id="{1A8BEA3C-3C6B-5AB9-8DF6-F5432E3AF354}"/>
              </a:ext>
            </a:extLst>
          </p:cNvPr>
          <p:cNvSpPr txBox="1"/>
          <p:nvPr/>
        </p:nvSpPr>
        <p:spPr>
          <a:xfrm>
            <a:off x="9177466" y="1299448"/>
            <a:ext cx="2424792" cy="4517231"/>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1998</a:t>
            </a:r>
          </a:p>
          <a:p>
            <a:pPr marL="285750" indent="-285750" algn="ctr">
              <a:buFont typeface="Arial" panose="020B0604020202020204" pitchFamily="34" charset="0"/>
              <a:buChar char="•"/>
            </a:pPr>
            <a:r>
              <a:rPr lang="es-ES" sz="1600" dirty="0">
                <a:solidFill>
                  <a:schemeClr val="tx2"/>
                </a:solidFill>
              </a:rPr>
              <a:t>El Centro Nacional FFA en Indianápolis se inaugura el 20 de julio.</a:t>
            </a:r>
          </a:p>
          <a:p>
            <a:pPr marL="285750" indent="-285750" algn="ctr">
              <a:buFont typeface="Arial" panose="020B0604020202020204" pitchFamily="34" charset="0"/>
              <a:buChar char="•"/>
            </a:pPr>
            <a:r>
              <a:rPr lang="es-ES" sz="1600" dirty="0">
                <a:solidFill>
                  <a:schemeClr val="tx2"/>
                </a:solidFill>
              </a:rPr>
              <a:t>Jose Santiago, de Puerto Rico, es elegido vicepresidente nacional de la FFA. Es el primer miembro de Puerto Rico en servir como oficial nacional de la FFA.</a:t>
            </a:r>
          </a:p>
        </p:txBody>
      </p:sp>
      <p:pic>
        <p:nvPicPr>
          <p:cNvPr id="9" name="Picture 8">
            <a:extLst>
              <a:ext uri="{FF2B5EF4-FFF2-40B4-BE49-F238E27FC236}">
                <a16:creationId xmlns:a16="http://schemas.microsoft.com/office/drawing/2014/main" id="{F624F93A-84B9-3AFC-C48D-BE8DA053C447}"/>
              </a:ext>
            </a:extLst>
          </p:cNvPr>
          <p:cNvPicPr>
            <a:picLocks noChangeAspect="1"/>
          </p:cNvPicPr>
          <p:nvPr/>
        </p:nvPicPr>
        <p:blipFill>
          <a:blip r:embed="rId3"/>
          <a:stretch>
            <a:fillRect/>
          </a:stretch>
        </p:blipFill>
        <p:spPr>
          <a:xfrm>
            <a:off x="4421338" y="1025754"/>
            <a:ext cx="4572000" cy="1502457"/>
          </a:xfrm>
          <a:prstGeom prst="rect">
            <a:avLst/>
          </a:prstGeom>
          <a:ln w="38100">
            <a:solidFill>
              <a:schemeClr val="tx1"/>
            </a:solidFill>
          </a:ln>
        </p:spPr>
      </p:pic>
      <p:pic>
        <p:nvPicPr>
          <p:cNvPr id="11" name="Picture 10" descr="A picture containing person, person, military uniform&#10;&#10;Description automatically generated">
            <a:extLst>
              <a:ext uri="{FF2B5EF4-FFF2-40B4-BE49-F238E27FC236}">
                <a16:creationId xmlns:a16="http://schemas.microsoft.com/office/drawing/2014/main" id="{5735D8DE-28B9-47DD-B2C6-F2157FD82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0078" y="2779811"/>
            <a:ext cx="3043260" cy="3300437"/>
          </a:xfrm>
          <a:prstGeom prst="rect">
            <a:avLst/>
          </a:prstGeom>
          <a:ln w="38100">
            <a:solidFill>
              <a:schemeClr val="tx1"/>
            </a:solidFill>
          </a:ln>
        </p:spPr>
      </p:pic>
    </p:spTree>
    <p:extLst>
      <p:ext uri="{BB962C8B-B14F-4D97-AF65-F5344CB8AC3E}">
        <p14:creationId xmlns:p14="http://schemas.microsoft.com/office/powerpoint/2010/main" val="20241680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gold&#10;&#10;Description automatically generated">
            <a:extLst>
              <a:ext uri="{FF2B5EF4-FFF2-40B4-BE49-F238E27FC236}">
                <a16:creationId xmlns:a16="http://schemas.microsoft.com/office/drawing/2014/main" id="{734160B1-EB57-494B-766D-4CA1F87749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026" y="3150860"/>
            <a:ext cx="2348918" cy="2890976"/>
          </a:xfrm>
          <a:prstGeom prst="rect">
            <a:avLst/>
          </a:prstGeom>
        </p:spPr>
      </p:pic>
      <p:sp>
        <p:nvSpPr>
          <p:cNvPr id="2" name="Title 1">
            <a:extLst>
              <a:ext uri="{FF2B5EF4-FFF2-40B4-BE49-F238E27FC236}">
                <a16:creationId xmlns:a16="http://schemas.microsoft.com/office/drawing/2014/main" id="{54576C32-1759-5F1F-6AD7-17F9CC933E0C}"/>
              </a:ext>
            </a:extLst>
          </p:cNvPr>
          <p:cNvSpPr>
            <a:spLocks noGrp="1"/>
          </p:cNvSpPr>
          <p:nvPr>
            <p:ph type="title"/>
          </p:nvPr>
        </p:nvSpPr>
        <p:spPr/>
        <p:txBody>
          <a:bodyPr/>
          <a:lstStyle/>
          <a:p>
            <a:r>
              <a:rPr lang="es-ES"/>
              <a:t>2000</a:t>
            </a:r>
          </a:p>
        </p:txBody>
      </p:sp>
      <p:sp>
        <p:nvSpPr>
          <p:cNvPr id="4" name="TextBox 3">
            <a:extLst>
              <a:ext uri="{FF2B5EF4-FFF2-40B4-BE49-F238E27FC236}">
                <a16:creationId xmlns:a16="http://schemas.microsoft.com/office/drawing/2014/main" id="{28FC92E7-A547-9305-DD14-E4CA68B5F703}"/>
              </a:ext>
            </a:extLst>
          </p:cNvPr>
          <p:cNvSpPr txBox="1"/>
          <p:nvPr/>
        </p:nvSpPr>
        <p:spPr>
          <a:xfrm>
            <a:off x="2684945" y="783874"/>
            <a:ext cx="2456015" cy="3384709"/>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2000</a:t>
            </a:r>
          </a:p>
          <a:p>
            <a:pPr marL="285750" indent="-285750" algn="ctr">
              <a:buFont typeface="Arial" panose="020B0604020202020204" pitchFamily="34" charset="0"/>
              <a:buChar char="•"/>
            </a:pPr>
            <a:r>
              <a:rPr lang="es-ES" sz="1400" dirty="0">
                <a:solidFill>
                  <a:schemeClr val="tx2"/>
                </a:solidFill>
              </a:rPr>
              <a:t>Se abren los archivos nacionales de la FFA en la IUPUI. </a:t>
            </a:r>
          </a:p>
          <a:p>
            <a:pPr marL="285750" indent="-285750" algn="ctr">
              <a:buFont typeface="Arial" panose="020B0604020202020204" pitchFamily="34" charset="0"/>
              <a:buChar char="•"/>
            </a:pPr>
            <a:r>
              <a:rPr lang="es-ES" sz="1400" dirty="0">
                <a:solidFill>
                  <a:schemeClr val="tx2"/>
                </a:solidFill>
              </a:rPr>
              <a:t>Los delegados de la convención nacional aprueban el título de descubrimiento de la FFA para estudiantes de escuela intermedia.</a:t>
            </a:r>
          </a:p>
        </p:txBody>
      </p:sp>
      <p:sp>
        <p:nvSpPr>
          <p:cNvPr id="5" name="TextBox 4">
            <a:extLst>
              <a:ext uri="{FF2B5EF4-FFF2-40B4-BE49-F238E27FC236}">
                <a16:creationId xmlns:a16="http://schemas.microsoft.com/office/drawing/2014/main" id="{73D2C080-8131-ADE3-FE66-0A9A835183E0}"/>
              </a:ext>
            </a:extLst>
          </p:cNvPr>
          <p:cNvSpPr txBox="1"/>
          <p:nvPr/>
        </p:nvSpPr>
        <p:spPr>
          <a:xfrm>
            <a:off x="4640150" y="4161481"/>
            <a:ext cx="3904410" cy="1940957"/>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2003</a:t>
            </a:r>
          </a:p>
          <a:p>
            <a:pPr marL="285750" indent="-285750" algn="ctr">
              <a:buFont typeface="Arial" panose="020B0604020202020204" pitchFamily="34" charset="0"/>
              <a:buChar char="•"/>
            </a:pPr>
            <a:r>
              <a:rPr lang="es-ES" sz="1500" dirty="0">
                <a:solidFill>
                  <a:schemeClr val="tx2"/>
                </a:solidFill>
              </a:rPr>
              <a:t>Javier Moreno, de Puerto Rico, es elegido presidente nacional de la FFA; se convierte en el primer oficial nacional con un idioma nativo distinto del inglés.</a:t>
            </a:r>
          </a:p>
          <a:p>
            <a:pPr marL="285750" indent="-285750" algn="ctr">
              <a:buFont typeface="Arial" panose="020B0604020202020204" pitchFamily="34" charset="0"/>
              <a:buChar char="•"/>
            </a:pPr>
            <a:r>
              <a:rPr lang="es-ES" sz="1500" dirty="0">
                <a:solidFill>
                  <a:schemeClr val="tx2"/>
                </a:solidFill>
              </a:rPr>
              <a:t>Se lanza “FFA Live!” en RFD-TV.</a:t>
            </a:r>
          </a:p>
        </p:txBody>
      </p:sp>
      <p:pic>
        <p:nvPicPr>
          <p:cNvPr id="10" name="Picture 9" descr="Logo, company name&#10;&#10;Description automatically generated">
            <a:extLst>
              <a:ext uri="{FF2B5EF4-FFF2-40B4-BE49-F238E27FC236}">
                <a16:creationId xmlns:a16="http://schemas.microsoft.com/office/drawing/2014/main" id="{0A983411-3CE7-0F03-641A-BAB6F8AE0C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8354" y="783874"/>
            <a:ext cx="3087819" cy="1543909"/>
          </a:xfrm>
          <a:prstGeom prst="rect">
            <a:avLst/>
          </a:prstGeom>
        </p:spPr>
      </p:pic>
      <p:pic>
        <p:nvPicPr>
          <p:cNvPr id="12" name="Picture 11" descr="A person in a uniform&#10;&#10;Description automatically generated with low confidence">
            <a:extLst>
              <a:ext uri="{FF2B5EF4-FFF2-40B4-BE49-F238E27FC236}">
                <a16:creationId xmlns:a16="http://schemas.microsoft.com/office/drawing/2014/main" id="{0AB1DF63-498F-9209-B51D-35F8D72CF3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93339" y="899312"/>
            <a:ext cx="2164360" cy="3060599"/>
          </a:xfrm>
          <a:prstGeom prst="rect">
            <a:avLst/>
          </a:prstGeom>
          <a:ln w="38100">
            <a:solidFill>
              <a:schemeClr val="tx1"/>
            </a:solidFill>
          </a:ln>
        </p:spPr>
      </p:pic>
      <p:sp>
        <p:nvSpPr>
          <p:cNvPr id="6" name="TextBox 5">
            <a:extLst>
              <a:ext uri="{FF2B5EF4-FFF2-40B4-BE49-F238E27FC236}">
                <a16:creationId xmlns:a16="http://schemas.microsoft.com/office/drawing/2014/main" id="{40B0DFF3-1905-612E-A928-8ABF023F7808}"/>
              </a:ext>
            </a:extLst>
          </p:cNvPr>
          <p:cNvSpPr txBox="1"/>
          <p:nvPr/>
        </p:nvSpPr>
        <p:spPr>
          <a:xfrm>
            <a:off x="8716365" y="2262221"/>
            <a:ext cx="2718368" cy="3811905"/>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2006</a:t>
            </a:r>
          </a:p>
          <a:p>
            <a:pPr marL="285750" indent="-285750" algn="ctr">
              <a:buFont typeface="Arial" panose="020B0604020202020204" pitchFamily="34" charset="0"/>
              <a:buChar char="•"/>
            </a:pPr>
            <a:r>
              <a:rPr lang="es-ES" sz="1600" dirty="0">
                <a:solidFill>
                  <a:schemeClr val="tx2"/>
                </a:solidFill>
              </a:rPr>
              <a:t>Se celebra la 79.ª Convención Nacional de la FFA en Indianápolis, donde asisten 54,589 personas.</a:t>
            </a:r>
          </a:p>
          <a:p>
            <a:pPr marL="285750" indent="-285750" algn="ctr">
              <a:buFont typeface="Arial" panose="020B0604020202020204" pitchFamily="34" charset="0"/>
              <a:buChar char="•"/>
            </a:pPr>
            <a:r>
              <a:rPr lang="es-ES" sz="1600" dirty="0">
                <a:solidFill>
                  <a:schemeClr val="tx2"/>
                </a:solidFill>
              </a:rPr>
              <a:t>La Fundación Nacional FFA anuncia su primera contribución de $1 millón de dólares de parte de Ford Motor Company.</a:t>
            </a:r>
          </a:p>
        </p:txBody>
      </p:sp>
    </p:spTree>
    <p:extLst>
      <p:ext uri="{BB962C8B-B14F-4D97-AF65-F5344CB8AC3E}">
        <p14:creationId xmlns:p14="http://schemas.microsoft.com/office/powerpoint/2010/main" val="21931471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B46F8-CD64-2282-055D-2115B3A717D7}"/>
              </a:ext>
            </a:extLst>
          </p:cNvPr>
          <p:cNvSpPr>
            <a:spLocks noGrp="1"/>
          </p:cNvSpPr>
          <p:nvPr>
            <p:ph type="title"/>
          </p:nvPr>
        </p:nvSpPr>
        <p:spPr/>
        <p:txBody>
          <a:bodyPr/>
          <a:lstStyle/>
          <a:p>
            <a:r>
              <a:rPr lang="es-ES"/>
              <a:t>2010</a:t>
            </a:r>
          </a:p>
        </p:txBody>
      </p:sp>
      <p:sp>
        <p:nvSpPr>
          <p:cNvPr id="4" name="TextBox 3">
            <a:extLst>
              <a:ext uri="{FF2B5EF4-FFF2-40B4-BE49-F238E27FC236}">
                <a16:creationId xmlns:a16="http://schemas.microsoft.com/office/drawing/2014/main" id="{06A74570-8CA1-C7E2-9013-61D0036B5688}"/>
              </a:ext>
            </a:extLst>
          </p:cNvPr>
          <p:cNvSpPr txBox="1"/>
          <p:nvPr/>
        </p:nvSpPr>
        <p:spPr>
          <a:xfrm>
            <a:off x="681645" y="1609408"/>
            <a:ext cx="3621704" cy="3217902"/>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2014</a:t>
            </a:r>
          </a:p>
          <a:p>
            <a:pPr marL="285750" indent="-285750" algn="ctr">
              <a:buFont typeface="Arial" panose="020B0604020202020204" pitchFamily="34" charset="0"/>
              <a:buChar char="•"/>
            </a:pPr>
            <a:r>
              <a:rPr lang="es-ES" sz="1500" dirty="0">
                <a:solidFill>
                  <a:schemeClr val="tx2"/>
                </a:solidFill>
              </a:rPr>
              <a:t>Los miembros de la FFA ganan un récord de 3,765 títulos estadounidenses de la FFA.</a:t>
            </a:r>
          </a:p>
          <a:p>
            <a:pPr marL="285750" indent="-285750" algn="ctr">
              <a:buFont typeface="Arial" panose="020B0604020202020204" pitchFamily="34" charset="0"/>
              <a:buChar char="•"/>
            </a:pPr>
            <a:r>
              <a:rPr lang="es-ES" sz="1500" dirty="0">
                <a:solidFill>
                  <a:schemeClr val="tx2"/>
                </a:solidFill>
              </a:rPr>
              <a:t>Se donan cinco chaquetas de la FFA al Museo Nacional de Historia Estadounidense de la Institución Smithsonian.</a:t>
            </a:r>
          </a:p>
          <a:p>
            <a:pPr marL="285750" indent="-285750" algn="ctr">
              <a:buFont typeface="Arial" panose="020B0604020202020204" pitchFamily="34" charset="0"/>
              <a:buChar char="•"/>
            </a:pPr>
            <a:r>
              <a:rPr lang="es-ES" sz="1500" dirty="0">
                <a:solidFill>
                  <a:schemeClr val="tx2"/>
                </a:solidFill>
              </a:rPr>
              <a:t>Comienza el programa </a:t>
            </a:r>
            <a:r>
              <a:rPr lang="es-ES" sz="1500" i="1" dirty="0">
                <a:solidFill>
                  <a:schemeClr val="tx2"/>
                </a:solidFill>
              </a:rPr>
              <a:t>Give the Gift of Blue</a:t>
            </a:r>
            <a:r>
              <a:rPr lang="es-ES" sz="1500" dirty="0">
                <a:solidFill>
                  <a:schemeClr val="tx2"/>
                </a:solidFill>
              </a:rPr>
              <a:t> (Dé un regalo azul).</a:t>
            </a:r>
          </a:p>
        </p:txBody>
      </p:sp>
      <p:pic>
        <p:nvPicPr>
          <p:cNvPr id="6" name="Picture 5" descr="Text&#10;&#10;Description automatically generated">
            <a:extLst>
              <a:ext uri="{FF2B5EF4-FFF2-40B4-BE49-F238E27FC236}">
                <a16:creationId xmlns:a16="http://schemas.microsoft.com/office/drawing/2014/main" id="{3762A692-065B-6AFF-6D8A-9D3BF8E7379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077" t="7646" r="1984" b="5453"/>
          <a:stretch/>
        </p:blipFill>
        <p:spPr>
          <a:xfrm>
            <a:off x="1144853" y="4968240"/>
            <a:ext cx="2360347" cy="1328088"/>
          </a:xfrm>
          <a:prstGeom prst="rect">
            <a:avLst/>
          </a:prstGeom>
        </p:spPr>
      </p:pic>
      <p:sp>
        <p:nvSpPr>
          <p:cNvPr id="7" name="TextBox 6">
            <a:extLst>
              <a:ext uri="{FF2B5EF4-FFF2-40B4-BE49-F238E27FC236}">
                <a16:creationId xmlns:a16="http://schemas.microsoft.com/office/drawing/2014/main" id="{B66381AB-82C5-C490-0ADA-F77D2F31A440}"/>
              </a:ext>
            </a:extLst>
          </p:cNvPr>
          <p:cNvSpPr txBox="1"/>
          <p:nvPr/>
        </p:nvSpPr>
        <p:spPr>
          <a:xfrm>
            <a:off x="4419037" y="3552737"/>
            <a:ext cx="4308403" cy="2962513"/>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2017</a:t>
            </a:r>
          </a:p>
          <a:p>
            <a:pPr marL="285750" indent="-285750" algn="ctr">
              <a:buFont typeface="Arial" panose="020B0604020202020204" pitchFamily="34" charset="0"/>
              <a:buChar char="•"/>
            </a:pPr>
            <a:r>
              <a:rPr lang="es-ES" sz="1500" dirty="0">
                <a:solidFill>
                  <a:schemeClr val="tx2"/>
                </a:solidFill>
              </a:rPr>
              <a:t>Los delegados de la convención recomiendan modificar la Vestimenta Oficial y la ceremonia de apertura, lo cual es obtiene la aprobación de la Junta Directiva de la FFA.</a:t>
            </a:r>
          </a:p>
          <a:p>
            <a:pPr marL="285750" indent="-285750" algn="ctr">
              <a:buFont typeface="Arial" panose="020B0604020202020204" pitchFamily="34" charset="0"/>
              <a:buChar char="•"/>
            </a:pPr>
            <a:r>
              <a:rPr lang="es-ES" sz="1500" dirty="0">
                <a:solidFill>
                  <a:schemeClr val="tx2"/>
                </a:solidFill>
              </a:rPr>
              <a:t>Breanna Holbert, de California, es la primera mujer afroamericana elegida como presidenta nacional de la FFA.</a:t>
            </a:r>
          </a:p>
        </p:txBody>
      </p:sp>
      <p:pic>
        <p:nvPicPr>
          <p:cNvPr id="9" name="Picture 8" descr="A person wearing a suit and tie&#10;&#10;Description automatically generated with low confidence">
            <a:extLst>
              <a:ext uri="{FF2B5EF4-FFF2-40B4-BE49-F238E27FC236}">
                <a16:creationId xmlns:a16="http://schemas.microsoft.com/office/drawing/2014/main" id="{D4E40954-E3F2-222E-BCE3-319155CBC7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8747" y="717321"/>
            <a:ext cx="2062800" cy="2100501"/>
          </a:xfrm>
          <a:prstGeom prst="rect">
            <a:avLst/>
          </a:prstGeom>
          <a:ln w="38100">
            <a:solidFill>
              <a:schemeClr val="tx1"/>
            </a:solidFill>
          </a:ln>
        </p:spPr>
      </p:pic>
      <p:sp>
        <p:nvSpPr>
          <p:cNvPr id="10" name="TextBox 9">
            <a:extLst>
              <a:ext uri="{FF2B5EF4-FFF2-40B4-BE49-F238E27FC236}">
                <a16:creationId xmlns:a16="http://schemas.microsoft.com/office/drawing/2014/main" id="{B99FEC1E-26D8-63B7-5E55-90FBFDA19447}"/>
              </a:ext>
            </a:extLst>
          </p:cNvPr>
          <p:cNvSpPr txBox="1"/>
          <p:nvPr/>
        </p:nvSpPr>
        <p:spPr>
          <a:xfrm>
            <a:off x="6929120" y="717321"/>
            <a:ext cx="4919474" cy="2451735"/>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2018</a:t>
            </a:r>
          </a:p>
          <a:p>
            <a:pPr marL="285750" indent="-285750" algn="ctr">
              <a:buFont typeface="Arial" panose="020B0604020202020204" pitchFamily="34" charset="0"/>
              <a:buChar char="•"/>
            </a:pPr>
            <a:r>
              <a:rPr lang="es-ES" sz="1500" dirty="0">
                <a:solidFill>
                  <a:schemeClr val="tx2"/>
                </a:solidFill>
              </a:rPr>
              <a:t>La FFA anuncia que la Convención y Exposición Nacional de la FFA permanecerá en Indianápolis hasta 2031.</a:t>
            </a:r>
          </a:p>
          <a:p>
            <a:pPr marL="285750" indent="-285750" algn="ctr">
              <a:buFont typeface="Arial" panose="020B0604020202020204" pitchFamily="34" charset="0"/>
              <a:buChar char="•"/>
            </a:pPr>
            <a:r>
              <a:rPr lang="es-ES" sz="1500" dirty="0">
                <a:solidFill>
                  <a:schemeClr val="tx2"/>
                </a:solidFill>
              </a:rPr>
              <a:t>La 91.ª Convención Nacional de la FFA tiene una asistencia récord de 69,944 miembros, asesores, simpatizantes e invitados.</a:t>
            </a:r>
          </a:p>
          <a:p>
            <a:pPr marL="285750" indent="-285750" algn="ctr">
              <a:buFont typeface="Arial" panose="020B0604020202020204" pitchFamily="34" charset="0"/>
              <a:buChar char="•"/>
            </a:pPr>
            <a:r>
              <a:rPr lang="es-ES" sz="1500" dirty="0">
                <a:solidFill>
                  <a:schemeClr val="tx2"/>
                </a:solidFill>
              </a:rPr>
              <a:t>El salón azul de la FFA inaugural se lanza en la convención y exposición nacional. </a:t>
            </a:r>
          </a:p>
        </p:txBody>
      </p:sp>
      <p:pic>
        <p:nvPicPr>
          <p:cNvPr id="12" name="Picture 11" descr="A picture containing text, outdoor, sign, car&#10;&#10;Description automatically generated">
            <a:extLst>
              <a:ext uri="{FF2B5EF4-FFF2-40B4-BE49-F238E27FC236}">
                <a16:creationId xmlns:a16="http://schemas.microsoft.com/office/drawing/2014/main" id="{DF50807F-6EA4-20FF-4FA7-2B2F13DFC8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12272" y="3552737"/>
            <a:ext cx="2904813" cy="1943823"/>
          </a:xfrm>
          <a:prstGeom prst="rect">
            <a:avLst/>
          </a:prstGeom>
          <a:ln w="38100">
            <a:solidFill>
              <a:schemeClr val="tx1"/>
            </a:solidFill>
          </a:ln>
        </p:spPr>
      </p:pic>
    </p:spTree>
    <p:extLst>
      <p:ext uri="{BB962C8B-B14F-4D97-AF65-F5344CB8AC3E}">
        <p14:creationId xmlns:p14="http://schemas.microsoft.com/office/powerpoint/2010/main" val="17755740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B46F8-CD64-2282-055D-2115B3A717D7}"/>
              </a:ext>
            </a:extLst>
          </p:cNvPr>
          <p:cNvSpPr>
            <a:spLocks noGrp="1"/>
          </p:cNvSpPr>
          <p:nvPr>
            <p:ph type="title"/>
          </p:nvPr>
        </p:nvSpPr>
        <p:spPr/>
        <p:txBody>
          <a:bodyPr/>
          <a:lstStyle/>
          <a:p>
            <a:r>
              <a:rPr lang="es-ES"/>
              <a:t>2020</a:t>
            </a:r>
          </a:p>
        </p:txBody>
      </p:sp>
      <p:sp>
        <p:nvSpPr>
          <p:cNvPr id="4" name="TextBox 3">
            <a:extLst>
              <a:ext uri="{FF2B5EF4-FFF2-40B4-BE49-F238E27FC236}">
                <a16:creationId xmlns:a16="http://schemas.microsoft.com/office/drawing/2014/main" id="{06A74570-8CA1-C7E2-9013-61D0036B5688}"/>
              </a:ext>
            </a:extLst>
          </p:cNvPr>
          <p:cNvSpPr txBox="1"/>
          <p:nvPr/>
        </p:nvSpPr>
        <p:spPr>
          <a:xfrm>
            <a:off x="3622804" y="2539795"/>
            <a:ext cx="3052316" cy="3512939"/>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2020</a:t>
            </a:r>
          </a:p>
          <a:p>
            <a:pPr marL="285750" indent="-285750" algn="ctr">
              <a:buFont typeface="Arial" panose="020B0604020202020204" pitchFamily="34" charset="0"/>
              <a:buChar char="•"/>
            </a:pPr>
            <a:r>
              <a:rPr lang="es-ES" sz="1550" dirty="0">
                <a:solidFill>
                  <a:schemeClr val="tx2"/>
                </a:solidFill>
              </a:rPr>
              <a:t>Se lleva a cabo la primera Convención y Exposición Nacional virtual de la FFA debido a la pandemia de COVID-19. </a:t>
            </a:r>
          </a:p>
          <a:p>
            <a:pPr marL="285750" indent="-285750" algn="ctr">
              <a:buFont typeface="Arial" panose="020B0604020202020204" pitchFamily="34" charset="0"/>
              <a:buChar char="•"/>
            </a:pPr>
            <a:r>
              <a:rPr lang="es-ES" sz="1550" dirty="0">
                <a:solidFill>
                  <a:schemeClr val="tx2"/>
                </a:solidFill>
              </a:rPr>
              <a:t>Además, la Conferencia de Liderazgo de Washington se cancela por primera vez en 50 años.</a:t>
            </a:r>
          </a:p>
        </p:txBody>
      </p:sp>
      <p:sp>
        <p:nvSpPr>
          <p:cNvPr id="10" name="TextBox 9">
            <a:extLst>
              <a:ext uri="{FF2B5EF4-FFF2-40B4-BE49-F238E27FC236}">
                <a16:creationId xmlns:a16="http://schemas.microsoft.com/office/drawing/2014/main" id="{B99FEC1E-26D8-63B7-5E55-90FBFDA19447}"/>
              </a:ext>
            </a:extLst>
          </p:cNvPr>
          <p:cNvSpPr txBox="1"/>
          <p:nvPr/>
        </p:nvSpPr>
        <p:spPr>
          <a:xfrm>
            <a:off x="6607342" y="813839"/>
            <a:ext cx="4963974" cy="1770698"/>
          </a:xfrm>
          <a:prstGeom prst="roundRect">
            <a:avLst/>
          </a:prstGeom>
          <a:noFill/>
          <a:ln w="38100">
            <a:solidFill>
              <a:schemeClr val="accent1"/>
            </a:solidFill>
          </a:ln>
        </p:spPr>
        <p:txBody>
          <a:bodyPr wrap="square" rtlCol="0">
            <a:spAutoFit/>
          </a:bodyPr>
          <a:lstStyle/>
          <a:p>
            <a:pPr algn="ctr"/>
            <a:r>
              <a:rPr lang="es-ES" b="1" u="sng" dirty="0">
                <a:solidFill>
                  <a:schemeClr val="tx2"/>
                </a:solidFill>
              </a:rPr>
              <a:t>2021</a:t>
            </a:r>
          </a:p>
          <a:p>
            <a:pPr marL="285750" indent="-285750" algn="ctr">
              <a:buFont typeface="Arial" panose="020B0604020202020204" pitchFamily="34" charset="0"/>
              <a:buChar char="•"/>
            </a:pPr>
            <a:r>
              <a:rPr lang="es-ES" sz="1600" dirty="0">
                <a:solidFill>
                  <a:schemeClr val="tx2"/>
                </a:solidFill>
              </a:rPr>
              <a:t>FFA celebra 50 años de membresía de antiguos alumnos.</a:t>
            </a:r>
          </a:p>
          <a:p>
            <a:pPr marL="285750" indent="-285750" algn="ctr">
              <a:buFont typeface="Arial" panose="020B0604020202020204" pitchFamily="34" charset="0"/>
              <a:buChar char="•"/>
            </a:pPr>
            <a:r>
              <a:rPr lang="es-ES" sz="1600" dirty="0">
                <a:solidFill>
                  <a:schemeClr val="tx2"/>
                </a:solidFill>
              </a:rPr>
              <a:t>Los delegados nacionales aprueban y la Junta Directiva Nacional de la FFA ratifica las declaraciones de valores de la FFA.</a:t>
            </a:r>
          </a:p>
        </p:txBody>
      </p:sp>
      <p:pic>
        <p:nvPicPr>
          <p:cNvPr id="5" name="Picture 4" descr="A picture containing text, person, indoor, computer&#10;&#10;Description automatically generated">
            <a:extLst>
              <a:ext uri="{FF2B5EF4-FFF2-40B4-BE49-F238E27FC236}">
                <a16:creationId xmlns:a16="http://schemas.microsoft.com/office/drawing/2014/main" id="{279FC9A6-507A-5396-A664-0A0407F2AB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600" y="2172810"/>
            <a:ext cx="2744680" cy="4117020"/>
          </a:xfrm>
          <a:prstGeom prst="rect">
            <a:avLst/>
          </a:prstGeom>
          <a:ln w="38100">
            <a:solidFill>
              <a:schemeClr val="tx1"/>
            </a:solidFill>
          </a:ln>
        </p:spPr>
      </p:pic>
      <p:pic>
        <p:nvPicPr>
          <p:cNvPr id="11" name="Picture 10" descr="A picture containing text, person&#10;&#10;Description automatically generated">
            <a:extLst>
              <a:ext uri="{FF2B5EF4-FFF2-40B4-BE49-F238E27FC236}">
                <a16:creationId xmlns:a16="http://schemas.microsoft.com/office/drawing/2014/main" id="{0A950311-8FBB-B801-0A22-FF23FEE4F96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021" t="12039" r="15279" b="5114"/>
          <a:stretch/>
        </p:blipFill>
        <p:spPr>
          <a:xfrm>
            <a:off x="6913918" y="2749386"/>
            <a:ext cx="4518482" cy="3386216"/>
          </a:xfrm>
          <a:prstGeom prst="rect">
            <a:avLst/>
          </a:prstGeom>
          <a:ln w="38100">
            <a:solidFill>
              <a:schemeClr val="tx1"/>
            </a:solidFill>
          </a:ln>
        </p:spPr>
      </p:pic>
    </p:spTree>
    <p:extLst>
      <p:ext uri="{BB962C8B-B14F-4D97-AF65-F5344CB8AC3E}">
        <p14:creationId xmlns:p14="http://schemas.microsoft.com/office/powerpoint/2010/main" val="1725495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A1FCD-D15D-4BA7-A607-3F011E598659}"/>
              </a:ext>
            </a:extLst>
          </p:cNvPr>
          <p:cNvSpPr>
            <a:spLocks noGrp="1"/>
          </p:cNvSpPr>
          <p:nvPr>
            <p:ph type="title"/>
          </p:nvPr>
        </p:nvSpPr>
        <p:spPr/>
        <p:txBody>
          <a:bodyPr/>
          <a:lstStyle/>
          <a:p>
            <a:r>
              <a:rPr lang="es-ES"/>
              <a:t>FFA: Panorama global</a:t>
            </a:r>
          </a:p>
        </p:txBody>
      </p:sp>
      <p:sp>
        <p:nvSpPr>
          <p:cNvPr id="3" name="Content Placeholder 2">
            <a:extLst>
              <a:ext uri="{FF2B5EF4-FFF2-40B4-BE49-F238E27FC236}">
                <a16:creationId xmlns:a16="http://schemas.microsoft.com/office/drawing/2014/main" id="{55FE9581-2AFC-4DEF-98C6-E43FE856BCB3}"/>
              </a:ext>
            </a:extLst>
          </p:cNvPr>
          <p:cNvSpPr>
            <a:spLocks noGrp="1"/>
          </p:cNvSpPr>
          <p:nvPr>
            <p:ph sz="half" idx="1"/>
          </p:nvPr>
        </p:nvSpPr>
        <p:spPr>
          <a:xfrm>
            <a:off x="838199" y="1825625"/>
            <a:ext cx="6613359" cy="4308845"/>
          </a:xfrm>
        </p:spPr>
        <p:txBody>
          <a:bodyPr>
            <a:normAutofit fontScale="62500" lnSpcReduction="20000"/>
          </a:bodyPr>
          <a:lstStyle/>
          <a:p>
            <a:pPr>
              <a:lnSpc>
                <a:spcPct val="120000"/>
              </a:lnSpc>
            </a:pPr>
            <a:r>
              <a:rPr lang="es-ES" b="0" i="0" dirty="0">
                <a:effectLst/>
              </a:rPr>
              <a:t>La FFA es una organización estudiantil dinámica e intracurricular dentro de la educación agrícola, que prepara a los estudiantes para el liderazgo, el crecimiento personal y el éxito profesional.</a:t>
            </a:r>
          </a:p>
          <a:p>
            <a:pPr>
              <a:lnSpc>
                <a:spcPct val="120000"/>
              </a:lnSpc>
            </a:pPr>
            <a:r>
              <a:rPr lang="es-ES" b="0" i="0" dirty="0">
                <a:effectLst/>
              </a:rPr>
              <a:t>El nombre oficial de la organización es </a:t>
            </a:r>
            <a:r>
              <a:rPr lang="es-ES" b="0" i="1" dirty="0">
                <a:effectLst/>
              </a:rPr>
              <a:t>National FFA Organization</a:t>
            </a:r>
            <a:r>
              <a:rPr lang="es-ES" b="0" i="0" dirty="0">
                <a:effectLst/>
              </a:rPr>
              <a:t> (Organización Nacional de la FFA), y las letras FFA significan </a:t>
            </a:r>
            <a:r>
              <a:rPr lang="es-ES" b="0" i="1" dirty="0">
                <a:effectLst/>
              </a:rPr>
              <a:t>Future Farmers of America </a:t>
            </a:r>
            <a:r>
              <a:rPr lang="es-ES" b="0" i="0" dirty="0">
                <a:effectLst/>
              </a:rPr>
              <a:t>(Futuros Agricultores de América). </a:t>
            </a:r>
          </a:p>
          <a:p>
            <a:pPr>
              <a:lnSpc>
                <a:spcPct val="120000"/>
              </a:lnSpc>
            </a:pPr>
            <a:r>
              <a:rPr lang="es-ES" b="0" i="0" dirty="0">
                <a:effectLst/>
              </a:rPr>
              <a:t>Estas letras son una parte de nuestra historia que nunca cambiará. La FFA es para aquellos que quieren marcar la diferencia, ya sea como agricultores de producción, docentes, médicos, científicos, empresarios o expertos en otros campos.</a:t>
            </a:r>
            <a:endParaRPr lang="es-ES" dirty="0"/>
          </a:p>
        </p:txBody>
      </p:sp>
      <p:pic>
        <p:nvPicPr>
          <p:cNvPr id="8" name="Picture 7" descr="A picture containing logo&#10;&#10;Description automatically generated">
            <a:extLst>
              <a:ext uri="{FF2B5EF4-FFF2-40B4-BE49-F238E27FC236}">
                <a16:creationId xmlns:a16="http://schemas.microsoft.com/office/drawing/2014/main" id="{BF414C0F-8552-9460-4A04-26C7FCC8EDF6}"/>
              </a:ext>
            </a:extLst>
          </p:cNvPr>
          <p:cNvPicPr>
            <a:picLocks noChangeAspect="1"/>
          </p:cNvPicPr>
          <p:nvPr/>
        </p:nvPicPr>
        <p:blipFill rotWithShape="1">
          <a:blip r:embed="rId2">
            <a:extLst>
              <a:ext uri="{28A0092B-C50C-407E-A947-70E740481C1C}">
                <a14:useLocalDpi xmlns:a14="http://schemas.microsoft.com/office/drawing/2010/main" val="0"/>
              </a:ext>
            </a:extLst>
          </a:blip>
          <a:srcRect l="22807" t="20690" r="22369" b="19809"/>
          <a:stretch/>
        </p:blipFill>
        <p:spPr>
          <a:xfrm>
            <a:off x="7764924" y="1825625"/>
            <a:ext cx="3677653" cy="3991379"/>
          </a:xfrm>
          <a:prstGeom prst="rect">
            <a:avLst/>
          </a:prstGeom>
        </p:spPr>
      </p:pic>
    </p:spTree>
    <p:extLst>
      <p:ext uri="{BB962C8B-B14F-4D97-AF65-F5344CB8AC3E}">
        <p14:creationId xmlns:p14="http://schemas.microsoft.com/office/powerpoint/2010/main" val="1158351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EC666C-254E-DF72-0F1F-9E1B4AD27A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7514" y="1334577"/>
            <a:ext cx="6626860" cy="5283817"/>
          </a:xfrm>
          <a:prstGeom prst="rect">
            <a:avLst/>
          </a:prstGeom>
        </p:spPr>
      </p:pic>
      <p:sp>
        <p:nvSpPr>
          <p:cNvPr id="2" name="Title 1">
            <a:extLst>
              <a:ext uri="{FF2B5EF4-FFF2-40B4-BE49-F238E27FC236}">
                <a16:creationId xmlns:a16="http://schemas.microsoft.com/office/drawing/2014/main" id="{F5986FA9-074C-FF23-68A9-140A3C1F59B8}"/>
              </a:ext>
            </a:extLst>
          </p:cNvPr>
          <p:cNvSpPr>
            <a:spLocks noGrp="1"/>
          </p:cNvSpPr>
          <p:nvPr>
            <p:ph type="title"/>
          </p:nvPr>
        </p:nvSpPr>
        <p:spPr>
          <a:xfrm>
            <a:off x="838200" y="665632"/>
            <a:ext cx="10515600" cy="791376"/>
          </a:xfrm>
        </p:spPr>
        <p:txBody>
          <a:bodyPr/>
          <a:lstStyle/>
          <a:p>
            <a:r>
              <a:rPr lang="es-ES" dirty="0"/>
              <a:t>El Modelo de Tres Componentes</a:t>
            </a:r>
          </a:p>
        </p:txBody>
      </p:sp>
    </p:spTree>
    <p:extLst>
      <p:ext uri="{BB962C8B-B14F-4D97-AF65-F5344CB8AC3E}">
        <p14:creationId xmlns:p14="http://schemas.microsoft.com/office/powerpoint/2010/main" val="1003910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A1FCD-D15D-4BA7-A607-3F011E598659}"/>
              </a:ext>
            </a:extLst>
          </p:cNvPr>
          <p:cNvSpPr>
            <a:spLocks noGrp="1"/>
          </p:cNvSpPr>
          <p:nvPr>
            <p:ph type="title"/>
          </p:nvPr>
        </p:nvSpPr>
        <p:spPr/>
        <p:txBody>
          <a:bodyPr/>
          <a:lstStyle/>
          <a:p>
            <a:r>
              <a:rPr lang="es-ES" dirty="0"/>
              <a:t>Salón de clases/laboratorio</a:t>
            </a:r>
          </a:p>
        </p:txBody>
      </p:sp>
      <p:sp>
        <p:nvSpPr>
          <p:cNvPr id="3" name="Content Placeholder 2">
            <a:extLst>
              <a:ext uri="{FF2B5EF4-FFF2-40B4-BE49-F238E27FC236}">
                <a16:creationId xmlns:a16="http://schemas.microsoft.com/office/drawing/2014/main" id="{55FE9581-2AFC-4DEF-98C6-E43FE856BCB3}"/>
              </a:ext>
            </a:extLst>
          </p:cNvPr>
          <p:cNvSpPr>
            <a:spLocks noGrp="1"/>
          </p:cNvSpPr>
          <p:nvPr>
            <p:ph sz="half" idx="1"/>
          </p:nvPr>
        </p:nvSpPr>
        <p:spPr>
          <a:xfrm>
            <a:off x="838201" y="1825625"/>
            <a:ext cx="5083206" cy="4308845"/>
          </a:xfrm>
        </p:spPr>
        <p:txBody>
          <a:bodyPr>
            <a:normAutofit/>
          </a:bodyPr>
          <a:lstStyle/>
          <a:p>
            <a:r>
              <a:rPr lang="es-ES" sz="2400" dirty="0"/>
              <a:t>Aprender todo sobre la industria agrícola.</a:t>
            </a:r>
          </a:p>
          <a:p>
            <a:r>
              <a:rPr lang="es-ES" sz="2400" dirty="0"/>
              <a:t>Pasar mucho tiempo de clase al aire libre:</a:t>
            </a:r>
          </a:p>
          <a:p>
            <a:pPr lvl="1"/>
            <a:r>
              <a:rPr lang="es-ES" sz="2000" dirty="0"/>
              <a:t>Invernadero</a:t>
            </a:r>
          </a:p>
          <a:p>
            <a:pPr lvl="1"/>
            <a:r>
              <a:rPr lang="es-ES" sz="2000" dirty="0"/>
              <a:t>Laboratorio</a:t>
            </a:r>
          </a:p>
          <a:p>
            <a:pPr lvl="1"/>
            <a:r>
              <a:rPr lang="es-ES" sz="2000" dirty="0"/>
              <a:t>Tienda</a:t>
            </a:r>
          </a:p>
          <a:p>
            <a:pPr lvl="1"/>
            <a:r>
              <a:rPr lang="es-ES" sz="2000" dirty="0"/>
              <a:t>Granero</a:t>
            </a:r>
          </a:p>
          <a:p>
            <a:r>
              <a:rPr lang="es-ES" sz="2400" dirty="0"/>
              <a:t>Aprendizaje práctico adicional en comparación con otras clases</a:t>
            </a:r>
          </a:p>
        </p:txBody>
      </p:sp>
      <p:pic>
        <p:nvPicPr>
          <p:cNvPr id="5" name="Picture 4" descr="A picture containing text, person&#10;&#10;Description automatically generated">
            <a:extLst>
              <a:ext uri="{FF2B5EF4-FFF2-40B4-BE49-F238E27FC236}">
                <a16:creationId xmlns:a16="http://schemas.microsoft.com/office/drawing/2014/main" id="{46E0C980-9ECD-5EE2-6B78-2E629523CA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21407" y="2606722"/>
            <a:ext cx="5285876" cy="3527748"/>
          </a:xfrm>
          <a:prstGeom prst="rect">
            <a:avLst/>
          </a:prstGeom>
          <a:ln w="38100">
            <a:solidFill>
              <a:schemeClr val="tx1"/>
            </a:solidFill>
          </a:ln>
        </p:spPr>
      </p:pic>
    </p:spTree>
    <p:extLst>
      <p:ext uri="{BB962C8B-B14F-4D97-AF65-F5344CB8AC3E}">
        <p14:creationId xmlns:p14="http://schemas.microsoft.com/office/powerpoint/2010/main" val="650980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A1FCD-D15D-4BA7-A607-3F011E598659}"/>
              </a:ext>
            </a:extLst>
          </p:cNvPr>
          <p:cNvSpPr>
            <a:spLocks noGrp="1"/>
          </p:cNvSpPr>
          <p:nvPr>
            <p:ph type="title"/>
          </p:nvPr>
        </p:nvSpPr>
        <p:spPr/>
        <p:txBody>
          <a:bodyPr/>
          <a:lstStyle/>
          <a:p>
            <a:r>
              <a:rPr lang="es-ES" dirty="0"/>
              <a:t>SAE</a:t>
            </a:r>
          </a:p>
        </p:txBody>
      </p:sp>
      <p:sp>
        <p:nvSpPr>
          <p:cNvPr id="3" name="Content Placeholder 2">
            <a:extLst>
              <a:ext uri="{FF2B5EF4-FFF2-40B4-BE49-F238E27FC236}">
                <a16:creationId xmlns:a16="http://schemas.microsoft.com/office/drawing/2014/main" id="{55FE9581-2AFC-4DEF-98C6-E43FE856BCB3}"/>
              </a:ext>
            </a:extLst>
          </p:cNvPr>
          <p:cNvSpPr>
            <a:spLocks noGrp="1"/>
          </p:cNvSpPr>
          <p:nvPr>
            <p:ph sz="half" idx="1"/>
          </p:nvPr>
        </p:nvSpPr>
        <p:spPr>
          <a:xfrm>
            <a:off x="838200" y="1825625"/>
            <a:ext cx="6033117" cy="4308845"/>
          </a:xfrm>
        </p:spPr>
        <p:txBody>
          <a:bodyPr>
            <a:normAutofit lnSpcReduction="10000"/>
          </a:bodyPr>
          <a:lstStyle/>
          <a:p>
            <a:r>
              <a:rPr lang="es-ES" sz="2400" dirty="0"/>
              <a:t>Experiencia agrícola supervisada</a:t>
            </a:r>
          </a:p>
          <a:p>
            <a:r>
              <a:rPr lang="es-ES" sz="2400" dirty="0"/>
              <a:t>Ganen dinero en efectivo o adquieran experiencia en la vida real.</a:t>
            </a:r>
          </a:p>
          <a:p>
            <a:r>
              <a:rPr lang="es-ES" sz="2400" dirty="0"/>
              <a:t>Programa agrícola práctico que ustedes crean.</a:t>
            </a:r>
          </a:p>
          <a:p>
            <a:pPr lvl="1"/>
            <a:r>
              <a:rPr lang="es-ES" sz="2000" dirty="0"/>
              <a:t>Trabajen con animales en la oficina de un veterinario.</a:t>
            </a:r>
          </a:p>
          <a:p>
            <a:pPr lvl="1"/>
            <a:r>
              <a:rPr lang="es-ES" sz="2000" dirty="0"/>
              <a:t>Investiguen una nueva ciencia y tecnología agrícola.</a:t>
            </a:r>
          </a:p>
          <a:p>
            <a:pPr lvl="1"/>
            <a:r>
              <a:rPr lang="es-ES" sz="2000" dirty="0"/>
              <a:t>Creen hermosos arreglos florales.</a:t>
            </a:r>
          </a:p>
          <a:p>
            <a:pPr lvl="1"/>
            <a:r>
              <a:rPr lang="es-ES" sz="2000" dirty="0"/>
              <a:t>Produzcan y comercialicen verduras de especialidad.</a:t>
            </a:r>
          </a:p>
        </p:txBody>
      </p:sp>
      <p:pic>
        <p:nvPicPr>
          <p:cNvPr id="5" name="Picture 4" descr="A picture containing person&#10;&#10;Description automatically generated">
            <a:extLst>
              <a:ext uri="{FF2B5EF4-FFF2-40B4-BE49-F238E27FC236}">
                <a16:creationId xmlns:a16="http://schemas.microsoft.com/office/drawing/2014/main" id="{018B6BFC-3B13-9AE5-89F8-F4DFCA0ED2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4737" y="2530135"/>
            <a:ext cx="4134776" cy="2756517"/>
          </a:xfrm>
          <a:prstGeom prst="rect">
            <a:avLst/>
          </a:prstGeom>
          <a:ln w="38100">
            <a:solidFill>
              <a:schemeClr val="tx1"/>
            </a:solidFill>
          </a:ln>
        </p:spPr>
      </p:pic>
    </p:spTree>
    <p:extLst>
      <p:ext uri="{BB962C8B-B14F-4D97-AF65-F5344CB8AC3E}">
        <p14:creationId xmlns:p14="http://schemas.microsoft.com/office/powerpoint/2010/main" val="76033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A1FCD-D15D-4BA7-A607-3F011E598659}"/>
              </a:ext>
            </a:extLst>
          </p:cNvPr>
          <p:cNvSpPr>
            <a:spLocks noGrp="1"/>
          </p:cNvSpPr>
          <p:nvPr>
            <p:ph type="title"/>
          </p:nvPr>
        </p:nvSpPr>
        <p:spPr/>
        <p:txBody>
          <a:bodyPr/>
          <a:lstStyle/>
          <a:p>
            <a:r>
              <a:rPr lang="es-ES"/>
              <a:t>FFA</a:t>
            </a:r>
          </a:p>
        </p:txBody>
      </p:sp>
      <p:sp>
        <p:nvSpPr>
          <p:cNvPr id="3" name="Content Placeholder 2">
            <a:extLst>
              <a:ext uri="{FF2B5EF4-FFF2-40B4-BE49-F238E27FC236}">
                <a16:creationId xmlns:a16="http://schemas.microsoft.com/office/drawing/2014/main" id="{55FE9581-2AFC-4DEF-98C6-E43FE856BCB3}"/>
              </a:ext>
            </a:extLst>
          </p:cNvPr>
          <p:cNvSpPr>
            <a:spLocks noGrp="1"/>
          </p:cNvSpPr>
          <p:nvPr>
            <p:ph sz="half" idx="1"/>
          </p:nvPr>
        </p:nvSpPr>
        <p:spPr>
          <a:xfrm>
            <a:off x="838201" y="1825625"/>
            <a:ext cx="5257800" cy="4308845"/>
          </a:xfrm>
        </p:spPr>
        <p:txBody>
          <a:bodyPr>
            <a:normAutofit/>
          </a:bodyPr>
          <a:lstStyle/>
          <a:p>
            <a:r>
              <a:rPr lang="es-ES" sz="2400" dirty="0"/>
              <a:t>Deben estar inscritos en una clase de agricultura.</a:t>
            </a:r>
          </a:p>
          <a:p>
            <a:r>
              <a:rPr lang="es-ES" sz="2400" dirty="0"/>
              <a:t>La organización dirigida por estudiantes más grande del país.</a:t>
            </a:r>
          </a:p>
          <a:p>
            <a:r>
              <a:rPr lang="es-ES" sz="2400" dirty="0"/>
              <a:t>Viajen a lugares increíbles.</a:t>
            </a:r>
          </a:p>
          <a:p>
            <a:r>
              <a:rPr lang="es-ES" sz="2400" dirty="0"/>
              <a:t>Aprendan sobre cientos de carreras diferentes.</a:t>
            </a:r>
          </a:p>
          <a:p>
            <a:r>
              <a:rPr lang="es-ES" sz="2400" dirty="0"/>
              <a:t>Desarrollen habilidades de liderazgo.</a:t>
            </a:r>
          </a:p>
          <a:p>
            <a:endParaRPr lang="es-ES" sz="2400" dirty="0"/>
          </a:p>
          <a:p>
            <a:endParaRPr lang="es-ES" sz="2000" dirty="0"/>
          </a:p>
        </p:txBody>
      </p:sp>
      <p:pic>
        <p:nvPicPr>
          <p:cNvPr id="7" name="Picture 6" descr="A group of people in red shirts&#10;&#10;Description automatically generated with low confidence">
            <a:extLst>
              <a:ext uri="{FF2B5EF4-FFF2-40B4-BE49-F238E27FC236}">
                <a16:creationId xmlns:a16="http://schemas.microsoft.com/office/drawing/2014/main" id="{F81564F3-2B3B-B8B0-422D-821C34AE3D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9568" y="2323282"/>
            <a:ext cx="5250704" cy="3500469"/>
          </a:xfrm>
          <a:prstGeom prst="rect">
            <a:avLst/>
          </a:prstGeom>
          <a:ln w="38100">
            <a:solidFill>
              <a:schemeClr val="tx1"/>
            </a:solidFill>
          </a:ln>
        </p:spPr>
      </p:pic>
    </p:spTree>
    <p:extLst>
      <p:ext uri="{BB962C8B-B14F-4D97-AF65-F5344CB8AC3E}">
        <p14:creationId xmlns:p14="http://schemas.microsoft.com/office/powerpoint/2010/main" val="553943876"/>
      </p:ext>
    </p:extLst>
  </p:cSld>
  <p:clrMapOvr>
    <a:masterClrMapping/>
  </p:clrMapOvr>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(1)</Template>
  <TotalTime>6162</TotalTime>
  <Words>2749</Words>
  <Application>Microsoft Office PowerPoint</Application>
  <PresentationFormat>Widescreen</PresentationFormat>
  <Paragraphs>279</Paragraphs>
  <Slides>43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Anton</vt:lpstr>
      <vt:lpstr>Arial</vt:lpstr>
      <vt:lpstr>Calibri</vt:lpstr>
      <vt:lpstr>Montserrat</vt:lpstr>
      <vt:lpstr>Raleway</vt:lpstr>
      <vt:lpstr>Office Theme</vt:lpstr>
      <vt:lpstr>Manual del Estudiantes</vt:lpstr>
      <vt:lpstr>Parte 1:</vt:lpstr>
      <vt:lpstr>¿Qué me ofrecen?</vt:lpstr>
      <vt:lpstr>¿Qué me ofrecen?</vt:lpstr>
      <vt:lpstr>FFA: Panorama global</vt:lpstr>
      <vt:lpstr>El Modelo de Tres Componentes</vt:lpstr>
      <vt:lpstr>Salón de clases/laboratorio</vt:lpstr>
      <vt:lpstr>SAE</vt:lpstr>
      <vt:lpstr>FFA</vt:lpstr>
      <vt:lpstr>Misión de la FFA</vt:lpstr>
      <vt:lpstr>Declaraciones de valores de la FFA</vt:lpstr>
      <vt:lpstr>Declaraciones de valores de la FFA</vt:lpstr>
      <vt:lpstr>Parte 2:</vt:lpstr>
      <vt:lpstr>Cómo empezamos</vt:lpstr>
      <vt:lpstr>Primeras estadísticas</vt:lpstr>
      <vt:lpstr>Primeros líderes</vt:lpstr>
      <vt:lpstr>Primeros líderes</vt:lpstr>
      <vt:lpstr>Credo de la FFA</vt:lpstr>
      <vt:lpstr>Vestimenta oficial</vt:lpstr>
      <vt:lpstr>La chaqueta de la FFA</vt:lpstr>
      <vt:lpstr>La chaqueta de la FFA</vt:lpstr>
      <vt:lpstr>La chaqueta de la FFA</vt:lpstr>
      <vt:lpstr>La chaqueta de la FFA</vt:lpstr>
      <vt:lpstr>Chaqueta sweetheart</vt:lpstr>
      <vt:lpstr>New Farmers of America</vt:lpstr>
      <vt:lpstr>Nuevos Agricultores de América</vt:lpstr>
      <vt:lpstr>Nuevos Agricultores de América</vt:lpstr>
      <vt:lpstr>Las mujeres se unen a la FFA</vt:lpstr>
      <vt:lpstr>Future Farmers of America se convierte en la Organización Nacional FFA</vt:lpstr>
      <vt:lpstr>Sedes de la Convención Nacional FFA</vt:lpstr>
      <vt:lpstr>Archivos de la Organización Nacional de la FFA</vt:lpstr>
      <vt:lpstr>Línea de Tiempo Histórica</vt:lpstr>
      <vt:lpstr>1920</vt:lpstr>
      <vt:lpstr>1930</vt:lpstr>
      <vt:lpstr>1940</vt:lpstr>
      <vt:lpstr>1950</vt:lpstr>
      <vt:lpstr>1960</vt:lpstr>
      <vt:lpstr>1970</vt:lpstr>
      <vt:lpstr>1980</vt:lpstr>
      <vt:lpstr>1990</vt:lpstr>
      <vt:lpstr>2000</vt:lpstr>
      <vt:lpstr>2010</vt:lpstr>
      <vt:lpstr>2020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Handbook</dc:title>
  <dc:creator>Mullins, Amanda</dc:creator>
  <cp:lastModifiedBy>Ortiz, Miguel</cp:lastModifiedBy>
  <cp:revision>73</cp:revision>
  <dcterms:created xsi:type="dcterms:W3CDTF">2022-11-17T19:26:47Z</dcterms:created>
  <dcterms:modified xsi:type="dcterms:W3CDTF">2023-08-17T15:50:49Z</dcterms:modified>
</cp:coreProperties>
</file>