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8"/>
  </p:notesMasterIdLst>
  <p:handoutMasterIdLst>
    <p:handoutMasterId r:id="rId79"/>
  </p:handoutMasterIdLst>
  <p:sldIdLst>
    <p:sldId id="256" r:id="rId2"/>
    <p:sldId id="258" r:id="rId3"/>
    <p:sldId id="257" r:id="rId4"/>
    <p:sldId id="259" r:id="rId5"/>
    <p:sldId id="262" r:id="rId6"/>
    <p:sldId id="278" r:id="rId7"/>
    <p:sldId id="279" r:id="rId8"/>
    <p:sldId id="261" r:id="rId9"/>
    <p:sldId id="263" r:id="rId10"/>
    <p:sldId id="280" r:id="rId11"/>
    <p:sldId id="281" r:id="rId12"/>
    <p:sldId id="284" r:id="rId13"/>
    <p:sldId id="285" r:id="rId14"/>
    <p:sldId id="286" r:id="rId15"/>
    <p:sldId id="287" r:id="rId16"/>
    <p:sldId id="266" r:id="rId17"/>
    <p:sldId id="282" r:id="rId18"/>
    <p:sldId id="267" r:id="rId19"/>
    <p:sldId id="283" r:id="rId20"/>
    <p:sldId id="270" r:id="rId21"/>
    <p:sldId id="289" r:id="rId22"/>
    <p:sldId id="288" r:id="rId23"/>
    <p:sldId id="290" r:id="rId24"/>
    <p:sldId id="291" r:id="rId25"/>
    <p:sldId id="292" r:id="rId26"/>
    <p:sldId id="271" r:id="rId27"/>
    <p:sldId id="293" r:id="rId28"/>
    <p:sldId id="294" r:id="rId29"/>
    <p:sldId id="295" r:id="rId30"/>
    <p:sldId id="296" r:id="rId31"/>
    <p:sldId id="297" r:id="rId32"/>
    <p:sldId id="298" r:id="rId33"/>
    <p:sldId id="299" r:id="rId34"/>
    <p:sldId id="300" r:id="rId35"/>
    <p:sldId id="301" r:id="rId36"/>
    <p:sldId id="302" r:id="rId37"/>
    <p:sldId id="303" r:id="rId38"/>
    <p:sldId id="304" r:id="rId39"/>
    <p:sldId id="305" r:id="rId40"/>
    <p:sldId id="319" r:id="rId41"/>
    <p:sldId id="320" r:id="rId42"/>
    <p:sldId id="321" r:id="rId43"/>
    <p:sldId id="322" r:id="rId44"/>
    <p:sldId id="306" r:id="rId45"/>
    <p:sldId id="324" r:id="rId46"/>
    <p:sldId id="325" r:id="rId47"/>
    <p:sldId id="326" r:id="rId48"/>
    <p:sldId id="327" r:id="rId49"/>
    <p:sldId id="328" r:id="rId50"/>
    <p:sldId id="329" r:id="rId51"/>
    <p:sldId id="330" r:id="rId52"/>
    <p:sldId id="331" r:id="rId53"/>
    <p:sldId id="332" r:id="rId54"/>
    <p:sldId id="333" r:id="rId55"/>
    <p:sldId id="334" r:id="rId56"/>
    <p:sldId id="335" r:id="rId57"/>
    <p:sldId id="336" r:id="rId58"/>
    <p:sldId id="337" r:id="rId59"/>
    <p:sldId id="338" r:id="rId60"/>
    <p:sldId id="339" r:id="rId61"/>
    <p:sldId id="340" r:id="rId62"/>
    <p:sldId id="323" r:id="rId63"/>
    <p:sldId id="274" r:id="rId64"/>
    <p:sldId id="307" r:id="rId65"/>
    <p:sldId id="308" r:id="rId66"/>
    <p:sldId id="277" r:id="rId67"/>
    <p:sldId id="310" r:id="rId68"/>
    <p:sldId id="309" r:id="rId69"/>
    <p:sldId id="311" r:id="rId70"/>
    <p:sldId id="312" r:id="rId71"/>
    <p:sldId id="313" r:id="rId72"/>
    <p:sldId id="314" r:id="rId73"/>
    <p:sldId id="315" r:id="rId74"/>
    <p:sldId id="316" r:id="rId75"/>
    <p:sldId id="317" r:id="rId76"/>
    <p:sldId id="318" r:id="rId7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A636AA2-AB0E-9E88-92AF-AF887E7C2FCD}" name="Govea, Isaiah" initials="GI" userId="S::igovea@ffa.org::68e7db79-cb75-4429-afda-2a6c4d1a4dd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9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30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07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microsoft.com/office/2018/10/relationships/authors" Target="author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AC8C68-AD4A-4444-8EB3-EC5A0BB966DF}" type="doc">
      <dgm:prSet loTypeId="urn:microsoft.com/office/officeart/2005/8/layout/cycle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A420CEA-67FB-407F-808E-1F5C4A401806}">
      <dgm:prSet phldrT="[Text]" custT="1"/>
      <dgm:spPr>
        <a:ln w="38100">
          <a:solidFill>
            <a:srgbClr val="002060"/>
          </a:solidFill>
        </a:ln>
      </dgm:spPr>
      <dgm:t>
        <a:bodyPr/>
        <a:lstStyle/>
        <a:p>
          <a:r>
            <a:rPr lang="en-US" sz="1500" b="1" dirty="0"/>
            <a:t>Liderazgo</a:t>
          </a:r>
        </a:p>
      </dgm:t>
    </dgm:pt>
    <dgm:pt modelId="{5FAE60A0-F5BC-44B9-952F-31762E876C63}" type="parTrans" cxnId="{51614AED-496F-45BC-9029-653803865D1F}">
      <dgm:prSet/>
      <dgm:spPr/>
      <dgm:t>
        <a:bodyPr/>
        <a:lstStyle/>
        <a:p>
          <a:endParaRPr lang="en-US"/>
        </a:p>
      </dgm:t>
    </dgm:pt>
    <dgm:pt modelId="{41A7678A-BD4F-467D-818C-7B57BEC62B2C}" type="sibTrans" cxnId="{51614AED-496F-45BC-9029-653803865D1F}">
      <dgm:prSet/>
      <dgm:spPr/>
      <dgm:t>
        <a:bodyPr/>
        <a:lstStyle/>
        <a:p>
          <a:endParaRPr lang="en-US"/>
        </a:p>
      </dgm:t>
    </dgm:pt>
    <dgm:pt modelId="{4CED12A6-210E-49B1-B167-E9D5BAEF0290}">
      <dgm:prSet phldrT="[Text]" custT="1"/>
      <dgm:spPr>
        <a:ln w="38100">
          <a:solidFill>
            <a:srgbClr val="002060"/>
          </a:solidFill>
        </a:ln>
      </dgm:spPr>
      <dgm:t>
        <a:bodyPr/>
        <a:lstStyle/>
        <a:p>
          <a:r>
            <a:rPr lang="en-US" sz="1500" b="1" dirty="0"/>
            <a:t>Estilo de vida saludable</a:t>
          </a:r>
        </a:p>
      </dgm:t>
    </dgm:pt>
    <dgm:pt modelId="{FB2F9A9A-150E-4CF9-BA50-18A57218CD33}" type="parTrans" cxnId="{20543C28-1F43-42E2-9A4A-56405CAE383B}">
      <dgm:prSet/>
      <dgm:spPr/>
      <dgm:t>
        <a:bodyPr/>
        <a:lstStyle/>
        <a:p>
          <a:endParaRPr lang="en-US"/>
        </a:p>
      </dgm:t>
    </dgm:pt>
    <dgm:pt modelId="{8B9DAD18-C55A-4C1B-8BDF-62BBE7747891}" type="sibTrans" cxnId="{20543C28-1F43-42E2-9A4A-56405CAE383B}">
      <dgm:prSet/>
      <dgm:spPr/>
      <dgm:t>
        <a:bodyPr/>
        <a:lstStyle/>
        <a:p>
          <a:endParaRPr lang="en-US"/>
        </a:p>
      </dgm:t>
    </dgm:pt>
    <dgm:pt modelId="{FFB6DBB0-0165-446B-864C-40D7BA58E24D}">
      <dgm:prSet phldrT="[Text]" custT="1"/>
      <dgm:spPr>
        <a:ln w="38100">
          <a:solidFill>
            <a:srgbClr val="002060"/>
          </a:solidFill>
        </a:ln>
      </dgm:spPr>
      <dgm:t>
        <a:bodyPr/>
        <a:lstStyle/>
        <a:p>
          <a:r>
            <a:rPr lang="en-US" sz="1500" b="1" dirty="0"/>
            <a:t>Becas</a:t>
          </a:r>
        </a:p>
      </dgm:t>
    </dgm:pt>
    <dgm:pt modelId="{9AFC6611-7550-490E-9042-0FA6D328A43D}" type="parTrans" cxnId="{7559DDE0-5395-4A59-BBE1-F8AEECD3AFFD}">
      <dgm:prSet/>
      <dgm:spPr/>
      <dgm:t>
        <a:bodyPr/>
        <a:lstStyle/>
        <a:p>
          <a:endParaRPr lang="en-US"/>
        </a:p>
      </dgm:t>
    </dgm:pt>
    <dgm:pt modelId="{E42D8618-53BF-42EA-83FC-9C8B6CBBBAB1}" type="sibTrans" cxnId="{7559DDE0-5395-4A59-BBE1-F8AEECD3AFFD}">
      <dgm:prSet/>
      <dgm:spPr/>
      <dgm:t>
        <a:bodyPr/>
        <a:lstStyle/>
        <a:p>
          <a:endParaRPr lang="en-US"/>
        </a:p>
      </dgm:t>
    </dgm:pt>
    <dgm:pt modelId="{D1FF0978-ACFF-4852-86E9-FB4D9DDA7AAB}">
      <dgm:prSet phldrT="[Text]" custT="1"/>
      <dgm:spPr>
        <a:ln w="38100">
          <a:solidFill>
            <a:srgbClr val="002060"/>
          </a:solidFill>
        </a:ln>
      </dgm:spPr>
      <dgm:t>
        <a:bodyPr/>
        <a:lstStyle/>
        <a:p>
          <a:r>
            <a:rPr lang="en-US" sz="1500" b="1" dirty="0"/>
            <a:t>Crecimiento personal</a:t>
          </a:r>
        </a:p>
      </dgm:t>
    </dgm:pt>
    <dgm:pt modelId="{BFAE5971-BF4E-4BB3-8474-9D9C4CD8B10E}" type="parTrans" cxnId="{C8EFE33B-F908-47E6-B2D8-9F116D0AFB3A}">
      <dgm:prSet/>
      <dgm:spPr/>
      <dgm:t>
        <a:bodyPr/>
        <a:lstStyle/>
        <a:p>
          <a:endParaRPr lang="en-US"/>
        </a:p>
      </dgm:t>
    </dgm:pt>
    <dgm:pt modelId="{3517B4E3-B0BE-420F-84B8-CCCB1ACF312A}" type="sibTrans" cxnId="{C8EFE33B-F908-47E6-B2D8-9F116D0AFB3A}">
      <dgm:prSet/>
      <dgm:spPr/>
      <dgm:t>
        <a:bodyPr/>
        <a:lstStyle/>
        <a:p>
          <a:endParaRPr lang="en-US"/>
        </a:p>
      </dgm:t>
    </dgm:pt>
    <dgm:pt modelId="{37C9BFD5-0F20-4090-84CA-873A8D2F7F0B}">
      <dgm:prSet phldrT="[Text]" custT="1"/>
      <dgm:spPr>
        <a:ln w="38100">
          <a:solidFill>
            <a:srgbClr val="002060"/>
          </a:solidFill>
        </a:ln>
      </dgm:spPr>
      <dgm:t>
        <a:bodyPr/>
        <a:lstStyle/>
        <a:p>
          <a:r>
            <a:rPr lang="en-US" sz="1500" b="1" dirty="0"/>
            <a:t>Éxito profesional</a:t>
          </a:r>
        </a:p>
      </dgm:t>
    </dgm:pt>
    <dgm:pt modelId="{5E319BB9-4D53-43AD-B27E-9B2D56BFB960}" type="parTrans" cxnId="{8CCFF77A-0641-4178-83F8-8E0BED0970C0}">
      <dgm:prSet/>
      <dgm:spPr/>
      <dgm:t>
        <a:bodyPr/>
        <a:lstStyle/>
        <a:p>
          <a:endParaRPr lang="en-US"/>
        </a:p>
      </dgm:t>
    </dgm:pt>
    <dgm:pt modelId="{38A17EE1-54B0-4B30-8A05-0728BDA24D13}" type="sibTrans" cxnId="{8CCFF77A-0641-4178-83F8-8E0BED0970C0}">
      <dgm:prSet/>
      <dgm:spPr/>
      <dgm:t>
        <a:bodyPr/>
        <a:lstStyle/>
        <a:p>
          <a:endParaRPr lang="en-US"/>
        </a:p>
      </dgm:t>
    </dgm:pt>
    <dgm:pt modelId="{9FF2A8A7-1DC3-49BB-AF65-B9EB2BADED0F}" type="pres">
      <dgm:prSet presAssocID="{2AAC8C68-AD4A-4444-8EB3-EC5A0BB966DF}" presName="cycle" presStyleCnt="0">
        <dgm:presLayoutVars>
          <dgm:dir/>
          <dgm:resizeHandles val="exact"/>
        </dgm:presLayoutVars>
      </dgm:prSet>
      <dgm:spPr/>
    </dgm:pt>
    <dgm:pt modelId="{3AC41984-2329-45ED-935F-47DE35F8A29D}" type="pres">
      <dgm:prSet presAssocID="{9A420CEA-67FB-407F-808E-1F5C4A401806}" presName="node" presStyleLbl="node1" presStyleIdx="0" presStyleCnt="5">
        <dgm:presLayoutVars>
          <dgm:bulletEnabled val="1"/>
        </dgm:presLayoutVars>
      </dgm:prSet>
      <dgm:spPr/>
    </dgm:pt>
    <dgm:pt modelId="{EC8FF479-655A-4E2C-8BAC-C85510EF1257}" type="pres">
      <dgm:prSet presAssocID="{9A420CEA-67FB-407F-808E-1F5C4A401806}" presName="spNode" presStyleCnt="0"/>
      <dgm:spPr/>
    </dgm:pt>
    <dgm:pt modelId="{EAD37242-4856-4650-BF2D-A0EA30D8664A}" type="pres">
      <dgm:prSet presAssocID="{41A7678A-BD4F-467D-818C-7B57BEC62B2C}" presName="sibTrans" presStyleLbl="sibTrans1D1" presStyleIdx="0" presStyleCnt="5"/>
      <dgm:spPr/>
    </dgm:pt>
    <dgm:pt modelId="{83CFCBD9-B156-4B36-84CE-541EF6B5C913}" type="pres">
      <dgm:prSet presAssocID="{4CED12A6-210E-49B1-B167-E9D5BAEF0290}" presName="node" presStyleLbl="node1" presStyleIdx="1" presStyleCnt="5">
        <dgm:presLayoutVars>
          <dgm:bulletEnabled val="1"/>
        </dgm:presLayoutVars>
      </dgm:prSet>
      <dgm:spPr/>
    </dgm:pt>
    <dgm:pt modelId="{5CF9A097-9614-4FF2-89C2-8A8EE137401B}" type="pres">
      <dgm:prSet presAssocID="{4CED12A6-210E-49B1-B167-E9D5BAEF0290}" presName="spNode" presStyleCnt="0"/>
      <dgm:spPr/>
    </dgm:pt>
    <dgm:pt modelId="{691B9C0F-1D77-4261-B9D3-9AC553A425D6}" type="pres">
      <dgm:prSet presAssocID="{8B9DAD18-C55A-4C1B-8BDF-62BBE7747891}" presName="sibTrans" presStyleLbl="sibTrans1D1" presStyleIdx="1" presStyleCnt="5"/>
      <dgm:spPr/>
    </dgm:pt>
    <dgm:pt modelId="{723FCB02-E461-4242-9F6D-01409C41DB72}" type="pres">
      <dgm:prSet presAssocID="{FFB6DBB0-0165-446B-864C-40D7BA58E24D}" presName="node" presStyleLbl="node1" presStyleIdx="2" presStyleCnt="5">
        <dgm:presLayoutVars>
          <dgm:bulletEnabled val="1"/>
        </dgm:presLayoutVars>
      </dgm:prSet>
      <dgm:spPr/>
    </dgm:pt>
    <dgm:pt modelId="{E055B4F3-67A9-4EAC-A03E-9387CD39B1FF}" type="pres">
      <dgm:prSet presAssocID="{FFB6DBB0-0165-446B-864C-40D7BA58E24D}" presName="spNode" presStyleCnt="0"/>
      <dgm:spPr/>
    </dgm:pt>
    <dgm:pt modelId="{8D28F048-4AA9-4938-A289-3FEC1D809F3D}" type="pres">
      <dgm:prSet presAssocID="{E42D8618-53BF-42EA-83FC-9C8B6CBBBAB1}" presName="sibTrans" presStyleLbl="sibTrans1D1" presStyleIdx="2" presStyleCnt="5"/>
      <dgm:spPr/>
    </dgm:pt>
    <dgm:pt modelId="{6F148703-74B5-4E63-8C05-CADB79E60102}" type="pres">
      <dgm:prSet presAssocID="{D1FF0978-ACFF-4852-86E9-FB4D9DDA7AAB}" presName="node" presStyleLbl="node1" presStyleIdx="3" presStyleCnt="5">
        <dgm:presLayoutVars>
          <dgm:bulletEnabled val="1"/>
        </dgm:presLayoutVars>
      </dgm:prSet>
      <dgm:spPr/>
    </dgm:pt>
    <dgm:pt modelId="{DD35DFDF-57C5-4C1C-A825-0D082F567FE8}" type="pres">
      <dgm:prSet presAssocID="{D1FF0978-ACFF-4852-86E9-FB4D9DDA7AAB}" presName="spNode" presStyleCnt="0"/>
      <dgm:spPr/>
    </dgm:pt>
    <dgm:pt modelId="{60905D5B-5C1F-4091-A989-21E175497952}" type="pres">
      <dgm:prSet presAssocID="{3517B4E3-B0BE-420F-84B8-CCCB1ACF312A}" presName="sibTrans" presStyleLbl="sibTrans1D1" presStyleIdx="3" presStyleCnt="5"/>
      <dgm:spPr/>
    </dgm:pt>
    <dgm:pt modelId="{CD856DB0-81D9-4DFF-80DD-3F18723276DA}" type="pres">
      <dgm:prSet presAssocID="{37C9BFD5-0F20-4090-84CA-873A8D2F7F0B}" presName="node" presStyleLbl="node1" presStyleIdx="4" presStyleCnt="5">
        <dgm:presLayoutVars>
          <dgm:bulletEnabled val="1"/>
        </dgm:presLayoutVars>
      </dgm:prSet>
      <dgm:spPr/>
    </dgm:pt>
    <dgm:pt modelId="{28E2C065-EBE0-4D54-B694-794FDE8DEE7D}" type="pres">
      <dgm:prSet presAssocID="{37C9BFD5-0F20-4090-84CA-873A8D2F7F0B}" presName="spNode" presStyleCnt="0"/>
      <dgm:spPr/>
    </dgm:pt>
    <dgm:pt modelId="{15D381EB-4D1D-4B8A-B3D8-07300863FBDA}" type="pres">
      <dgm:prSet presAssocID="{38A17EE1-54B0-4B30-8A05-0728BDA24D13}" presName="sibTrans" presStyleLbl="sibTrans1D1" presStyleIdx="4" presStyleCnt="5"/>
      <dgm:spPr/>
    </dgm:pt>
  </dgm:ptLst>
  <dgm:cxnLst>
    <dgm:cxn modelId="{CB888B0C-72B0-466D-AA44-F0D2AC01371E}" type="presOf" srcId="{37C9BFD5-0F20-4090-84CA-873A8D2F7F0B}" destId="{CD856DB0-81D9-4DFF-80DD-3F18723276DA}" srcOrd="0" destOrd="0" presId="urn:microsoft.com/office/officeart/2005/8/layout/cycle6"/>
    <dgm:cxn modelId="{FA35751A-8CDE-4CEA-825A-F0A212E54CA8}" type="presOf" srcId="{38A17EE1-54B0-4B30-8A05-0728BDA24D13}" destId="{15D381EB-4D1D-4B8A-B3D8-07300863FBDA}" srcOrd="0" destOrd="0" presId="urn:microsoft.com/office/officeart/2005/8/layout/cycle6"/>
    <dgm:cxn modelId="{F496831E-AD68-4602-B23D-EA0B450C0B30}" type="presOf" srcId="{8B9DAD18-C55A-4C1B-8BDF-62BBE7747891}" destId="{691B9C0F-1D77-4261-B9D3-9AC553A425D6}" srcOrd="0" destOrd="0" presId="urn:microsoft.com/office/officeart/2005/8/layout/cycle6"/>
    <dgm:cxn modelId="{20543C28-1F43-42E2-9A4A-56405CAE383B}" srcId="{2AAC8C68-AD4A-4444-8EB3-EC5A0BB966DF}" destId="{4CED12A6-210E-49B1-B167-E9D5BAEF0290}" srcOrd="1" destOrd="0" parTransId="{FB2F9A9A-150E-4CF9-BA50-18A57218CD33}" sibTransId="{8B9DAD18-C55A-4C1B-8BDF-62BBE7747891}"/>
    <dgm:cxn modelId="{732AAA35-CB01-4055-8520-4B46C6AED0CE}" type="presOf" srcId="{2AAC8C68-AD4A-4444-8EB3-EC5A0BB966DF}" destId="{9FF2A8A7-1DC3-49BB-AF65-B9EB2BADED0F}" srcOrd="0" destOrd="0" presId="urn:microsoft.com/office/officeart/2005/8/layout/cycle6"/>
    <dgm:cxn modelId="{C8EFE33B-F908-47E6-B2D8-9F116D0AFB3A}" srcId="{2AAC8C68-AD4A-4444-8EB3-EC5A0BB966DF}" destId="{D1FF0978-ACFF-4852-86E9-FB4D9DDA7AAB}" srcOrd="3" destOrd="0" parTransId="{BFAE5971-BF4E-4BB3-8474-9D9C4CD8B10E}" sibTransId="{3517B4E3-B0BE-420F-84B8-CCCB1ACF312A}"/>
    <dgm:cxn modelId="{CBBBF93C-879E-4BA9-BFF4-A515013F099E}" type="presOf" srcId="{41A7678A-BD4F-467D-818C-7B57BEC62B2C}" destId="{EAD37242-4856-4650-BF2D-A0EA30D8664A}" srcOrd="0" destOrd="0" presId="urn:microsoft.com/office/officeart/2005/8/layout/cycle6"/>
    <dgm:cxn modelId="{3F68AD61-9512-4D03-B6CA-D5562FE11784}" type="presOf" srcId="{E42D8618-53BF-42EA-83FC-9C8B6CBBBAB1}" destId="{8D28F048-4AA9-4938-A289-3FEC1D809F3D}" srcOrd="0" destOrd="0" presId="urn:microsoft.com/office/officeart/2005/8/layout/cycle6"/>
    <dgm:cxn modelId="{A7CA6942-9A78-40B0-AA08-FEA9E756EE7C}" type="presOf" srcId="{9A420CEA-67FB-407F-808E-1F5C4A401806}" destId="{3AC41984-2329-45ED-935F-47DE35F8A29D}" srcOrd="0" destOrd="0" presId="urn:microsoft.com/office/officeart/2005/8/layout/cycle6"/>
    <dgm:cxn modelId="{66F65964-08A7-4FE5-BD5F-F2CF55412C00}" type="presOf" srcId="{3517B4E3-B0BE-420F-84B8-CCCB1ACF312A}" destId="{60905D5B-5C1F-4091-A989-21E175497952}" srcOrd="0" destOrd="0" presId="urn:microsoft.com/office/officeart/2005/8/layout/cycle6"/>
    <dgm:cxn modelId="{8CCFF77A-0641-4178-83F8-8E0BED0970C0}" srcId="{2AAC8C68-AD4A-4444-8EB3-EC5A0BB966DF}" destId="{37C9BFD5-0F20-4090-84CA-873A8D2F7F0B}" srcOrd="4" destOrd="0" parTransId="{5E319BB9-4D53-43AD-B27E-9B2D56BFB960}" sibTransId="{38A17EE1-54B0-4B30-8A05-0728BDA24D13}"/>
    <dgm:cxn modelId="{22810CA1-A445-4BFE-BA19-66B1BC9C62B9}" type="presOf" srcId="{4CED12A6-210E-49B1-B167-E9D5BAEF0290}" destId="{83CFCBD9-B156-4B36-84CE-541EF6B5C913}" srcOrd="0" destOrd="0" presId="urn:microsoft.com/office/officeart/2005/8/layout/cycle6"/>
    <dgm:cxn modelId="{B68DA4B1-AD1D-4BF4-BDDB-FB9F11E78746}" type="presOf" srcId="{FFB6DBB0-0165-446B-864C-40D7BA58E24D}" destId="{723FCB02-E461-4242-9F6D-01409C41DB72}" srcOrd="0" destOrd="0" presId="urn:microsoft.com/office/officeart/2005/8/layout/cycle6"/>
    <dgm:cxn modelId="{113601C5-CDF3-439B-8650-C9AFC9CD9E47}" type="presOf" srcId="{D1FF0978-ACFF-4852-86E9-FB4D9DDA7AAB}" destId="{6F148703-74B5-4E63-8C05-CADB79E60102}" srcOrd="0" destOrd="0" presId="urn:microsoft.com/office/officeart/2005/8/layout/cycle6"/>
    <dgm:cxn modelId="{7559DDE0-5395-4A59-BBE1-F8AEECD3AFFD}" srcId="{2AAC8C68-AD4A-4444-8EB3-EC5A0BB966DF}" destId="{FFB6DBB0-0165-446B-864C-40D7BA58E24D}" srcOrd="2" destOrd="0" parTransId="{9AFC6611-7550-490E-9042-0FA6D328A43D}" sibTransId="{E42D8618-53BF-42EA-83FC-9C8B6CBBBAB1}"/>
    <dgm:cxn modelId="{51614AED-496F-45BC-9029-653803865D1F}" srcId="{2AAC8C68-AD4A-4444-8EB3-EC5A0BB966DF}" destId="{9A420CEA-67FB-407F-808E-1F5C4A401806}" srcOrd="0" destOrd="0" parTransId="{5FAE60A0-F5BC-44B9-952F-31762E876C63}" sibTransId="{41A7678A-BD4F-467D-818C-7B57BEC62B2C}"/>
    <dgm:cxn modelId="{644F02A2-11CA-4AE9-9971-3FAED1FF3DEA}" type="presParOf" srcId="{9FF2A8A7-1DC3-49BB-AF65-B9EB2BADED0F}" destId="{3AC41984-2329-45ED-935F-47DE35F8A29D}" srcOrd="0" destOrd="0" presId="urn:microsoft.com/office/officeart/2005/8/layout/cycle6"/>
    <dgm:cxn modelId="{0A66A016-DB5A-4B3F-B8D1-C597C2460F59}" type="presParOf" srcId="{9FF2A8A7-1DC3-49BB-AF65-B9EB2BADED0F}" destId="{EC8FF479-655A-4E2C-8BAC-C85510EF1257}" srcOrd="1" destOrd="0" presId="urn:microsoft.com/office/officeart/2005/8/layout/cycle6"/>
    <dgm:cxn modelId="{D1FF62B2-EDE2-4B9D-892A-7818BE057673}" type="presParOf" srcId="{9FF2A8A7-1DC3-49BB-AF65-B9EB2BADED0F}" destId="{EAD37242-4856-4650-BF2D-A0EA30D8664A}" srcOrd="2" destOrd="0" presId="urn:microsoft.com/office/officeart/2005/8/layout/cycle6"/>
    <dgm:cxn modelId="{97EF3241-8617-4DB1-98AC-BA110E5DAC02}" type="presParOf" srcId="{9FF2A8A7-1DC3-49BB-AF65-B9EB2BADED0F}" destId="{83CFCBD9-B156-4B36-84CE-541EF6B5C913}" srcOrd="3" destOrd="0" presId="urn:microsoft.com/office/officeart/2005/8/layout/cycle6"/>
    <dgm:cxn modelId="{6AD27492-A437-4ADD-94AA-6A8A2905672C}" type="presParOf" srcId="{9FF2A8A7-1DC3-49BB-AF65-B9EB2BADED0F}" destId="{5CF9A097-9614-4FF2-89C2-8A8EE137401B}" srcOrd="4" destOrd="0" presId="urn:microsoft.com/office/officeart/2005/8/layout/cycle6"/>
    <dgm:cxn modelId="{48895AA1-8C62-4F70-8DFB-FD481F90FC8F}" type="presParOf" srcId="{9FF2A8A7-1DC3-49BB-AF65-B9EB2BADED0F}" destId="{691B9C0F-1D77-4261-B9D3-9AC553A425D6}" srcOrd="5" destOrd="0" presId="urn:microsoft.com/office/officeart/2005/8/layout/cycle6"/>
    <dgm:cxn modelId="{4F7920CB-331E-42CB-BF79-D727D5D8A6B3}" type="presParOf" srcId="{9FF2A8A7-1DC3-49BB-AF65-B9EB2BADED0F}" destId="{723FCB02-E461-4242-9F6D-01409C41DB72}" srcOrd="6" destOrd="0" presId="urn:microsoft.com/office/officeart/2005/8/layout/cycle6"/>
    <dgm:cxn modelId="{CEE4E52A-3E6C-488E-8F57-CDFFEBC3BBA5}" type="presParOf" srcId="{9FF2A8A7-1DC3-49BB-AF65-B9EB2BADED0F}" destId="{E055B4F3-67A9-4EAC-A03E-9387CD39B1FF}" srcOrd="7" destOrd="0" presId="urn:microsoft.com/office/officeart/2005/8/layout/cycle6"/>
    <dgm:cxn modelId="{8BE4E0E7-4EC8-4A1A-BD55-51CCDF7C74E1}" type="presParOf" srcId="{9FF2A8A7-1DC3-49BB-AF65-B9EB2BADED0F}" destId="{8D28F048-4AA9-4938-A289-3FEC1D809F3D}" srcOrd="8" destOrd="0" presId="urn:microsoft.com/office/officeart/2005/8/layout/cycle6"/>
    <dgm:cxn modelId="{F18B9C07-48CF-46CF-AAAA-677A89F56C46}" type="presParOf" srcId="{9FF2A8A7-1DC3-49BB-AF65-B9EB2BADED0F}" destId="{6F148703-74B5-4E63-8C05-CADB79E60102}" srcOrd="9" destOrd="0" presId="urn:microsoft.com/office/officeart/2005/8/layout/cycle6"/>
    <dgm:cxn modelId="{1D5D9BC8-FFA8-4EF3-B035-2BBF3034565B}" type="presParOf" srcId="{9FF2A8A7-1DC3-49BB-AF65-B9EB2BADED0F}" destId="{DD35DFDF-57C5-4C1C-A825-0D082F567FE8}" srcOrd="10" destOrd="0" presId="urn:microsoft.com/office/officeart/2005/8/layout/cycle6"/>
    <dgm:cxn modelId="{EF7FAFB4-4B42-4ECD-9C99-D048A854B362}" type="presParOf" srcId="{9FF2A8A7-1DC3-49BB-AF65-B9EB2BADED0F}" destId="{60905D5B-5C1F-4091-A989-21E175497952}" srcOrd="11" destOrd="0" presId="urn:microsoft.com/office/officeart/2005/8/layout/cycle6"/>
    <dgm:cxn modelId="{8D7A1FFA-2152-4ACD-9668-7470CF2F9406}" type="presParOf" srcId="{9FF2A8A7-1DC3-49BB-AF65-B9EB2BADED0F}" destId="{CD856DB0-81D9-4DFF-80DD-3F18723276DA}" srcOrd="12" destOrd="0" presId="urn:microsoft.com/office/officeart/2005/8/layout/cycle6"/>
    <dgm:cxn modelId="{B48CBDDA-1B5A-4D02-9FEB-40302F1AAE62}" type="presParOf" srcId="{9FF2A8A7-1DC3-49BB-AF65-B9EB2BADED0F}" destId="{28E2C065-EBE0-4D54-B694-794FDE8DEE7D}" srcOrd="13" destOrd="0" presId="urn:microsoft.com/office/officeart/2005/8/layout/cycle6"/>
    <dgm:cxn modelId="{BF681043-AE5B-40E8-9EFF-7C8FD612915E}" type="presParOf" srcId="{9FF2A8A7-1DC3-49BB-AF65-B9EB2BADED0F}" destId="{15D381EB-4D1D-4B8A-B3D8-07300863FBDA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AC8C68-AD4A-4444-8EB3-EC5A0BB966DF}" type="doc">
      <dgm:prSet loTypeId="urn:microsoft.com/office/officeart/2005/8/layout/cycle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A420CEA-67FB-407F-808E-1F5C4A401806}">
      <dgm:prSet phldrT="[Text]" custT="1"/>
      <dgm:spPr>
        <a:ln w="38100">
          <a:solidFill>
            <a:srgbClr val="002060"/>
          </a:solidFill>
        </a:ln>
      </dgm:spPr>
      <dgm:t>
        <a:bodyPr/>
        <a:lstStyle/>
        <a:p>
          <a:r>
            <a:rPr lang="en-US" sz="1500" b="1" dirty="0"/>
            <a:t>Ambientales</a:t>
          </a:r>
        </a:p>
      </dgm:t>
    </dgm:pt>
    <dgm:pt modelId="{5FAE60A0-F5BC-44B9-952F-31762E876C63}" type="parTrans" cxnId="{51614AED-496F-45BC-9029-653803865D1F}">
      <dgm:prSet/>
      <dgm:spPr/>
      <dgm:t>
        <a:bodyPr/>
        <a:lstStyle/>
        <a:p>
          <a:endParaRPr lang="en-US"/>
        </a:p>
      </dgm:t>
    </dgm:pt>
    <dgm:pt modelId="{41A7678A-BD4F-467D-818C-7B57BEC62B2C}" type="sibTrans" cxnId="{51614AED-496F-45BC-9029-653803865D1F}">
      <dgm:prSet/>
      <dgm:spPr/>
      <dgm:t>
        <a:bodyPr/>
        <a:lstStyle/>
        <a:p>
          <a:endParaRPr lang="en-US"/>
        </a:p>
      </dgm:t>
    </dgm:pt>
    <dgm:pt modelId="{4CED12A6-210E-49B1-B167-E9D5BAEF0290}">
      <dgm:prSet phldrT="[Text]" custT="1"/>
      <dgm:spPr>
        <a:ln w="38100">
          <a:solidFill>
            <a:srgbClr val="002060"/>
          </a:solidFill>
        </a:ln>
      </dgm:spPr>
      <dgm:t>
        <a:bodyPr/>
        <a:lstStyle/>
        <a:p>
          <a:r>
            <a:rPr lang="en-US" sz="1500" b="1" dirty="0"/>
            <a:t>Recursos humanos</a:t>
          </a:r>
        </a:p>
      </dgm:t>
    </dgm:pt>
    <dgm:pt modelId="{FB2F9A9A-150E-4CF9-BA50-18A57218CD33}" type="parTrans" cxnId="{20543C28-1F43-42E2-9A4A-56405CAE383B}">
      <dgm:prSet/>
      <dgm:spPr/>
      <dgm:t>
        <a:bodyPr/>
        <a:lstStyle/>
        <a:p>
          <a:endParaRPr lang="en-US"/>
        </a:p>
      </dgm:t>
    </dgm:pt>
    <dgm:pt modelId="{8B9DAD18-C55A-4C1B-8BDF-62BBE7747891}" type="sibTrans" cxnId="{20543C28-1F43-42E2-9A4A-56405CAE383B}">
      <dgm:prSet/>
      <dgm:spPr/>
      <dgm:t>
        <a:bodyPr/>
        <a:lstStyle/>
        <a:p>
          <a:endParaRPr lang="en-US"/>
        </a:p>
      </dgm:t>
    </dgm:pt>
    <dgm:pt modelId="{FFB6DBB0-0165-446B-864C-40D7BA58E24D}">
      <dgm:prSet phldrT="[Text]" custT="1"/>
      <dgm:spPr>
        <a:ln w="38100">
          <a:solidFill>
            <a:srgbClr val="002060"/>
          </a:solidFill>
        </a:ln>
      </dgm:spPr>
      <dgm:t>
        <a:bodyPr/>
        <a:lstStyle/>
        <a:p>
          <a:r>
            <a:rPr lang="en-US" sz="1500" b="1" dirty="0"/>
            <a:t>Ciudadanía</a:t>
          </a:r>
        </a:p>
      </dgm:t>
    </dgm:pt>
    <dgm:pt modelId="{9AFC6611-7550-490E-9042-0FA6D328A43D}" type="parTrans" cxnId="{7559DDE0-5395-4A59-BBE1-F8AEECD3AFFD}">
      <dgm:prSet/>
      <dgm:spPr/>
      <dgm:t>
        <a:bodyPr/>
        <a:lstStyle/>
        <a:p>
          <a:endParaRPr lang="en-US"/>
        </a:p>
      </dgm:t>
    </dgm:pt>
    <dgm:pt modelId="{E42D8618-53BF-42EA-83FC-9C8B6CBBBAB1}" type="sibTrans" cxnId="{7559DDE0-5395-4A59-BBE1-F8AEECD3AFFD}">
      <dgm:prSet/>
      <dgm:spPr/>
      <dgm:t>
        <a:bodyPr/>
        <a:lstStyle/>
        <a:p>
          <a:endParaRPr lang="en-US"/>
        </a:p>
      </dgm:t>
    </dgm:pt>
    <dgm:pt modelId="{D1FF0978-ACFF-4852-86E9-FB4D9DDA7AAB}">
      <dgm:prSet phldrT="[Text]" custT="1"/>
      <dgm:spPr>
        <a:ln w="38100">
          <a:solidFill>
            <a:srgbClr val="002060"/>
          </a:solidFill>
        </a:ln>
      </dgm:spPr>
      <dgm:t>
        <a:bodyPr/>
        <a:lstStyle/>
        <a:p>
          <a:r>
            <a:rPr lang="en-US" sz="1500" b="1" dirty="0"/>
            <a:t>Participación de los grupos de interés</a:t>
          </a:r>
        </a:p>
      </dgm:t>
    </dgm:pt>
    <dgm:pt modelId="{BFAE5971-BF4E-4BB3-8474-9D9C4CD8B10E}" type="parTrans" cxnId="{C8EFE33B-F908-47E6-B2D8-9F116D0AFB3A}">
      <dgm:prSet/>
      <dgm:spPr/>
      <dgm:t>
        <a:bodyPr/>
        <a:lstStyle/>
        <a:p>
          <a:endParaRPr lang="en-US"/>
        </a:p>
      </dgm:t>
    </dgm:pt>
    <dgm:pt modelId="{3517B4E3-B0BE-420F-84B8-CCCB1ACF312A}" type="sibTrans" cxnId="{C8EFE33B-F908-47E6-B2D8-9F116D0AFB3A}">
      <dgm:prSet/>
      <dgm:spPr/>
      <dgm:t>
        <a:bodyPr/>
        <a:lstStyle/>
        <a:p>
          <a:endParaRPr lang="en-US"/>
        </a:p>
      </dgm:t>
    </dgm:pt>
    <dgm:pt modelId="{37C9BFD5-0F20-4090-84CA-873A8D2F7F0B}">
      <dgm:prSet phldrT="[Text]" custT="1"/>
      <dgm:spPr>
        <a:ln w="38100">
          <a:solidFill>
            <a:srgbClr val="002060"/>
          </a:solidFill>
        </a:ln>
      </dgm:spPr>
      <dgm:t>
        <a:bodyPr/>
        <a:lstStyle/>
        <a:p>
          <a:r>
            <a:rPr lang="en-US" sz="1500" b="1" dirty="0"/>
            <a:t>Desarrollo económico</a:t>
          </a:r>
        </a:p>
      </dgm:t>
    </dgm:pt>
    <dgm:pt modelId="{5E319BB9-4D53-43AD-B27E-9B2D56BFB960}" type="parTrans" cxnId="{8CCFF77A-0641-4178-83F8-8E0BED0970C0}">
      <dgm:prSet/>
      <dgm:spPr/>
      <dgm:t>
        <a:bodyPr/>
        <a:lstStyle/>
        <a:p>
          <a:endParaRPr lang="en-US"/>
        </a:p>
      </dgm:t>
    </dgm:pt>
    <dgm:pt modelId="{38A17EE1-54B0-4B30-8A05-0728BDA24D13}" type="sibTrans" cxnId="{8CCFF77A-0641-4178-83F8-8E0BED0970C0}">
      <dgm:prSet/>
      <dgm:spPr/>
      <dgm:t>
        <a:bodyPr/>
        <a:lstStyle/>
        <a:p>
          <a:endParaRPr lang="en-US"/>
        </a:p>
      </dgm:t>
    </dgm:pt>
    <dgm:pt modelId="{9FF2A8A7-1DC3-49BB-AF65-B9EB2BADED0F}" type="pres">
      <dgm:prSet presAssocID="{2AAC8C68-AD4A-4444-8EB3-EC5A0BB966DF}" presName="cycle" presStyleCnt="0">
        <dgm:presLayoutVars>
          <dgm:dir/>
          <dgm:resizeHandles val="exact"/>
        </dgm:presLayoutVars>
      </dgm:prSet>
      <dgm:spPr/>
    </dgm:pt>
    <dgm:pt modelId="{3AC41984-2329-45ED-935F-47DE35F8A29D}" type="pres">
      <dgm:prSet presAssocID="{9A420CEA-67FB-407F-808E-1F5C4A401806}" presName="node" presStyleLbl="node1" presStyleIdx="0" presStyleCnt="5">
        <dgm:presLayoutVars>
          <dgm:bulletEnabled val="1"/>
        </dgm:presLayoutVars>
      </dgm:prSet>
      <dgm:spPr/>
    </dgm:pt>
    <dgm:pt modelId="{EC8FF479-655A-4E2C-8BAC-C85510EF1257}" type="pres">
      <dgm:prSet presAssocID="{9A420CEA-67FB-407F-808E-1F5C4A401806}" presName="spNode" presStyleCnt="0"/>
      <dgm:spPr/>
    </dgm:pt>
    <dgm:pt modelId="{EAD37242-4856-4650-BF2D-A0EA30D8664A}" type="pres">
      <dgm:prSet presAssocID="{41A7678A-BD4F-467D-818C-7B57BEC62B2C}" presName="sibTrans" presStyleLbl="sibTrans1D1" presStyleIdx="0" presStyleCnt="5"/>
      <dgm:spPr/>
    </dgm:pt>
    <dgm:pt modelId="{83CFCBD9-B156-4B36-84CE-541EF6B5C913}" type="pres">
      <dgm:prSet presAssocID="{4CED12A6-210E-49B1-B167-E9D5BAEF0290}" presName="node" presStyleLbl="node1" presStyleIdx="1" presStyleCnt="5">
        <dgm:presLayoutVars>
          <dgm:bulletEnabled val="1"/>
        </dgm:presLayoutVars>
      </dgm:prSet>
      <dgm:spPr/>
    </dgm:pt>
    <dgm:pt modelId="{5CF9A097-9614-4FF2-89C2-8A8EE137401B}" type="pres">
      <dgm:prSet presAssocID="{4CED12A6-210E-49B1-B167-E9D5BAEF0290}" presName="spNode" presStyleCnt="0"/>
      <dgm:spPr/>
    </dgm:pt>
    <dgm:pt modelId="{691B9C0F-1D77-4261-B9D3-9AC553A425D6}" type="pres">
      <dgm:prSet presAssocID="{8B9DAD18-C55A-4C1B-8BDF-62BBE7747891}" presName="sibTrans" presStyleLbl="sibTrans1D1" presStyleIdx="1" presStyleCnt="5"/>
      <dgm:spPr/>
    </dgm:pt>
    <dgm:pt modelId="{723FCB02-E461-4242-9F6D-01409C41DB72}" type="pres">
      <dgm:prSet presAssocID="{FFB6DBB0-0165-446B-864C-40D7BA58E24D}" presName="node" presStyleLbl="node1" presStyleIdx="2" presStyleCnt="5">
        <dgm:presLayoutVars>
          <dgm:bulletEnabled val="1"/>
        </dgm:presLayoutVars>
      </dgm:prSet>
      <dgm:spPr/>
    </dgm:pt>
    <dgm:pt modelId="{E055B4F3-67A9-4EAC-A03E-9387CD39B1FF}" type="pres">
      <dgm:prSet presAssocID="{FFB6DBB0-0165-446B-864C-40D7BA58E24D}" presName="spNode" presStyleCnt="0"/>
      <dgm:spPr/>
    </dgm:pt>
    <dgm:pt modelId="{8D28F048-4AA9-4938-A289-3FEC1D809F3D}" type="pres">
      <dgm:prSet presAssocID="{E42D8618-53BF-42EA-83FC-9C8B6CBBBAB1}" presName="sibTrans" presStyleLbl="sibTrans1D1" presStyleIdx="2" presStyleCnt="5"/>
      <dgm:spPr/>
    </dgm:pt>
    <dgm:pt modelId="{6F148703-74B5-4E63-8C05-CADB79E60102}" type="pres">
      <dgm:prSet presAssocID="{D1FF0978-ACFF-4852-86E9-FB4D9DDA7AAB}" presName="node" presStyleLbl="node1" presStyleIdx="3" presStyleCnt="5">
        <dgm:presLayoutVars>
          <dgm:bulletEnabled val="1"/>
        </dgm:presLayoutVars>
      </dgm:prSet>
      <dgm:spPr/>
    </dgm:pt>
    <dgm:pt modelId="{DD35DFDF-57C5-4C1C-A825-0D082F567FE8}" type="pres">
      <dgm:prSet presAssocID="{D1FF0978-ACFF-4852-86E9-FB4D9DDA7AAB}" presName="spNode" presStyleCnt="0"/>
      <dgm:spPr/>
    </dgm:pt>
    <dgm:pt modelId="{60905D5B-5C1F-4091-A989-21E175497952}" type="pres">
      <dgm:prSet presAssocID="{3517B4E3-B0BE-420F-84B8-CCCB1ACF312A}" presName="sibTrans" presStyleLbl="sibTrans1D1" presStyleIdx="3" presStyleCnt="5"/>
      <dgm:spPr/>
    </dgm:pt>
    <dgm:pt modelId="{CD856DB0-81D9-4DFF-80DD-3F18723276DA}" type="pres">
      <dgm:prSet presAssocID="{37C9BFD5-0F20-4090-84CA-873A8D2F7F0B}" presName="node" presStyleLbl="node1" presStyleIdx="4" presStyleCnt="5">
        <dgm:presLayoutVars>
          <dgm:bulletEnabled val="1"/>
        </dgm:presLayoutVars>
      </dgm:prSet>
      <dgm:spPr/>
    </dgm:pt>
    <dgm:pt modelId="{28E2C065-EBE0-4D54-B694-794FDE8DEE7D}" type="pres">
      <dgm:prSet presAssocID="{37C9BFD5-0F20-4090-84CA-873A8D2F7F0B}" presName="spNode" presStyleCnt="0"/>
      <dgm:spPr/>
    </dgm:pt>
    <dgm:pt modelId="{15D381EB-4D1D-4B8A-B3D8-07300863FBDA}" type="pres">
      <dgm:prSet presAssocID="{38A17EE1-54B0-4B30-8A05-0728BDA24D13}" presName="sibTrans" presStyleLbl="sibTrans1D1" presStyleIdx="4" presStyleCnt="5"/>
      <dgm:spPr/>
    </dgm:pt>
  </dgm:ptLst>
  <dgm:cxnLst>
    <dgm:cxn modelId="{CB888B0C-72B0-466D-AA44-F0D2AC01371E}" type="presOf" srcId="{37C9BFD5-0F20-4090-84CA-873A8D2F7F0B}" destId="{CD856DB0-81D9-4DFF-80DD-3F18723276DA}" srcOrd="0" destOrd="0" presId="urn:microsoft.com/office/officeart/2005/8/layout/cycle6"/>
    <dgm:cxn modelId="{FA35751A-8CDE-4CEA-825A-F0A212E54CA8}" type="presOf" srcId="{38A17EE1-54B0-4B30-8A05-0728BDA24D13}" destId="{15D381EB-4D1D-4B8A-B3D8-07300863FBDA}" srcOrd="0" destOrd="0" presId="urn:microsoft.com/office/officeart/2005/8/layout/cycle6"/>
    <dgm:cxn modelId="{F496831E-AD68-4602-B23D-EA0B450C0B30}" type="presOf" srcId="{8B9DAD18-C55A-4C1B-8BDF-62BBE7747891}" destId="{691B9C0F-1D77-4261-B9D3-9AC553A425D6}" srcOrd="0" destOrd="0" presId="urn:microsoft.com/office/officeart/2005/8/layout/cycle6"/>
    <dgm:cxn modelId="{20543C28-1F43-42E2-9A4A-56405CAE383B}" srcId="{2AAC8C68-AD4A-4444-8EB3-EC5A0BB966DF}" destId="{4CED12A6-210E-49B1-B167-E9D5BAEF0290}" srcOrd="1" destOrd="0" parTransId="{FB2F9A9A-150E-4CF9-BA50-18A57218CD33}" sibTransId="{8B9DAD18-C55A-4C1B-8BDF-62BBE7747891}"/>
    <dgm:cxn modelId="{732AAA35-CB01-4055-8520-4B46C6AED0CE}" type="presOf" srcId="{2AAC8C68-AD4A-4444-8EB3-EC5A0BB966DF}" destId="{9FF2A8A7-1DC3-49BB-AF65-B9EB2BADED0F}" srcOrd="0" destOrd="0" presId="urn:microsoft.com/office/officeart/2005/8/layout/cycle6"/>
    <dgm:cxn modelId="{C8EFE33B-F908-47E6-B2D8-9F116D0AFB3A}" srcId="{2AAC8C68-AD4A-4444-8EB3-EC5A0BB966DF}" destId="{D1FF0978-ACFF-4852-86E9-FB4D9DDA7AAB}" srcOrd="3" destOrd="0" parTransId="{BFAE5971-BF4E-4BB3-8474-9D9C4CD8B10E}" sibTransId="{3517B4E3-B0BE-420F-84B8-CCCB1ACF312A}"/>
    <dgm:cxn modelId="{CBBBF93C-879E-4BA9-BFF4-A515013F099E}" type="presOf" srcId="{41A7678A-BD4F-467D-818C-7B57BEC62B2C}" destId="{EAD37242-4856-4650-BF2D-A0EA30D8664A}" srcOrd="0" destOrd="0" presId="urn:microsoft.com/office/officeart/2005/8/layout/cycle6"/>
    <dgm:cxn modelId="{3F68AD61-9512-4D03-B6CA-D5562FE11784}" type="presOf" srcId="{E42D8618-53BF-42EA-83FC-9C8B6CBBBAB1}" destId="{8D28F048-4AA9-4938-A289-3FEC1D809F3D}" srcOrd="0" destOrd="0" presId="urn:microsoft.com/office/officeart/2005/8/layout/cycle6"/>
    <dgm:cxn modelId="{A7CA6942-9A78-40B0-AA08-FEA9E756EE7C}" type="presOf" srcId="{9A420CEA-67FB-407F-808E-1F5C4A401806}" destId="{3AC41984-2329-45ED-935F-47DE35F8A29D}" srcOrd="0" destOrd="0" presId="urn:microsoft.com/office/officeart/2005/8/layout/cycle6"/>
    <dgm:cxn modelId="{66F65964-08A7-4FE5-BD5F-F2CF55412C00}" type="presOf" srcId="{3517B4E3-B0BE-420F-84B8-CCCB1ACF312A}" destId="{60905D5B-5C1F-4091-A989-21E175497952}" srcOrd="0" destOrd="0" presId="urn:microsoft.com/office/officeart/2005/8/layout/cycle6"/>
    <dgm:cxn modelId="{8CCFF77A-0641-4178-83F8-8E0BED0970C0}" srcId="{2AAC8C68-AD4A-4444-8EB3-EC5A0BB966DF}" destId="{37C9BFD5-0F20-4090-84CA-873A8D2F7F0B}" srcOrd="4" destOrd="0" parTransId="{5E319BB9-4D53-43AD-B27E-9B2D56BFB960}" sibTransId="{38A17EE1-54B0-4B30-8A05-0728BDA24D13}"/>
    <dgm:cxn modelId="{22810CA1-A445-4BFE-BA19-66B1BC9C62B9}" type="presOf" srcId="{4CED12A6-210E-49B1-B167-E9D5BAEF0290}" destId="{83CFCBD9-B156-4B36-84CE-541EF6B5C913}" srcOrd="0" destOrd="0" presId="urn:microsoft.com/office/officeart/2005/8/layout/cycle6"/>
    <dgm:cxn modelId="{B68DA4B1-AD1D-4BF4-BDDB-FB9F11E78746}" type="presOf" srcId="{FFB6DBB0-0165-446B-864C-40D7BA58E24D}" destId="{723FCB02-E461-4242-9F6D-01409C41DB72}" srcOrd="0" destOrd="0" presId="urn:microsoft.com/office/officeart/2005/8/layout/cycle6"/>
    <dgm:cxn modelId="{113601C5-CDF3-439B-8650-C9AFC9CD9E47}" type="presOf" srcId="{D1FF0978-ACFF-4852-86E9-FB4D9DDA7AAB}" destId="{6F148703-74B5-4E63-8C05-CADB79E60102}" srcOrd="0" destOrd="0" presId="urn:microsoft.com/office/officeart/2005/8/layout/cycle6"/>
    <dgm:cxn modelId="{7559DDE0-5395-4A59-BBE1-F8AEECD3AFFD}" srcId="{2AAC8C68-AD4A-4444-8EB3-EC5A0BB966DF}" destId="{FFB6DBB0-0165-446B-864C-40D7BA58E24D}" srcOrd="2" destOrd="0" parTransId="{9AFC6611-7550-490E-9042-0FA6D328A43D}" sibTransId="{E42D8618-53BF-42EA-83FC-9C8B6CBBBAB1}"/>
    <dgm:cxn modelId="{51614AED-496F-45BC-9029-653803865D1F}" srcId="{2AAC8C68-AD4A-4444-8EB3-EC5A0BB966DF}" destId="{9A420CEA-67FB-407F-808E-1F5C4A401806}" srcOrd="0" destOrd="0" parTransId="{5FAE60A0-F5BC-44B9-952F-31762E876C63}" sibTransId="{41A7678A-BD4F-467D-818C-7B57BEC62B2C}"/>
    <dgm:cxn modelId="{644F02A2-11CA-4AE9-9971-3FAED1FF3DEA}" type="presParOf" srcId="{9FF2A8A7-1DC3-49BB-AF65-B9EB2BADED0F}" destId="{3AC41984-2329-45ED-935F-47DE35F8A29D}" srcOrd="0" destOrd="0" presId="urn:microsoft.com/office/officeart/2005/8/layout/cycle6"/>
    <dgm:cxn modelId="{0A66A016-DB5A-4B3F-B8D1-C597C2460F59}" type="presParOf" srcId="{9FF2A8A7-1DC3-49BB-AF65-B9EB2BADED0F}" destId="{EC8FF479-655A-4E2C-8BAC-C85510EF1257}" srcOrd="1" destOrd="0" presId="urn:microsoft.com/office/officeart/2005/8/layout/cycle6"/>
    <dgm:cxn modelId="{D1FF62B2-EDE2-4B9D-892A-7818BE057673}" type="presParOf" srcId="{9FF2A8A7-1DC3-49BB-AF65-B9EB2BADED0F}" destId="{EAD37242-4856-4650-BF2D-A0EA30D8664A}" srcOrd="2" destOrd="0" presId="urn:microsoft.com/office/officeart/2005/8/layout/cycle6"/>
    <dgm:cxn modelId="{97EF3241-8617-4DB1-98AC-BA110E5DAC02}" type="presParOf" srcId="{9FF2A8A7-1DC3-49BB-AF65-B9EB2BADED0F}" destId="{83CFCBD9-B156-4B36-84CE-541EF6B5C913}" srcOrd="3" destOrd="0" presId="urn:microsoft.com/office/officeart/2005/8/layout/cycle6"/>
    <dgm:cxn modelId="{6AD27492-A437-4ADD-94AA-6A8A2905672C}" type="presParOf" srcId="{9FF2A8A7-1DC3-49BB-AF65-B9EB2BADED0F}" destId="{5CF9A097-9614-4FF2-89C2-8A8EE137401B}" srcOrd="4" destOrd="0" presId="urn:microsoft.com/office/officeart/2005/8/layout/cycle6"/>
    <dgm:cxn modelId="{48895AA1-8C62-4F70-8DFB-FD481F90FC8F}" type="presParOf" srcId="{9FF2A8A7-1DC3-49BB-AF65-B9EB2BADED0F}" destId="{691B9C0F-1D77-4261-B9D3-9AC553A425D6}" srcOrd="5" destOrd="0" presId="urn:microsoft.com/office/officeart/2005/8/layout/cycle6"/>
    <dgm:cxn modelId="{4F7920CB-331E-42CB-BF79-D727D5D8A6B3}" type="presParOf" srcId="{9FF2A8A7-1DC3-49BB-AF65-B9EB2BADED0F}" destId="{723FCB02-E461-4242-9F6D-01409C41DB72}" srcOrd="6" destOrd="0" presId="urn:microsoft.com/office/officeart/2005/8/layout/cycle6"/>
    <dgm:cxn modelId="{CEE4E52A-3E6C-488E-8F57-CDFFEBC3BBA5}" type="presParOf" srcId="{9FF2A8A7-1DC3-49BB-AF65-B9EB2BADED0F}" destId="{E055B4F3-67A9-4EAC-A03E-9387CD39B1FF}" srcOrd="7" destOrd="0" presId="urn:microsoft.com/office/officeart/2005/8/layout/cycle6"/>
    <dgm:cxn modelId="{8BE4E0E7-4EC8-4A1A-BD55-51CCDF7C74E1}" type="presParOf" srcId="{9FF2A8A7-1DC3-49BB-AF65-B9EB2BADED0F}" destId="{8D28F048-4AA9-4938-A289-3FEC1D809F3D}" srcOrd="8" destOrd="0" presId="urn:microsoft.com/office/officeart/2005/8/layout/cycle6"/>
    <dgm:cxn modelId="{F18B9C07-48CF-46CF-AAAA-677A89F56C46}" type="presParOf" srcId="{9FF2A8A7-1DC3-49BB-AF65-B9EB2BADED0F}" destId="{6F148703-74B5-4E63-8C05-CADB79E60102}" srcOrd="9" destOrd="0" presId="urn:microsoft.com/office/officeart/2005/8/layout/cycle6"/>
    <dgm:cxn modelId="{1D5D9BC8-FFA8-4EF3-B035-2BBF3034565B}" type="presParOf" srcId="{9FF2A8A7-1DC3-49BB-AF65-B9EB2BADED0F}" destId="{DD35DFDF-57C5-4C1C-A825-0D082F567FE8}" srcOrd="10" destOrd="0" presId="urn:microsoft.com/office/officeart/2005/8/layout/cycle6"/>
    <dgm:cxn modelId="{EF7FAFB4-4B42-4ECD-9C99-D048A854B362}" type="presParOf" srcId="{9FF2A8A7-1DC3-49BB-AF65-B9EB2BADED0F}" destId="{60905D5B-5C1F-4091-A989-21E175497952}" srcOrd="11" destOrd="0" presId="urn:microsoft.com/office/officeart/2005/8/layout/cycle6"/>
    <dgm:cxn modelId="{8D7A1FFA-2152-4ACD-9668-7470CF2F9406}" type="presParOf" srcId="{9FF2A8A7-1DC3-49BB-AF65-B9EB2BADED0F}" destId="{CD856DB0-81D9-4DFF-80DD-3F18723276DA}" srcOrd="12" destOrd="0" presId="urn:microsoft.com/office/officeart/2005/8/layout/cycle6"/>
    <dgm:cxn modelId="{B48CBDDA-1B5A-4D02-9FEB-40302F1AAE62}" type="presParOf" srcId="{9FF2A8A7-1DC3-49BB-AF65-B9EB2BADED0F}" destId="{28E2C065-EBE0-4D54-B694-794FDE8DEE7D}" srcOrd="13" destOrd="0" presId="urn:microsoft.com/office/officeart/2005/8/layout/cycle6"/>
    <dgm:cxn modelId="{BF681043-AE5B-40E8-9EFF-7C8FD612915E}" type="presParOf" srcId="{9FF2A8A7-1DC3-49BB-AF65-B9EB2BADED0F}" destId="{15D381EB-4D1D-4B8A-B3D8-07300863FBDA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AC8C68-AD4A-4444-8EB3-EC5A0BB966DF}" type="doc">
      <dgm:prSet loTypeId="urn:microsoft.com/office/officeart/2005/8/layout/cycle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A420CEA-67FB-407F-808E-1F5C4A401806}">
      <dgm:prSet phldrT="[Text]" custT="1"/>
      <dgm:spPr>
        <a:ln w="38100">
          <a:solidFill>
            <a:srgbClr val="002060"/>
          </a:solidFill>
        </a:ln>
      </dgm:spPr>
      <dgm:t>
        <a:bodyPr/>
        <a:lstStyle/>
        <a:p>
          <a:r>
            <a:rPr lang="en-US" sz="1500" b="1" dirty="0"/>
            <a:t>Grupo de apoyo</a:t>
          </a:r>
        </a:p>
      </dgm:t>
    </dgm:pt>
    <dgm:pt modelId="{5FAE60A0-F5BC-44B9-952F-31762E876C63}" type="parTrans" cxnId="{51614AED-496F-45BC-9029-653803865D1F}">
      <dgm:prSet/>
      <dgm:spPr/>
      <dgm:t>
        <a:bodyPr/>
        <a:lstStyle/>
        <a:p>
          <a:endParaRPr lang="en-US"/>
        </a:p>
      </dgm:t>
    </dgm:pt>
    <dgm:pt modelId="{41A7678A-BD4F-467D-818C-7B57BEC62B2C}" type="sibTrans" cxnId="{51614AED-496F-45BC-9029-653803865D1F}">
      <dgm:prSet/>
      <dgm:spPr/>
      <dgm:t>
        <a:bodyPr/>
        <a:lstStyle/>
        <a:p>
          <a:endParaRPr lang="en-US"/>
        </a:p>
      </dgm:t>
    </dgm:pt>
    <dgm:pt modelId="{4CED12A6-210E-49B1-B167-E9D5BAEF0290}">
      <dgm:prSet phldrT="[Text]" custT="1"/>
      <dgm:spPr>
        <a:ln w="38100">
          <a:solidFill>
            <a:srgbClr val="002060"/>
          </a:solidFill>
        </a:ln>
      </dgm:spPr>
      <dgm:t>
        <a:bodyPr/>
        <a:lstStyle/>
        <a:p>
          <a:r>
            <a:rPr lang="en-US" sz="1500" b="1" dirty="0"/>
            <a:t>Reclutamiento de sección</a:t>
          </a:r>
        </a:p>
      </dgm:t>
    </dgm:pt>
    <dgm:pt modelId="{FB2F9A9A-150E-4CF9-BA50-18A57218CD33}" type="parTrans" cxnId="{20543C28-1F43-42E2-9A4A-56405CAE383B}">
      <dgm:prSet/>
      <dgm:spPr/>
      <dgm:t>
        <a:bodyPr/>
        <a:lstStyle/>
        <a:p>
          <a:endParaRPr lang="en-US"/>
        </a:p>
      </dgm:t>
    </dgm:pt>
    <dgm:pt modelId="{8B9DAD18-C55A-4C1B-8BDF-62BBE7747891}" type="sibTrans" cxnId="{20543C28-1F43-42E2-9A4A-56405CAE383B}">
      <dgm:prSet/>
      <dgm:spPr/>
      <dgm:t>
        <a:bodyPr/>
        <a:lstStyle/>
        <a:p>
          <a:endParaRPr lang="en-US"/>
        </a:p>
      </dgm:t>
    </dgm:pt>
    <dgm:pt modelId="{FFB6DBB0-0165-446B-864C-40D7BA58E24D}">
      <dgm:prSet phldrT="[Text]" custT="1"/>
      <dgm:spPr>
        <a:ln w="38100">
          <a:solidFill>
            <a:srgbClr val="002060"/>
          </a:solidFill>
        </a:ln>
      </dgm:spPr>
      <dgm:t>
        <a:bodyPr/>
        <a:lstStyle/>
        <a:p>
          <a:r>
            <a:rPr lang="en-US" sz="1500" b="1" dirty="0"/>
            <a:t>Seguridad</a:t>
          </a:r>
        </a:p>
      </dgm:t>
    </dgm:pt>
    <dgm:pt modelId="{9AFC6611-7550-490E-9042-0FA6D328A43D}" type="parTrans" cxnId="{7559DDE0-5395-4A59-BBE1-F8AEECD3AFFD}">
      <dgm:prSet/>
      <dgm:spPr/>
      <dgm:t>
        <a:bodyPr/>
        <a:lstStyle/>
        <a:p>
          <a:endParaRPr lang="en-US"/>
        </a:p>
      </dgm:t>
    </dgm:pt>
    <dgm:pt modelId="{E42D8618-53BF-42EA-83FC-9C8B6CBBBAB1}" type="sibTrans" cxnId="{7559DDE0-5395-4A59-BBE1-F8AEECD3AFFD}">
      <dgm:prSet/>
      <dgm:spPr/>
      <dgm:t>
        <a:bodyPr/>
        <a:lstStyle/>
        <a:p>
          <a:endParaRPr lang="en-US"/>
        </a:p>
      </dgm:t>
    </dgm:pt>
    <dgm:pt modelId="{D1FF0978-ACFF-4852-86E9-FB4D9DDA7AAB}">
      <dgm:prSet phldrT="[Text]" custT="1"/>
      <dgm:spPr>
        <a:ln w="38100">
          <a:solidFill>
            <a:srgbClr val="002060"/>
          </a:solidFill>
        </a:ln>
      </dgm:spPr>
      <dgm:t>
        <a:bodyPr/>
        <a:lstStyle/>
        <a:p>
          <a:r>
            <a:rPr lang="en-US" sz="1500" b="1" dirty="0"/>
            <a:t>Defensa de la agricultura</a:t>
          </a:r>
        </a:p>
      </dgm:t>
    </dgm:pt>
    <dgm:pt modelId="{BFAE5971-BF4E-4BB3-8474-9D9C4CD8B10E}" type="parTrans" cxnId="{C8EFE33B-F908-47E6-B2D8-9F116D0AFB3A}">
      <dgm:prSet/>
      <dgm:spPr/>
      <dgm:t>
        <a:bodyPr/>
        <a:lstStyle/>
        <a:p>
          <a:endParaRPr lang="en-US"/>
        </a:p>
      </dgm:t>
    </dgm:pt>
    <dgm:pt modelId="{3517B4E3-B0BE-420F-84B8-CCCB1ACF312A}" type="sibTrans" cxnId="{C8EFE33B-F908-47E6-B2D8-9F116D0AFB3A}">
      <dgm:prSet/>
      <dgm:spPr/>
      <dgm:t>
        <a:bodyPr/>
        <a:lstStyle/>
        <a:p>
          <a:endParaRPr lang="en-US"/>
        </a:p>
      </dgm:t>
    </dgm:pt>
    <dgm:pt modelId="{37C9BFD5-0F20-4090-84CA-873A8D2F7F0B}">
      <dgm:prSet phldrT="[Text]" custT="1"/>
      <dgm:spPr>
        <a:ln w="38100">
          <a:solidFill>
            <a:srgbClr val="002060"/>
          </a:solidFill>
        </a:ln>
      </dgm:spPr>
      <dgm:t>
        <a:bodyPr/>
        <a:lstStyle/>
        <a:p>
          <a:r>
            <a:rPr lang="en-US" sz="1500" b="1" dirty="0"/>
            <a:t>Educación agrícola</a:t>
          </a:r>
        </a:p>
      </dgm:t>
    </dgm:pt>
    <dgm:pt modelId="{5E319BB9-4D53-43AD-B27E-9B2D56BFB960}" type="parTrans" cxnId="{8CCFF77A-0641-4178-83F8-8E0BED0970C0}">
      <dgm:prSet/>
      <dgm:spPr/>
      <dgm:t>
        <a:bodyPr/>
        <a:lstStyle/>
        <a:p>
          <a:endParaRPr lang="en-US"/>
        </a:p>
      </dgm:t>
    </dgm:pt>
    <dgm:pt modelId="{38A17EE1-54B0-4B30-8A05-0728BDA24D13}" type="sibTrans" cxnId="{8CCFF77A-0641-4178-83F8-8E0BED0970C0}">
      <dgm:prSet/>
      <dgm:spPr/>
      <dgm:t>
        <a:bodyPr/>
        <a:lstStyle/>
        <a:p>
          <a:endParaRPr lang="en-US"/>
        </a:p>
      </dgm:t>
    </dgm:pt>
    <dgm:pt modelId="{9FF2A8A7-1DC3-49BB-AF65-B9EB2BADED0F}" type="pres">
      <dgm:prSet presAssocID="{2AAC8C68-AD4A-4444-8EB3-EC5A0BB966DF}" presName="cycle" presStyleCnt="0">
        <dgm:presLayoutVars>
          <dgm:dir/>
          <dgm:resizeHandles val="exact"/>
        </dgm:presLayoutVars>
      </dgm:prSet>
      <dgm:spPr/>
    </dgm:pt>
    <dgm:pt modelId="{3AC41984-2329-45ED-935F-47DE35F8A29D}" type="pres">
      <dgm:prSet presAssocID="{9A420CEA-67FB-407F-808E-1F5C4A401806}" presName="node" presStyleLbl="node1" presStyleIdx="0" presStyleCnt="5">
        <dgm:presLayoutVars>
          <dgm:bulletEnabled val="1"/>
        </dgm:presLayoutVars>
      </dgm:prSet>
      <dgm:spPr/>
    </dgm:pt>
    <dgm:pt modelId="{EC8FF479-655A-4E2C-8BAC-C85510EF1257}" type="pres">
      <dgm:prSet presAssocID="{9A420CEA-67FB-407F-808E-1F5C4A401806}" presName="spNode" presStyleCnt="0"/>
      <dgm:spPr/>
    </dgm:pt>
    <dgm:pt modelId="{EAD37242-4856-4650-BF2D-A0EA30D8664A}" type="pres">
      <dgm:prSet presAssocID="{41A7678A-BD4F-467D-818C-7B57BEC62B2C}" presName="sibTrans" presStyleLbl="sibTrans1D1" presStyleIdx="0" presStyleCnt="5"/>
      <dgm:spPr/>
    </dgm:pt>
    <dgm:pt modelId="{83CFCBD9-B156-4B36-84CE-541EF6B5C913}" type="pres">
      <dgm:prSet presAssocID="{4CED12A6-210E-49B1-B167-E9D5BAEF0290}" presName="node" presStyleLbl="node1" presStyleIdx="1" presStyleCnt="5">
        <dgm:presLayoutVars>
          <dgm:bulletEnabled val="1"/>
        </dgm:presLayoutVars>
      </dgm:prSet>
      <dgm:spPr/>
    </dgm:pt>
    <dgm:pt modelId="{5CF9A097-9614-4FF2-89C2-8A8EE137401B}" type="pres">
      <dgm:prSet presAssocID="{4CED12A6-210E-49B1-B167-E9D5BAEF0290}" presName="spNode" presStyleCnt="0"/>
      <dgm:spPr/>
    </dgm:pt>
    <dgm:pt modelId="{691B9C0F-1D77-4261-B9D3-9AC553A425D6}" type="pres">
      <dgm:prSet presAssocID="{8B9DAD18-C55A-4C1B-8BDF-62BBE7747891}" presName="sibTrans" presStyleLbl="sibTrans1D1" presStyleIdx="1" presStyleCnt="5"/>
      <dgm:spPr/>
    </dgm:pt>
    <dgm:pt modelId="{723FCB02-E461-4242-9F6D-01409C41DB72}" type="pres">
      <dgm:prSet presAssocID="{FFB6DBB0-0165-446B-864C-40D7BA58E24D}" presName="node" presStyleLbl="node1" presStyleIdx="2" presStyleCnt="5">
        <dgm:presLayoutVars>
          <dgm:bulletEnabled val="1"/>
        </dgm:presLayoutVars>
      </dgm:prSet>
      <dgm:spPr/>
    </dgm:pt>
    <dgm:pt modelId="{E055B4F3-67A9-4EAC-A03E-9387CD39B1FF}" type="pres">
      <dgm:prSet presAssocID="{FFB6DBB0-0165-446B-864C-40D7BA58E24D}" presName="spNode" presStyleCnt="0"/>
      <dgm:spPr/>
    </dgm:pt>
    <dgm:pt modelId="{8D28F048-4AA9-4938-A289-3FEC1D809F3D}" type="pres">
      <dgm:prSet presAssocID="{E42D8618-53BF-42EA-83FC-9C8B6CBBBAB1}" presName="sibTrans" presStyleLbl="sibTrans1D1" presStyleIdx="2" presStyleCnt="5"/>
      <dgm:spPr/>
    </dgm:pt>
    <dgm:pt modelId="{6F148703-74B5-4E63-8C05-CADB79E60102}" type="pres">
      <dgm:prSet presAssocID="{D1FF0978-ACFF-4852-86E9-FB4D9DDA7AAB}" presName="node" presStyleLbl="node1" presStyleIdx="3" presStyleCnt="5">
        <dgm:presLayoutVars>
          <dgm:bulletEnabled val="1"/>
        </dgm:presLayoutVars>
      </dgm:prSet>
      <dgm:spPr/>
    </dgm:pt>
    <dgm:pt modelId="{DD35DFDF-57C5-4C1C-A825-0D082F567FE8}" type="pres">
      <dgm:prSet presAssocID="{D1FF0978-ACFF-4852-86E9-FB4D9DDA7AAB}" presName="spNode" presStyleCnt="0"/>
      <dgm:spPr/>
    </dgm:pt>
    <dgm:pt modelId="{60905D5B-5C1F-4091-A989-21E175497952}" type="pres">
      <dgm:prSet presAssocID="{3517B4E3-B0BE-420F-84B8-CCCB1ACF312A}" presName="sibTrans" presStyleLbl="sibTrans1D1" presStyleIdx="3" presStyleCnt="5"/>
      <dgm:spPr/>
    </dgm:pt>
    <dgm:pt modelId="{CD856DB0-81D9-4DFF-80DD-3F18723276DA}" type="pres">
      <dgm:prSet presAssocID="{37C9BFD5-0F20-4090-84CA-873A8D2F7F0B}" presName="node" presStyleLbl="node1" presStyleIdx="4" presStyleCnt="5">
        <dgm:presLayoutVars>
          <dgm:bulletEnabled val="1"/>
        </dgm:presLayoutVars>
      </dgm:prSet>
      <dgm:spPr/>
    </dgm:pt>
    <dgm:pt modelId="{28E2C065-EBE0-4D54-B694-794FDE8DEE7D}" type="pres">
      <dgm:prSet presAssocID="{37C9BFD5-0F20-4090-84CA-873A8D2F7F0B}" presName="spNode" presStyleCnt="0"/>
      <dgm:spPr/>
    </dgm:pt>
    <dgm:pt modelId="{15D381EB-4D1D-4B8A-B3D8-07300863FBDA}" type="pres">
      <dgm:prSet presAssocID="{38A17EE1-54B0-4B30-8A05-0728BDA24D13}" presName="sibTrans" presStyleLbl="sibTrans1D1" presStyleIdx="4" presStyleCnt="5"/>
      <dgm:spPr/>
    </dgm:pt>
  </dgm:ptLst>
  <dgm:cxnLst>
    <dgm:cxn modelId="{CB888B0C-72B0-466D-AA44-F0D2AC01371E}" type="presOf" srcId="{37C9BFD5-0F20-4090-84CA-873A8D2F7F0B}" destId="{CD856DB0-81D9-4DFF-80DD-3F18723276DA}" srcOrd="0" destOrd="0" presId="urn:microsoft.com/office/officeart/2005/8/layout/cycle6"/>
    <dgm:cxn modelId="{FA35751A-8CDE-4CEA-825A-F0A212E54CA8}" type="presOf" srcId="{38A17EE1-54B0-4B30-8A05-0728BDA24D13}" destId="{15D381EB-4D1D-4B8A-B3D8-07300863FBDA}" srcOrd="0" destOrd="0" presId="urn:microsoft.com/office/officeart/2005/8/layout/cycle6"/>
    <dgm:cxn modelId="{F496831E-AD68-4602-B23D-EA0B450C0B30}" type="presOf" srcId="{8B9DAD18-C55A-4C1B-8BDF-62BBE7747891}" destId="{691B9C0F-1D77-4261-B9D3-9AC553A425D6}" srcOrd="0" destOrd="0" presId="urn:microsoft.com/office/officeart/2005/8/layout/cycle6"/>
    <dgm:cxn modelId="{20543C28-1F43-42E2-9A4A-56405CAE383B}" srcId="{2AAC8C68-AD4A-4444-8EB3-EC5A0BB966DF}" destId="{4CED12A6-210E-49B1-B167-E9D5BAEF0290}" srcOrd="1" destOrd="0" parTransId="{FB2F9A9A-150E-4CF9-BA50-18A57218CD33}" sibTransId="{8B9DAD18-C55A-4C1B-8BDF-62BBE7747891}"/>
    <dgm:cxn modelId="{732AAA35-CB01-4055-8520-4B46C6AED0CE}" type="presOf" srcId="{2AAC8C68-AD4A-4444-8EB3-EC5A0BB966DF}" destId="{9FF2A8A7-1DC3-49BB-AF65-B9EB2BADED0F}" srcOrd="0" destOrd="0" presId="urn:microsoft.com/office/officeart/2005/8/layout/cycle6"/>
    <dgm:cxn modelId="{C8EFE33B-F908-47E6-B2D8-9F116D0AFB3A}" srcId="{2AAC8C68-AD4A-4444-8EB3-EC5A0BB966DF}" destId="{D1FF0978-ACFF-4852-86E9-FB4D9DDA7AAB}" srcOrd="3" destOrd="0" parTransId="{BFAE5971-BF4E-4BB3-8474-9D9C4CD8B10E}" sibTransId="{3517B4E3-B0BE-420F-84B8-CCCB1ACF312A}"/>
    <dgm:cxn modelId="{CBBBF93C-879E-4BA9-BFF4-A515013F099E}" type="presOf" srcId="{41A7678A-BD4F-467D-818C-7B57BEC62B2C}" destId="{EAD37242-4856-4650-BF2D-A0EA30D8664A}" srcOrd="0" destOrd="0" presId="urn:microsoft.com/office/officeart/2005/8/layout/cycle6"/>
    <dgm:cxn modelId="{3F68AD61-9512-4D03-B6CA-D5562FE11784}" type="presOf" srcId="{E42D8618-53BF-42EA-83FC-9C8B6CBBBAB1}" destId="{8D28F048-4AA9-4938-A289-3FEC1D809F3D}" srcOrd="0" destOrd="0" presId="urn:microsoft.com/office/officeart/2005/8/layout/cycle6"/>
    <dgm:cxn modelId="{A7CA6942-9A78-40B0-AA08-FEA9E756EE7C}" type="presOf" srcId="{9A420CEA-67FB-407F-808E-1F5C4A401806}" destId="{3AC41984-2329-45ED-935F-47DE35F8A29D}" srcOrd="0" destOrd="0" presId="urn:microsoft.com/office/officeart/2005/8/layout/cycle6"/>
    <dgm:cxn modelId="{66F65964-08A7-4FE5-BD5F-F2CF55412C00}" type="presOf" srcId="{3517B4E3-B0BE-420F-84B8-CCCB1ACF312A}" destId="{60905D5B-5C1F-4091-A989-21E175497952}" srcOrd="0" destOrd="0" presId="urn:microsoft.com/office/officeart/2005/8/layout/cycle6"/>
    <dgm:cxn modelId="{8CCFF77A-0641-4178-83F8-8E0BED0970C0}" srcId="{2AAC8C68-AD4A-4444-8EB3-EC5A0BB966DF}" destId="{37C9BFD5-0F20-4090-84CA-873A8D2F7F0B}" srcOrd="4" destOrd="0" parTransId="{5E319BB9-4D53-43AD-B27E-9B2D56BFB960}" sibTransId="{38A17EE1-54B0-4B30-8A05-0728BDA24D13}"/>
    <dgm:cxn modelId="{22810CA1-A445-4BFE-BA19-66B1BC9C62B9}" type="presOf" srcId="{4CED12A6-210E-49B1-B167-E9D5BAEF0290}" destId="{83CFCBD9-B156-4B36-84CE-541EF6B5C913}" srcOrd="0" destOrd="0" presId="urn:microsoft.com/office/officeart/2005/8/layout/cycle6"/>
    <dgm:cxn modelId="{B68DA4B1-AD1D-4BF4-BDDB-FB9F11E78746}" type="presOf" srcId="{FFB6DBB0-0165-446B-864C-40D7BA58E24D}" destId="{723FCB02-E461-4242-9F6D-01409C41DB72}" srcOrd="0" destOrd="0" presId="urn:microsoft.com/office/officeart/2005/8/layout/cycle6"/>
    <dgm:cxn modelId="{113601C5-CDF3-439B-8650-C9AFC9CD9E47}" type="presOf" srcId="{D1FF0978-ACFF-4852-86E9-FB4D9DDA7AAB}" destId="{6F148703-74B5-4E63-8C05-CADB79E60102}" srcOrd="0" destOrd="0" presId="urn:microsoft.com/office/officeart/2005/8/layout/cycle6"/>
    <dgm:cxn modelId="{7559DDE0-5395-4A59-BBE1-F8AEECD3AFFD}" srcId="{2AAC8C68-AD4A-4444-8EB3-EC5A0BB966DF}" destId="{FFB6DBB0-0165-446B-864C-40D7BA58E24D}" srcOrd="2" destOrd="0" parTransId="{9AFC6611-7550-490E-9042-0FA6D328A43D}" sibTransId="{E42D8618-53BF-42EA-83FC-9C8B6CBBBAB1}"/>
    <dgm:cxn modelId="{51614AED-496F-45BC-9029-653803865D1F}" srcId="{2AAC8C68-AD4A-4444-8EB3-EC5A0BB966DF}" destId="{9A420CEA-67FB-407F-808E-1F5C4A401806}" srcOrd="0" destOrd="0" parTransId="{5FAE60A0-F5BC-44B9-952F-31762E876C63}" sibTransId="{41A7678A-BD4F-467D-818C-7B57BEC62B2C}"/>
    <dgm:cxn modelId="{644F02A2-11CA-4AE9-9971-3FAED1FF3DEA}" type="presParOf" srcId="{9FF2A8A7-1DC3-49BB-AF65-B9EB2BADED0F}" destId="{3AC41984-2329-45ED-935F-47DE35F8A29D}" srcOrd="0" destOrd="0" presId="urn:microsoft.com/office/officeart/2005/8/layout/cycle6"/>
    <dgm:cxn modelId="{0A66A016-DB5A-4B3F-B8D1-C597C2460F59}" type="presParOf" srcId="{9FF2A8A7-1DC3-49BB-AF65-B9EB2BADED0F}" destId="{EC8FF479-655A-4E2C-8BAC-C85510EF1257}" srcOrd="1" destOrd="0" presId="urn:microsoft.com/office/officeart/2005/8/layout/cycle6"/>
    <dgm:cxn modelId="{D1FF62B2-EDE2-4B9D-892A-7818BE057673}" type="presParOf" srcId="{9FF2A8A7-1DC3-49BB-AF65-B9EB2BADED0F}" destId="{EAD37242-4856-4650-BF2D-A0EA30D8664A}" srcOrd="2" destOrd="0" presId="urn:microsoft.com/office/officeart/2005/8/layout/cycle6"/>
    <dgm:cxn modelId="{97EF3241-8617-4DB1-98AC-BA110E5DAC02}" type="presParOf" srcId="{9FF2A8A7-1DC3-49BB-AF65-B9EB2BADED0F}" destId="{83CFCBD9-B156-4B36-84CE-541EF6B5C913}" srcOrd="3" destOrd="0" presId="urn:microsoft.com/office/officeart/2005/8/layout/cycle6"/>
    <dgm:cxn modelId="{6AD27492-A437-4ADD-94AA-6A8A2905672C}" type="presParOf" srcId="{9FF2A8A7-1DC3-49BB-AF65-B9EB2BADED0F}" destId="{5CF9A097-9614-4FF2-89C2-8A8EE137401B}" srcOrd="4" destOrd="0" presId="urn:microsoft.com/office/officeart/2005/8/layout/cycle6"/>
    <dgm:cxn modelId="{48895AA1-8C62-4F70-8DFB-FD481F90FC8F}" type="presParOf" srcId="{9FF2A8A7-1DC3-49BB-AF65-B9EB2BADED0F}" destId="{691B9C0F-1D77-4261-B9D3-9AC553A425D6}" srcOrd="5" destOrd="0" presId="urn:microsoft.com/office/officeart/2005/8/layout/cycle6"/>
    <dgm:cxn modelId="{4F7920CB-331E-42CB-BF79-D727D5D8A6B3}" type="presParOf" srcId="{9FF2A8A7-1DC3-49BB-AF65-B9EB2BADED0F}" destId="{723FCB02-E461-4242-9F6D-01409C41DB72}" srcOrd="6" destOrd="0" presId="urn:microsoft.com/office/officeart/2005/8/layout/cycle6"/>
    <dgm:cxn modelId="{CEE4E52A-3E6C-488E-8F57-CDFFEBC3BBA5}" type="presParOf" srcId="{9FF2A8A7-1DC3-49BB-AF65-B9EB2BADED0F}" destId="{E055B4F3-67A9-4EAC-A03E-9387CD39B1FF}" srcOrd="7" destOrd="0" presId="urn:microsoft.com/office/officeart/2005/8/layout/cycle6"/>
    <dgm:cxn modelId="{8BE4E0E7-4EC8-4A1A-BD55-51CCDF7C74E1}" type="presParOf" srcId="{9FF2A8A7-1DC3-49BB-AF65-B9EB2BADED0F}" destId="{8D28F048-4AA9-4938-A289-3FEC1D809F3D}" srcOrd="8" destOrd="0" presId="urn:microsoft.com/office/officeart/2005/8/layout/cycle6"/>
    <dgm:cxn modelId="{F18B9C07-48CF-46CF-AAAA-677A89F56C46}" type="presParOf" srcId="{9FF2A8A7-1DC3-49BB-AF65-B9EB2BADED0F}" destId="{6F148703-74B5-4E63-8C05-CADB79E60102}" srcOrd="9" destOrd="0" presId="urn:microsoft.com/office/officeart/2005/8/layout/cycle6"/>
    <dgm:cxn modelId="{1D5D9BC8-FFA8-4EF3-B035-2BBF3034565B}" type="presParOf" srcId="{9FF2A8A7-1DC3-49BB-AF65-B9EB2BADED0F}" destId="{DD35DFDF-57C5-4C1C-A825-0D082F567FE8}" srcOrd="10" destOrd="0" presId="urn:microsoft.com/office/officeart/2005/8/layout/cycle6"/>
    <dgm:cxn modelId="{EF7FAFB4-4B42-4ECD-9C99-D048A854B362}" type="presParOf" srcId="{9FF2A8A7-1DC3-49BB-AF65-B9EB2BADED0F}" destId="{60905D5B-5C1F-4091-A989-21E175497952}" srcOrd="11" destOrd="0" presId="urn:microsoft.com/office/officeart/2005/8/layout/cycle6"/>
    <dgm:cxn modelId="{8D7A1FFA-2152-4ACD-9668-7470CF2F9406}" type="presParOf" srcId="{9FF2A8A7-1DC3-49BB-AF65-B9EB2BADED0F}" destId="{CD856DB0-81D9-4DFF-80DD-3F18723276DA}" srcOrd="12" destOrd="0" presId="urn:microsoft.com/office/officeart/2005/8/layout/cycle6"/>
    <dgm:cxn modelId="{B48CBDDA-1B5A-4D02-9FEB-40302F1AAE62}" type="presParOf" srcId="{9FF2A8A7-1DC3-49BB-AF65-B9EB2BADED0F}" destId="{28E2C065-EBE0-4D54-B694-794FDE8DEE7D}" srcOrd="13" destOrd="0" presId="urn:microsoft.com/office/officeart/2005/8/layout/cycle6"/>
    <dgm:cxn modelId="{BF681043-AE5B-40E8-9EFF-7C8FD612915E}" type="presParOf" srcId="{9FF2A8A7-1DC3-49BB-AF65-B9EB2BADED0F}" destId="{15D381EB-4D1D-4B8A-B3D8-07300863FBDA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0A3D5C2-78BA-4972-9537-A0561B144DEF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FC15912-D8B9-4C6B-A6E8-DF1E4A3C8D1A}">
      <dgm:prSet phldrT="[Text]" custT="1"/>
      <dgm:spPr>
        <a:ln w="38100"/>
      </dgm:spPr>
      <dgm:t>
        <a:bodyPr/>
        <a:lstStyle/>
        <a:p>
          <a:r>
            <a:rPr lang="en-US" sz="2000" b="1" dirty="0"/>
            <a:t>Cuatro objetivos principales del procedimiento parlamentario</a:t>
          </a:r>
        </a:p>
      </dgm:t>
    </dgm:pt>
    <dgm:pt modelId="{C4B3D2C7-586E-40E0-8356-CB44EE57DA06}" type="parTrans" cxnId="{36F18FF9-8A6E-4F08-8EA4-1ADF5A3A01C7}">
      <dgm:prSet/>
      <dgm:spPr/>
      <dgm:t>
        <a:bodyPr/>
        <a:lstStyle/>
        <a:p>
          <a:endParaRPr lang="en-US"/>
        </a:p>
      </dgm:t>
    </dgm:pt>
    <dgm:pt modelId="{B4551FBB-13EB-4979-B7FE-8C78C1B2DF92}" type="sibTrans" cxnId="{36F18FF9-8A6E-4F08-8EA4-1ADF5A3A01C7}">
      <dgm:prSet/>
      <dgm:spPr/>
      <dgm:t>
        <a:bodyPr/>
        <a:lstStyle/>
        <a:p>
          <a:endParaRPr lang="en-US"/>
        </a:p>
      </dgm:t>
    </dgm:pt>
    <dgm:pt modelId="{9949AA6C-1737-4A42-8CFC-85F407504E07}">
      <dgm:prSet phldrT="[Text]" custT="1"/>
      <dgm:spPr>
        <a:ln w="38100"/>
      </dgm:spPr>
      <dgm:t>
        <a:bodyPr/>
        <a:lstStyle/>
        <a:p>
          <a:r>
            <a:rPr lang="en-US" sz="2000" dirty="0"/>
            <a:t>ENFOCARSE EN UN ASUNTO A LA VEZ</a:t>
          </a:r>
        </a:p>
      </dgm:t>
    </dgm:pt>
    <dgm:pt modelId="{7684F130-2F60-40B4-8B06-78061DB56FA6}" type="parTrans" cxnId="{726DEB27-A2D6-4988-98D0-4F75A9DF16E1}">
      <dgm:prSet/>
      <dgm:spPr/>
      <dgm:t>
        <a:bodyPr/>
        <a:lstStyle/>
        <a:p>
          <a:endParaRPr lang="en-US"/>
        </a:p>
      </dgm:t>
    </dgm:pt>
    <dgm:pt modelId="{A9B0CC4C-7B7D-4A1D-9434-C00EAF1BA08A}" type="sibTrans" cxnId="{726DEB27-A2D6-4988-98D0-4F75A9DF16E1}">
      <dgm:prSet/>
      <dgm:spPr/>
      <dgm:t>
        <a:bodyPr/>
        <a:lstStyle/>
        <a:p>
          <a:endParaRPr lang="en-US"/>
        </a:p>
      </dgm:t>
    </dgm:pt>
    <dgm:pt modelId="{B80FCCFB-F6D4-4C09-A99B-1B050AFEC4ED}">
      <dgm:prSet phldrT="[Text]" custT="1"/>
      <dgm:spPr>
        <a:ln w="38100"/>
      </dgm:spPr>
      <dgm:t>
        <a:bodyPr/>
        <a:lstStyle/>
        <a:p>
          <a:r>
            <a:rPr lang="en-US" sz="2000" dirty="0"/>
            <a:t>EXTENDER CORTESÍA A TODOS</a:t>
          </a:r>
        </a:p>
      </dgm:t>
    </dgm:pt>
    <dgm:pt modelId="{D8EF14B3-A62F-4F6C-9DC8-3EAC829386CD}" type="parTrans" cxnId="{16F89604-0A1E-4DCB-8A45-368C862B494F}">
      <dgm:prSet/>
      <dgm:spPr/>
      <dgm:t>
        <a:bodyPr/>
        <a:lstStyle/>
        <a:p>
          <a:endParaRPr lang="en-US"/>
        </a:p>
      </dgm:t>
    </dgm:pt>
    <dgm:pt modelId="{7CB7F44A-BC56-4A6E-ADA7-F29E4F06CEA5}" type="sibTrans" cxnId="{16F89604-0A1E-4DCB-8A45-368C862B494F}">
      <dgm:prSet/>
      <dgm:spPr/>
      <dgm:t>
        <a:bodyPr/>
        <a:lstStyle/>
        <a:p>
          <a:endParaRPr lang="en-US"/>
        </a:p>
      </dgm:t>
    </dgm:pt>
    <dgm:pt modelId="{402ECD83-820D-4466-97F6-2C6357F05E53}">
      <dgm:prSet phldrT="[Text]" custT="1"/>
      <dgm:spPr>
        <a:ln w="38100"/>
      </dgm:spPr>
      <dgm:t>
        <a:bodyPr/>
        <a:lstStyle/>
        <a:p>
          <a:r>
            <a:rPr lang="en-US" sz="2000" dirty="0"/>
            <a:t>OBSERVAR LA REGLA DE LA MAYORÍA</a:t>
          </a:r>
        </a:p>
      </dgm:t>
    </dgm:pt>
    <dgm:pt modelId="{7C75F872-7C49-4E3D-B008-F26AB00A5EC1}" type="parTrans" cxnId="{C0A8DE55-D7CC-4ACD-BB77-A1BE39C256A9}">
      <dgm:prSet/>
      <dgm:spPr/>
      <dgm:t>
        <a:bodyPr/>
        <a:lstStyle/>
        <a:p>
          <a:endParaRPr lang="en-US"/>
        </a:p>
      </dgm:t>
    </dgm:pt>
    <dgm:pt modelId="{5A6D9211-3287-4922-8C35-3270A191070E}" type="sibTrans" cxnId="{C0A8DE55-D7CC-4ACD-BB77-A1BE39C256A9}">
      <dgm:prSet/>
      <dgm:spPr/>
      <dgm:t>
        <a:bodyPr/>
        <a:lstStyle/>
        <a:p>
          <a:endParaRPr lang="en-US"/>
        </a:p>
      </dgm:t>
    </dgm:pt>
    <dgm:pt modelId="{5253C092-C8FA-4EC9-AFE4-297720CBD4DD}">
      <dgm:prSet phldrT="[Text]" custT="1"/>
      <dgm:spPr>
        <a:ln w="38100"/>
      </dgm:spPr>
      <dgm:t>
        <a:bodyPr/>
        <a:lstStyle/>
        <a:p>
          <a:r>
            <a:rPr lang="en-US" sz="2000" dirty="0"/>
            <a:t>PROTEGER LOS DERECHOS DE LA MINORÍA</a:t>
          </a:r>
        </a:p>
      </dgm:t>
    </dgm:pt>
    <dgm:pt modelId="{F128968C-BB6F-4EEF-A769-C126FFF226E3}" type="parTrans" cxnId="{0C205741-DF07-4049-BD42-99284DE330A3}">
      <dgm:prSet/>
      <dgm:spPr/>
      <dgm:t>
        <a:bodyPr/>
        <a:lstStyle/>
        <a:p>
          <a:endParaRPr lang="en-US"/>
        </a:p>
      </dgm:t>
    </dgm:pt>
    <dgm:pt modelId="{BA853F92-53E8-464D-82E9-7D2DE5BB4C8C}" type="sibTrans" cxnId="{0C205741-DF07-4049-BD42-99284DE330A3}">
      <dgm:prSet/>
      <dgm:spPr/>
      <dgm:t>
        <a:bodyPr/>
        <a:lstStyle/>
        <a:p>
          <a:endParaRPr lang="en-US"/>
        </a:p>
      </dgm:t>
    </dgm:pt>
    <dgm:pt modelId="{75EA48A5-EEBF-480D-8494-5B96ABCF2049}" type="pres">
      <dgm:prSet presAssocID="{90A3D5C2-78BA-4972-9537-A0561B144DEF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DC63ABC-C838-493D-BC25-FB393C0AC1A1}" type="pres">
      <dgm:prSet presAssocID="{90A3D5C2-78BA-4972-9537-A0561B144DEF}" presName="matrix" presStyleCnt="0"/>
      <dgm:spPr/>
    </dgm:pt>
    <dgm:pt modelId="{C061B64C-1596-46DB-9EAA-451C5EC3DA40}" type="pres">
      <dgm:prSet presAssocID="{90A3D5C2-78BA-4972-9537-A0561B144DEF}" presName="tile1" presStyleLbl="node1" presStyleIdx="0" presStyleCnt="4"/>
      <dgm:spPr/>
    </dgm:pt>
    <dgm:pt modelId="{C0B6D915-3EBB-4EC8-BF9D-15286AEBDE16}" type="pres">
      <dgm:prSet presAssocID="{90A3D5C2-78BA-4972-9537-A0561B144DEF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5EC3517-CD61-4B38-A988-40A7AAC2137E}" type="pres">
      <dgm:prSet presAssocID="{90A3D5C2-78BA-4972-9537-A0561B144DEF}" presName="tile2" presStyleLbl="node1" presStyleIdx="1" presStyleCnt="4" custLinFactNeighborX="21292" custLinFactNeighborY="-18127"/>
      <dgm:spPr/>
    </dgm:pt>
    <dgm:pt modelId="{2EB6FAAE-D723-4DD4-92D4-86C6AF3FAAA9}" type="pres">
      <dgm:prSet presAssocID="{90A3D5C2-78BA-4972-9537-A0561B144DEF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99303B48-4D4C-4C87-B029-3C7899EC5F11}" type="pres">
      <dgm:prSet presAssocID="{90A3D5C2-78BA-4972-9537-A0561B144DEF}" presName="tile3" presStyleLbl="node1" presStyleIdx="2" presStyleCnt="4" custLinFactNeighborX="115"/>
      <dgm:spPr/>
    </dgm:pt>
    <dgm:pt modelId="{943397D4-DFF5-4ED9-AF91-993B5EAC74AB}" type="pres">
      <dgm:prSet presAssocID="{90A3D5C2-78BA-4972-9537-A0561B144DEF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03547FE-932E-4CB7-9F39-7829D694AC45}" type="pres">
      <dgm:prSet presAssocID="{90A3D5C2-78BA-4972-9537-A0561B144DEF}" presName="tile4" presStyleLbl="node1" presStyleIdx="3" presStyleCnt="4"/>
      <dgm:spPr/>
    </dgm:pt>
    <dgm:pt modelId="{B23B1860-204C-4F6F-BFF1-52BA0D44DA4B}" type="pres">
      <dgm:prSet presAssocID="{90A3D5C2-78BA-4972-9537-A0561B144DEF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F6DD8CA6-1AB1-4A48-ACD6-E86F0E2893EB}" type="pres">
      <dgm:prSet presAssocID="{90A3D5C2-78BA-4972-9537-A0561B144DEF}" presName="centerTile" presStyleLbl="fgShp" presStyleIdx="0" presStyleCnt="1" custScaleY="102971">
        <dgm:presLayoutVars>
          <dgm:chMax val="0"/>
          <dgm:chPref val="0"/>
        </dgm:presLayoutVars>
      </dgm:prSet>
      <dgm:spPr/>
    </dgm:pt>
  </dgm:ptLst>
  <dgm:cxnLst>
    <dgm:cxn modelId="{16F89604-0A1E-4DCB-8A45-368C862B494F}" srcId="{CFC15912-D8B9-4C6B-A6E8-DF1E4A3C8D1A}" destId="{B80FCCFB-F6D4-4C09-A99B-1B050AFEC4ED}" srcOrd="1" destOrd="0" parTransId="{D8EF14B3-A62F-4F6C-9DC8-3EAC829386CD}" sibTransId="{7CB7F44A-BC56-4A6E-ADA7-F29E4F06CEA5}"/>
    <dgm:cxn modelId="{C9C58619-CC94-4E6F-8BF3-EE013D48DFEB}" type="presOf" srcId="{B80FCCFB-F6D4-4C09-A99B-1B050AFEC4ED}" destId="{2EB6FAAE-D723-4DD4-92D4-86C6AF3FAAA9}" srcOrd="1" destOrd="0" presId="urn:microsoft.com/office/officeart/2005/8/layout/matrix1"/>
    <dgm:cxn modelId="{726DEB27-A2D6-4988-98D0-4F75A9DF16E1}" srcId="{CFC15912-D8B9-4C6B-A6E8-DF1E4A3C8D1A}" destId="{9949AA6C-1737-4A42-8CFC-85F407504E07}" srcOrd="0" destOrd="0" parTransId="{7684F130-2F60-40B4-8B06-78061DB56FA6}" sibTransId="{A9B0CC4C-7B7D-4A1D-9434-C00EAF1BA08A}"/>
    <dgm:cxn modelId="{90ED535D-73E9-478A-9CD3-53A12AE32612}" type="presOf" srcId="{9949AA6C-1737-4A42-8CFC-85F407504E07}" destId="{C0B6D915-3EBB-4EC8-BF9D-15286AEBDE16}" srcOrd="1" destOrd="0" presId="urn:microsoft.com/office/officeart/2005/8/layout/matrix1"/>
    <dgm:cxn modelId="{0C205741-DF07-4049-BD42-99284DE330A3}" srcId="{CFC15912-D8B9-4C6B-A6E8-DF1E4A3C8D1A}" destId="{5253C092-C8FA-4EC9-AFE4-297720CBD4DD}" srcOrd="3" destOrd="0" parTransId="{F128968C-BB6F-4EEF-A769-C126FFF226E3}" sibTransId="{BA853F92-53E8-464D-82E9-7D2DE5BB4C8C}"/>
    <dgm:cxn modelId="{CCEE7549-5C22-453B-A073-603AF6E34301}" type="presOf" srcId="{9949AA6C-1737-4A42-8CFC-85F407504E07}" destId="{C061B64C-1596-46DB-9EAA-451C5EC3DA40}" srcOrd="0" destOrd="0" presId="urn:microsoft.com/office/officeart/2005/8/layout/matrix1"/>
    <dgm:cxn modelId="{74096B4C-DFB8-4683-A72B-289D68FF7021}" type="presOf" srcId="{5253C092-C8FA-4EC9-AFE4-297720CBD4DD}" destId="{903547FE-932E-4CB7-9F39-7829D694AC45}" srcOrd="0" destOrd="0" presId="urn:microsoft.com/office/officeart/2005/8/layout/matrix1"/>
    <dgm:cxn modelId="{2CD75E6E-78A3-4B14-8B0A-EF338CCD1343}" type="presOf" srcId="{402ECD83-820D-4466-97F6-2C6357F05E53}" destId="{943397D4-DFF5-4ED9-AF91-993B5EAC74AB}" srcOrd="1" destOrd="0" presId="urn:microsoft.com/office/officeart/2005/8/layout/matrix1"/>
    <dgm:cxn modelId="{C0A8DE55-D7CC-4ACD-BB77-A1BE39C256A9}" srcId="{CFC15912-D8B9-4C6B-A6E8-DF1E4A3C8D1A}" destId="{402ECD83-820D-4466-97F6-2C6357F05E53}" srcOrd="2" destOrd="0" parTransId="{7C75F872-7C49-4E3D-B008-F26AB00A5EC1}" sibTransId="{5A6D9211-3287-4922-8C35-3270A191070E}"/>
    <dgm:cxn modelId="{BFA1CA90-8B9F-4159-8FA5-57A57359D749}" type="presOf" srcId="{5253C092-C8FA-4EC9-AFE4-297720CBD4DD}" destId="{B23B1860-204C-4F6F-BFF1-52BA0D44DA4B}" srcOrd="1" destOrd="0" presId="urn:microsoft.com/office/officeart/2005/8/layout/matrix1"/>
    <dgm:cxn modelId="{DE1633AC-6ECE-49A5-8A26-CE93283D39EB}" type="presOf" srcId="{CFC15912-D8B9-4C6B-A6E8-DF1E4A3C8D1A}" destId="{F6DD8CA6-1AB1-4A48-ACD6-E86F0E2893EB}" srcOrd="0" destOrd="0" presId="urn:microsoft.com/office/officeart/2005/8/layout/matrix1"/>
    <dgm:cxn modelId="{59DD93CC-C2CA-4FB1-88B0-0CDD97594814}" type="presOf" srcId="{90A3D5C2-78BA-4972-9537-A0561B144DEF}" destId="{75EA48A5-EEBF-480D-8494-5B96ABCF2049}" srcOrd="0" destOrd="0" presId="urn:microsoft.com/office/officeart/2005/8/layout/matrix1"/>
    <dgm:cxn modelId="{709667DB-0651-4823-9695-DC4DA117A8A4}" type="presOf" srcId="{402ECD83-820D-4466-97F6-2C6357F05E53}" destId="{99303B48-4D4C-4C87-B029-3C7899EC5F11}" srcOrd="0" destOrd="0" presId="urn:microsoft.com/office/officeart/2005/8/layout/matrix1"/>
    <dgm:cxn modelId="{36F18FF9-8A6E-4F08-8EA4-1ADF5A3A01C7}" srcId="{90A3D5C2-78BA-4972-9537-A0561B144DEF}" destId="{CFC15912-D8B9-4C6B-A6E8-DF1E4A3C8D1A}" srcOrd="0" destOrd="0" parTransId="{C4B3D2C7-586E-40E0-8356-CB44EE57DA06}" sibTransId="{B4551FBB-13EB-4979-B7FE-8C78C1B2DF92}"/>
    <dgm:cxn modelId="{C59D71FC-A026-462F-A583-4E93EAC646E2}" type="presOf" srcId="{B80FCCFB-F6D4-4C09-A99B-1B050AFEC4ED}" destId="{F5EC3517-CD61-4B38-A988-40A7AAC2137E}" srcOrd="0" destOrd="0" presId="urn:microsoft.com/office/officeart/2005/8/layout/matrix1"/>
    <dgm:cxn modelId="{63C1BD55-A380-4347-9F27-AA87EF39E619}" type="presParOf" srcId="{75EA48A5-EEBF-480D-8494-5B96ABCF2049}" destId="{2DC63ABC-C838-493D-BC25-FB393C0AC1A1}" srcOrd="0" destOrd="0" presId="urn:microsoft.com/office/officeart/2005/8/layout/matrix1"/>
    <dgm:cxn modelId="{F1CB1BC9-0211-4D3E-9F4A-2076251FC958}" type="presParOf" srcId="{2DC63ABC-C838-493D-BC25-FB393C0AC1A1}" destId="{C061B64C-1596-46DB-9EAA-451C5EC3DA40}" srcOrd="0" destOrd="0" presId="urn:microsoft.com/office/officeart/2005/8/layout/matrix1"/>
    <dgm:cxn modelId="{2BD32CE4-F3A0-46A4-A23E-C29944262CA6}" type="presParOf" srcId="{2DC63ABC-C838-493D-BC25-FB393C0AC1A1}" destId="{C0B6D915-3EBB-4EC8-BF9D-15286AEBDE16}" srcOrd="1" destOrd="0" presId="urn:microsoft.com/office/officeart/2005/8/layout/matrix1"/>
    <dgm:cxn modelId="{F2EC6D72-076E-46B7-B929-ED53D51375BF}" type="presParOf" srcId="{2DC63ABC-C838-493D-BC25-FB393C0AC1A1}" destId="{F5EC3517-CD61-4B38-A988-40A7AAC2137E}" srcOrd="2" destOrd="0" presId="urn:microsoft.com/office/officeart/2005/8/layout/matrix1"/>
    <dgm:cxn modelId="{7A5E012E-45CA-4ADB-AD3F-9686E0F6D7CE}" type="presParOf" srcId="{2DC63ABC-C838-493D-BC25-FB393C0AC1A1}" destId="{2EB6FAAE-D723-4DD4-92D4-86C6AF3FAAA9}" srcOrd="3" destOrd="0" presId="urn:microsoft.com/office/officeart/2005/8/layout/matrix1"/>
    <dgm:cxn modelId="{0619628A-7158-4091-970E-AA7FEBA0CAB0}" type="presParOf" srcId="{2DC63ABC-C838-493D-BC25-FB393C0AC1A1}" destId="{99303B48-4D4C-4C87-B029-3C7899EC5F11}" srcOrd="4" destOrd="0" presId="urn:microsoft.com/office/officeart/2005/8/layout/matrix1"/>
    <dgm:cxn modelId="{4A1B1920-D269-4477-8C72-D53B1E44F06B}" type="presParOf" srcId="{2DC63ABC-C838-493D-BC25-FB393C0AC1A1}" destId="{943397D4-DFF5-4ED9-AF91-993B5EAC74AB}" srcOrd="5" destOrd="0" presId="urn:microsoft.com/office/officeart/2005/8/layout/matrix1"/>
    <dgm:cxn modelId="{69B69F5A-CFE2-40B9-96B8-A528728D1404}" type="presParOf" srcId="{2DC63ABC-C838-493D-BC25-FB393C0AC1A1}" destId="{903547FE-932E-4CB7-9F39-7829D694AC45}" srcOrd="6" destOrd="0" presId="urn:microsoft.com/office/officeart/2005/8/layout/matrix1"/>
    <dgm:cxn modelId="{6945FD18-3014-466A-83D2-696C2CDA4312}" type="presParOf" srcId="{2DC63ABC-C838-493D-BC25-FB393C0AC1A1}" destId="{B23B1860-204C-4F6F-BFF1-52BA0D44DA4B}" srcOrd="7" destOrd="0" presId="urn:microsoft.com/office/officeart/2005/8/layout/matrix1"/>
    <dgm:cxn modelId="{6C63E5BD-8AB5-444F-8155-14419AAEE234}" type="presParOf" srcId="{75EA48A5-EEBF-480D-8494-5B96ABCF2049}" destId="{F6DD8CA6-1AB1-4A48-ACD6-E86F0E2893EB}" srcOrd="1" destOrd="0" presId="urn:microsoft.com/office/officeart/2005/8/layout/matrix1"/>
  </dgm:cxnLst>
  <dgm:bg/>
  <dgm:whole>
    <a:ln w="38100"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41984-2329-45ED-935F-47DE35F8A29D}">
      <dsp:nvSpPr>
        <dsp:cNvPr id="0" name=""/>
        <dsp:cNvSpPr/>
      </dsp:nvSpPr>
      <dsp:spPr>
        <a:xfrm>
          <a:off x="3174007" y="3160"/>
          <a:ext cx="1779984" cy="115698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Liderazgo</a:t>
          </a:r>
        </a:p>
      </dsp:txBody>
      <dsp:txXfrm>
        <a:off x="3230487" y="59640"/>
        <a:ext cx="1667024" cy="1044029"/>
      </dsp:txXfrm>
    </dsp:sp>
    <dsp:sp modelId="{EAD37242-4856-4650-BF2D-A0EA30D8664A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212328" y="183458"/>
              </a:moveTo>
              <a:arcTo wR="2310126" hR="2310126" stAng="17579295" swAng="1959991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CFCBD9-B156-4B36-84CE-541EF6B5C913}">
      <dsp:nvSpPr>
        <dsp:cNvPr id="0" name=""/>
        <dsp:cNvSpPr/>
      </dsp:nvSpPr>
      <dsp:spPr>
        <a:xfrm>
          <a:off x="5371068" y="1599418"/>
          <a:ext cx="1779984" cy="115698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Estilo de vida saludable</a:t>
          </a:r>
        </a:p>
      </dsp:txBody>
      <dsp:txXfrm>
        <a:off x="5427548" y="1655898"/>
        <a:ext cx="1667024" cy="1044029"/>
      </dsp:txXfrm>
    </dsp:sp>
    <dsp:sp modelId="{691B9C0F-1D77-4261-B9D3-9AC553A425D6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4617101" y="2189512"/>
              </a:moveTo>
              <a:arcTo wR="2310126" hR="2310126" stAng="21420430" swAng="2195114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3FCB02-E461-4242-9F6D-01409C41DB72}">
      <dsp:nvSpPr>
        <dsp:cNvPr id="0" name=""/>
        <dsp:cNvSpPr/>
      </dsp:nvSpPr>
      <dsp:spPr>
        <a:xfrm>
          <a:off x="4531865" y="4182218"/>
          <a:ext cx="1779984" cy="115698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Becas</a:t>
          </a:r>
        </a:p>
      </dsp:txBody>
      <dsp:txXfrm>
        <a:off x="4588345" y="4238698"/>
        <a:ext cx="1667024" cy="1044029"/>
      </dsp:txXfrm>
    </dsp:sp>
    <dsp:sp modelId="{8D28F048-4AA9-4938-A289-3FEC1D809F3D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2768824" y="4574254"/>
              </a:moveTo>
              <a:arcTo wR="2310126" hR="2310126" stAng="4712834" swAng="1374332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48703-74B5-4E63-8C05-CADB79E60102}">
      <dsp:nvSpPr>
        <dsp:cNvPr id="0" name=""/>
        <dsp:cNvSpPr/>
      </dsp:nvSpPr>
      <dsp:spPr>
        <a:xfrm>
          <a:off x="1816149" y="4182218"/>
          <a:ext cx="1779984" cy="115698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Crecimiento personal</a:t>
          </a:r>
        </a:p>
      </dsp:txBody>
      <dsp:txXfrm>
        <a:off x="1872629" y="4238698"/>
        <a:ext cx="1667024" cy="1044029"/>
      </dsp:txXfrm>
    </dsp:sp>
    <dsp:sp modelId="{60905D5B-5C1F-4091-A989-21E175497952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85803" y="3588275"/>
              </a:moveTo>
              <a:arcTo wR="2310126" hR="2310126" stAng="8784456" swAng="2195114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856DB0-81D9-4DFF-80DD-3F18723276DA}">
      <dsp:nvSpPr>
        <dsp:cNvPr id="0" name=""/>
        <dsp:cNvSpPr/>
      </dsp:nvSpPr>
      <dsp:spPr>
        <a:xfrm>
          <a:off x="976947" y="1599418"/>
          <a:ext cx="1779984" cy="1156989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Éxito profesional</a:t>
          </a:r>
        </a:p>
      </dsp:txBody>
      <dsp:txXfrm>
        <a:off x="1033427" y="1655898"/>
        <a:ext cx="1667024" cy="1044029"/>
      </dsp:txXfrm>
    </dsp:sp>
    <dsp:sp modelId="{15D381EB-4D1D-4B8A-B3D8-07300863FBDA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402763" y="1006803"/>
              </a:moveTo>
              <a:arcTo wR="2310126" hR="2310126" stAng="12860714" swAng="1959991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41984-2329-45ED-935F-47DE35F8A29D}">
      <dsp:nvSpPr>
        <dsp:cNvPr id="0" name=""/>
        <dsp:cNvSpPr/>
      </dsp:nvSpPr>
      <dsp:spPr>
        <a:xfrm>
          <a:off x="3174007" y="3160"/>
          <a:ext cx="1779984" cy="115698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Ambientales</a:t>
          </a:r>
        </a:p>
      </dsp:txBody>
      <dsp:txXfrm>
        <a:off x="3230487" y="59640"/>
        <a:ext cx="1667024" cy="1044029"/>
      </dsp:txXfrm>
    </dsp:sp>
    <dsp:sp modelId="{EAD37242-4856-4650-BF2D-A0EA30D8664A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212328" y="183458"/>
              </a:moveTo>
              <a:arcTo wR="2310126" hR="2310126" stAng="17579295" swAng="1959991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CFCBD9-B156-4B36-84CE-541EF6B5C913}">
      <dsp:nvSpPr>
        <dsp:cNvPr id="0" name=""/>
        <dsp:cNvSpPr/>
      </dsp:nvSpPr>
      <dsp:spPr>
        <a:xfrm>
          <a:off x="5371068" y="1599418"/>
          <a:ext cx="1779984" cy="115698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Recursos humanos</a:t>
          </a:r>
        </a:p>
      </dsp:txBody>
      <dsp:txXfrm>
        <a:off x="5427548" y="1655898"/>
        <a:ext cx="1667024" cy="1044029"/>
      </dsp:txXfrm>
    </dsp:sp>
    <dsp:sp modelId="{691B9C0F-1D77-4261-B9D3-9AC553A425D6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4617101" y="2189512"/>
              </a:moveTo>
              <a:arcTo wR="2310126" hR="2310126" stAng="21420430" swAng="2195114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3FCB02-E461-4242-9F6D-01409C41DB72}">
      <dsp:nvSpPr>
        <dsp:cNvPr id="0" name=""/>
        <dsp:cNvSpPr/>
      </dsp:nvSpPr>
      <dsp:spPr>
        <a:xfrm>
          <a:off x="4531865" y="4182218"/>
          <a:ext cx="1779984" cy="115698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Ciudadanía</a:t>
          </a:r>
        </a:p>
      </dsp:txBody>
      <dsp:txXfrm>
        <a:off x="4588345" y="4238698"/>
        <a:ext cx="1667024" cy="1044029"/>
      </dsp:txXfrm>
    </dsp:sp>
    <dsp:sp modelId="{8D28F048-4AA9-4938-A289-3FEC1D809F3D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2768824" y="4574254"/>
              </a:moveTo>
              <a:arcTo wR="2310126" hR="2310126" stAng="4712834" swAng="1374332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48703-74B5-4E63-8C05-CADB79E60102}">
      <dsp:nvSpPr>
        <dsp:cNvPr id="0" name=""/>
        <dsp:cNvSpPr/>
      </dsp:nvSpPr>
      <dsp:spPr>
        <a:xfrm>
          <a:off x="1816149" y="4182218"/>
          <a:ext cx="1779984" cy="115698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Participación de los grupos de interés</a:t>
          </a:r>
        </a:p>
      </dsp:txBody>
      <dsp:txXfrm>
        <a:off x="1872629" y="4238698"/>
        <a:ext cx="1667024" cy="1044029"/>
      </dsp:txXfrm>
    </dsp:sp>
    <dsp:sp modelId="{60905D5B-5C1F-4091-A989-21E175497952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85803" y="3588275"/>
              </a:moveTo>
              <a:arcTo wR="2310126" hR="2310126" stAng="8784456" swAng="2195114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856DB0-81D9-4DFF-80DD-3F18723276DA}">
      <dsp:nvSpPr>
        <dsp:cNvPr id="0" name=""/>
        <dsp:cNvSpPr/>
      </dsp:nvSpPr>
      <dsp:spPr>
        <a:xfrm>
          <a:off x="976947" y="1599418"/>
          <a:ext cx="1779984" cy="1156989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Desarrollo económico</a:t>
          </a:r>
        </a:p>
      </dsp:txBody>
      <dsp:txXfrm>
        <a:off x="1033427" y="1655898"/>
        <a:ext cx="1667024" cy="1044029"/>
      </dsp:txXfrm>
    </dsp:sp>
    <dsp:sp modelId="{15D381EB-4D1D-4B8A-B3D8-07300863FBDA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402763" y="1006803"/>
              </a:moveTo>
              <a:arcTo wR="2310126" hR="2310126" stAng="12860714" swAng="1959991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41984-2329-45ED-935F-47DE35F8A29D}">
      <dsp:nvSpPr>
        <dsp:cNvPr id="0" name=""/>
        <dsp:cNvSpPr/>
      </dsp:nvSpPr>
      <dsp:spPr>
        <a:xfrm>
          <a:off x="3174007" y="3160"/>
          <a:ext cx="1779984" cy="115698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Grupo de apoyo</a:t>
          </a:r>
        </a:p>
      </dsp:txBody>
      <dsp:txXfrm>
        <a:off x="3230487" y="59640"/>
        <a:ext cx="1667024" cy="1044029"/>
      </dsp:txXfrm>
    </dsp:sp>
    <dsp:sp modelId="{EAD37242-4856-4650-BF2D-A0EA30D8664A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212328" y="183458"/>
              </a:moveTo>
              <a:arcTo wR="2310126" hR="2310126" stAng="17579295" swAng="1959991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CFCBD9-B156-4B36-84CE-541EF6B5C913}">
      <dsp:nvSpPr>
        <dsp:cNvPr id="0" name=""/>
        <dsp:cNvSpPr/>
      </dsp:nvSpPr>
      <dsp:spPr>
        <a:xfrm>
          <a:off x="5371068" y="1599418"/>
          <a:ext cx="1779984" cy="115698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Reclutamiento de sección</a:t>
          </a:r>
        </a:p>
      </dsp:txBody>
      <dsp:txXfrm>
        <a:off x="5427548" y="1655898"/>
        <a:ext cx="1667024" cy="1044029"/>
      </dsp:txXfrm>
    </dsp:sp>
    <dsp:sp modelId="{691B9C0F-1D77-4261-B9D3-9AC553A425D6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4617101" y="2189512"/>
              </a:moveTo>
              <a:arcTo wR="2310126" hR="2310126" stAng="21420430" swAng="2195114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3FCB02-E461-4242-9F6D-01409C41DB72}">
      <dsp:nvSpPr>
        <dsp:cNvPr id="0" name=""/>
        <dsp:cNvSpPr/>
      </dsp:nvSpPr>
      <dsp:spPr>
        <a:xfrm>
          <a:off x="4531865" y="4182218"/>
          <a:ext cx="1779984" cy="115698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Seguridad</a:t>
          </a:r>
        </a:p>
      </dsp:txBody>
      <dsp:txXfrm>
        <a:off x="4588345" y="4238698"/>
        <a:ext cx="1667024" cy="1044029"/>
      </dsp:txXfrm>
    </dsp:sp>
    <dsp:sp modelId="{8D28F048-4AA9-4938-A289-3FEC1D809F3D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2768824" y="4574254"/>
              </a:moveTo>
              <a:arcTo wR="2310126" hR="2310126" stAng="4712834" swAng="1374332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48703-74B5-4E63-8C05-CADB79E60102}">
      <dsp:nvSpPr>
        <dsp:cNvPr id="0" name=""/>
        <dsp:cNvSpPr/>
      </dsp:nvSpPr>
      <dsp:spPr>
        <a:xfrm>
          <a:off x="1816149" y="4182218"/>
          <a:ext cx="1779984" cy="115698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Defensa de la agricultura</a:t>
          </a:r>
        </a:p>
      </dsp:txBody>
      <dsp:txXfrm>
        <a:off x="1872629" y="4238698"/>
        <a:ext cx="1667024" cy="1044029"/>
      </dsp:txXfrm>
    </dsp:sp>
    <dsp:sp modelId="{60905D5B-5C1F-4091-A989-21E175497952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85803" y="3588275"/>
              </a:moveTo>
              <a:arcTo wR="2310126" hR="2310126" stAng="8784456" swAng="2195114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856DB0-81D9-4DFF-80DD-3F18723276DA}">
      <dsp:nvSpPr>
        <dsp:cNvPr id="0" name=""/>
        <dsp:cNvSpPr/>
      </dsp:nvSpPr>
      <dsp:spPr>
        <a:xfrm>
          <a:off x="976947" y="1599418"/>
          <a:ext cx="1779984" cy="1156989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Educación agrícola</a:t>
          </a:r>
        </a:p>
      </dsp:txBody>
      <dsp:txXfrm>
        <a:off x="1033427" y="1655898"/>
        <a:ext cx="1667024" cy="1044029"/>
      </dsp:txXfrm>
    </dsp:sp>
    <dsp:sp modelId="{15D381EB-4D1D-4B8A-B3D8-07300863FBDA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402763" y="1006803"/>
              </a:moveTo>
              <a:arcTo wR="2310126" hR="2310126" stAng="12860714" swAng="1959991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61B64C-1596-46DB-9EAA-451C5EC3DA40}">
      <dsp:nvSpPr>
        <dsp:cNvPr id="0" name=""/>
        <dsp:cNvSpPr/>
      </dsp:nvSpPr>
      <dsp:spPr>
        <a:xfrm rot="16200000">
          <a:off x="1423647" y="-1423647"/>
          <a:ext cx="2301752" cy="5149048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ENFOCARSE EN UN ASUNTO A LA VEZ</a:t>
          </a:r>
        </a:p>
      </dsp:txBody>
      <dsp:txXfrm rot="5400000">
        <a:off x="0" y="0"/>
        <a:ext cx="5149048" cy="1726314"/>
      </dsp:txXfrm>
    </dsp:sp>
    <dsp:sp modelId="{F5EC3517-CD61-4B38-A988-40A7AAC2137E}">
      <dsp:nvSpPr>
        <dsp:cNvPr id="0" name=""/>
        <dsp:cNvSpPr/>
      </dsp:nvSpPr>
      <dsp:spPr>
        <a:xfrm>
          <a:off x="5149048" y="0"/>
          <a:ext cx="5149048" cy="230175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EXTENDER CORTESÍA A TODOS</a:t>
          </a:r>
        </a:p>
      </dsp:txBody>
      <dsp:txXfrm>
        <a:off x="5149048" y="0"/>
        <a:ext cx="5149048" cy="1726314"/>
      </dsp:txXfrm>
    </dsp:sp>
    <dsp:sp modelId="{99303B48-4D4C-4C87-B029-3C7899EC5F11}">
      <dsp:nvSpPr>
        <dsp:cNvPr id="0" name=""/>
        <dsp:cNvSpPr/>
      </dsp:nvSpPr>
      <dsp:spPr>
        <a:xfrm rot="10800000">
          <a:off x="5921" y="2301752"/>
          <a:ext cx="5149048" cy="230175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OBSERVAR LA REGLA DE LA MAYORÍA</a:t>
          </a:r>
        </a:p>
      </dsp:txBody>
      <dsp:txXfrm rot="10800000">
        <a:off x="5921" y="2877190"/>
        <a:ext cx="5149048" cy="1726314"/>
      </dsp:txXfrm>
    </dsp:sp>
    <dsp:sp modelId="{903547FE-932E-4CB7-9F39-7829D694AC45}">
      <dsp:nvSpPr>
        <dsp:cNvPr id="0" name=""/>
        <dsp:cNvSpPr/>
      </dsp:nvSpPr>
      <dsp:spPr>
        <a:xfrm rot="5400000">
          <a:off x="6572696" y="878104"/>
          <a:ext cx="2301752" cy="5149048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PROTEGER LOS DERECHOS DE LA MINORÍA</a:t>
          </a:r>
        </a:p>
      </dsp:txBody>
      <dsp:txXfrm rot="-5400000">
        <a:off x="5149048" y="2877190"/>
        <a:ext cx="5149048" cy="1726314"/>
      </dsp:txXfrm>
    </dsp:sp>
    <dsp:sp modelId="{F6DD8CA6-1AB1-4A48-ACD6-E86F0E2893EB}">
      <dsp:nvSpPr>
        <dsp:cNvPr id="0" name=""/>
        <dsp:cNvSpPr/>
      </dsp:nvSpPr>
      <dsp:spPr>
        <a:xfrm>
          <a:off x="3604333" y="1709218"/>
          <a:ext cx="3089429" cy="1185068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Cuatro objetivos principales del procedimiento parlamentario</a:t>
          </a:r>
        </a:p>
      </dsp:txBody>
      <dsp:txXfrm>
        <a:off x="3662183" y="1767068"/>
        <a:ext cx="2973729" cy="10693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CE3A53-9945-49B5-9F17-FDCA6A2BD1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C7303B-8676-4A60-96F8-8FA10E6DAD4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4E57-C029-41FA-9628-A6C83FE020A1}" type="datetimeFigureOut">
              <a:rPr lang="en-GB" smtClean="0"/>
              <a:t>17/08/2023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D3D82B-DD97-4DD4-B5A4-D9AE064683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1CBC15-BCC4-4E91-BACF-932EBEE502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54EA0-CD7C-49B4-84EC-46F022CFEADB}" type="slidenum">
              <a:rPr lang="en-GB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51654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B5E843-6423-462D-9509-143CD60ED4B2}" type="datetimeFigureOut">
              <a:rPr lang="en-GB" smtClean="0"/>
              <a:t>17/08/2023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DAC8A-5181-41B9-A7EF-AE7F9F949493}" type="slidenum">
              <a:rPr lang="en-GB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121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1DAC8A-5181-41B9-A7EF-AE7F9F949493}" type="slidenum">
              <a:rPr lang="en-GB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7873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Yellow bar top">
            <a:extLst>
              <a:ext uri="{FF2B5EF4-FFF2-40B4-BE49-F238E27FC236}">
                <a16:creationId xmlns:a16="http://schemas.microsoft.com/office/drawing/2014/main" id="{61C7D2EB-389B-4B5D-BB76-E75293833A1D}"/>
              </a:ext>
            </a:extLst>
          </p:cNvPr>
          <p:cNvSpPr>
            <a:spLocks/>
          </p:cNvSpPr>
          <p:nvPr userDrawn="1"/>
        </p:nvSpPr>
        <p:spPr>
          <a:xfrm>
            <a:off x="0" y="1285880"/>
            <a:ext cx="12192000" cy="2495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Blue bar top">
            <a:extLst>
              <a:ext uri="{FF2B5EF4-FFF2-40B4-BE49-F238E27FC236}">
                <a16:creationId xmlns:a16="http://schemas.microsoft.com/office/drawing/2014/main" id="{86239813-E27A-4EB9-A60B-806C9A63E5C2}"/>
              </a:ext>
            </a:extLst>
          </p:cNvPr>
          <p:cNvSpPr/>
          <p:nvPr userDrawn="1"/>
        </p:nvSpPr>
        <p:spPr>
          <a:xfrm>
            <a:off x="0" y="-17462"/>
            <a:ext cx="12192000" cy="13019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Frame">
            <a:extLst>
              <a:ext uri="{FF2B5EF4-FFF2-40B4-BE49-F238E27FC236}">
                <a16:creationId xmlns:a16="http://schemas.microsoft.com/office/drawing/2014/main" id="{12D6DA04-F5AA-4511-9AE5-927823337466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8" name="Bottom left">
              <a:extLst>
                <a:ext uri="{FF2B5EF4-FFF2-40B4-BE49-F238E27FC236}">
                  <a16:creationId xmlns:a16="http://schemas.microsoft.com/office/drawing/2014/main" id="{CF19DB2C-1627-41B2-A650-D4F16AE1C03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" name="Bottom line">
              <a:extLst>
                <a:ext uri="{FF2B5EF4-FFF2-40B4-BE49-F238E27FC236}">
                  <a16:creationId xmlns:a16="http://schemas.microsoft.com/office/drawing/2014/main" id="{5F50EF8B-7A60-4003-9F77-80306AC7D1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ight line">
              <a:extLst>
                <a:ext uri="{FF2B5EF4-FFF2-40B4-BE49-F238E27FC236}">
                  <a16:creationId xmlns:a16="http://schemas.microsoft.com/office/drawing/2014/main" id="{7381F375-A131-4487-A4CE-4BF76E771E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eft line">
              <a:extLst>
                <a:ext uri="{FF2B5EF4-FFF2-40B4-BE49-F238E27FC236}">
                  <a16:creationId xmlns:a16="http://schemas.microsoft.com/office/drawing/2014/main" id="{E8E6C308-AE36-4C51-9067-9C5E9CDFCF60}"/>
                </a:ext>
              </a:extLst>
            </p:cNvPr>
            <p:cNvCxnSpPr>
              <a:cxnSpLocks/>
              <a:stCxn id="15" idx="3"/>
              <a:endCxn id="8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Bottom right">
              <a:extLst>
                <a:ext uri="{FF2B5EF4-FFF2-40B4-BE49-F238E27FC236}">
                  <a16:creationId xmlns:a16="http://schemas.microsoft.com/office/drawing/2014/main" id="{1C30E27B-C72D-4DD1-ABD1-E19C69B84D8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3" name="Top line">
              <a:extLst>
                <a:ext uri="{FF2B5EF4-FFF2-40B4-BE49-F238E27FC236}">
                  <a16:creationId xmlns:a16="http://schemas.microsoft.com/office/drawing/2014/main" id="{EDD04E98-6BA1-4D77-A337-8D523ADD004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4602DD33-2552-4683-9392-3888284E603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op left">
              <a:extLst>
                <a:ext uri="{FF2B5EF4-FFF2-40B4-BE49-F238E27FC236}">
                  <a16:creationId xmlns:a16="http://schemas.microsoft.com/office/drawing/2014/main" id="{89202CB1-4581-43AF-AB8D-DEECAA3CB09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6" name="Left dots">
            <a:extLst>
              <a:ext uri="{FF2B5EF4-FFF2-40B4-BE49-F238E27FC236}">
                <a16:creationId xmlns:a16="http://schemas.microsoft.com/office/drawing/2014/main" id="{C4F8D512-58F6-438E-8D17-32A8CED881D1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17" name="White rectangle">
              <a:extLst>
                <a:ext uri="{FF2B5EF4-FFF2-40B4-BE49-F238E27FC236}">
                  <a16:creationId xmlns:a16="http://schemas.microsoft.com/office/drawing/2014/main" id="{86E6BAF1-A29E-4EAA-BB51-1958DD89858B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8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CB6E90F6-6008-4E52-B37E-437C6469DB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19" name="Right dots">
            <a:extLst>
              <a:ext uri="{FF2B5EF4-FFF2-40B4-BE49-F238E27FC236}">
                <a16:creationId xmlns:a16="http://schemas.microsoft.com/office/drawing/2014/main" id="{85635529-F8B0-412F-BD45-EBEE8386CD27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0" name="White rectangle">
              <a:extLst>
                <a:ext uri="{FF2B5EF4-FFF2-40B4-BE49-F238E27FC236}">
                  <a16:creationId xmlns:a16="http://schemas.microsoft.com/office/drawing/2014/main" id="{A0F91332-21AF-4B7D-A9F3-3AF7A0361174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46C3ED22-D884-4572-971F-4E31B52CCA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C178A9A-0531-446F-ADF1-A6EB378EEC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116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12FA8D-7D4F-4FBD-BB14-D109FE799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32013"/>
            <a:ext cx="9144000" cy="2387600"/>
          </a:xfrm>
        </p:spPr>
        <p:txBody>
          <a:bodyPr anchor="b"/>
          <a:lstStyle>
            <a:lvl1pPr algn="ctr">
              <a:defRPr sz="600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25" name="Picture 24" descr="A picture containing blue, umbrella&#10;&#10;Description automatically generated">
            <a:extLst>
              <a:ext uri="{FF2B5EF4-FFF2-40B4-BE49-F238E27FC236}">
                <a16:creationId xmlns:a16="http://schemas.microsoft.com/office/drawing/2014/main" id="{F96966F7-4199-4321-8E3B-2FBAE1C162C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653" y="644724"/>
            <a:ext cx="986030" cy="122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088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95448-6733-497C-BD12-6144A6447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BA0E2-C581-485E-82BE-ADBDC743F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086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5B64D-D728-443D-B5C2-A5C3A1ACC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666BF0-4403-42A9-94DC-E20AD927D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1199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B2BD2-E966-4B3B-8728-11C0AEE07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FCE44-2EF0-4825-9955-9AB69CD664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5047D4-BEC4-4612-904C-50F4EB7A7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650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5DAC2-6E00-48DA-8804-3B07DAFF0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958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7034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Yellow bar top">
            <a:extLst>
              <a:ext uri="{FF2B5EF4-FFF2-40B4-BE49-F238E27FC236}">
                <a16:creationId xmlns:a16="http://schemas.microsoft.com/office/drawing/2014/main" id="{521CDAC9-3954-49E5-8760-58E8D2F5BF7C}"/>
              </a:ext>
            </a:extLst>
          </p:cNvPr>
          <p:cNvSpPr>
            <a:spLocks/>
          </p:cNvSpPr>
          <p:nvPr userDrawn="1"/>
        </p:nvSpPr>
        <p:spPr>
          <a:xfrm>
            <a:off x="0" y="526115"/>
            <a:ext cx="12192000" cy="1044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Blue bar top">
            <a:extLst>
              <a:ext uri="{FF2B5EF4-FFF2-40B4-BE49-F238E27FC236}">
                <a16:creationId xmlns:a16="http://schemas.microsoft.com/office/drawing/2014/main" id="{59B014DB-B72F-4660-8898-744234F67204}"/>
              </a:ext>
            </a:extLst>
          </p:cNvPr>
          <p:cNvSpPr/>
          <p:nvPr userDrawn="1"/>
        </p:nvSpPr>
        <p:spPr>
          <a:xfrm>
            <a:off x="0" y="-17462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Frame">
            <a:extLst>
              <a:ext uri="{FF2B5EF4-FFF2-40B4-BE49-F238E27FC236}">
                <a16:creationId xmlns:a16="http://schemas.microsoft.com/office/drawing/2014/main" id="{E9006E3C-DA68-4894-9319-2B14532C64BE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21" name="Bottom left">
              <a:extLst>
                <a:ext uri="{FF2B5EF4-FFF2-40B4-BE49-F238E27FC236}">
                  <a16:creationId xmlns:a16="http://schemas.microsoft.com/office/drawing/2014/main" id="{0FC49DE4-3EAA-4098-AEED-16D5CCC4FF2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3" name="Bottom line">
              <a:extLst>
                <a:ext uri="{FF2B5EF4-FFF2-40B4-BE49-F238E27FC236}">
                  <a16:creationId xmlns:a16="http://schemas.microsoft.com/office/drawing/2014/main" id="{87C0D3F9-65F1-454B-BA67-43D0273AA6B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ight line">
              <a:extLst>
                <a:ext uri="{FF2B5EF4-FFF2-40B4-BE49-F238E27FC236}">
                  <a16:creationId xmlns:a16="http://schemas.microsoft.com/office/drawing/2014/main" id="{DAA83880-828D-42DE-A72C-7E74F87C40A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Left line">
              <a:extLst>
                <a:ext uri="{FF2B5EF4-FFF2-40B4-BE49-F238E27FC236}">
                  <a16:creationId xmlns:a16="http://schemas.microsoft.com/office/drawing/2014/main" id="{FC13C853-E7AE-4B50-9B7F-D05FDE09133A}"/>
                </a:ext>
              </a:extLst>
            </p:cNvPr>
            <p:cNvCxnSpPr>
              <a:cxnSpLocks/>
              <a:stCxn id="13" idx="3"/>
              <a:endCxn id="21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Bottom right">
              <a:extLst>
                <a:ext uri="{FF2B5EF4-FFF2-40B4-BE49-F238E27FC236}">
                  <a16:creationId xmlns:a16="http://schemas.microsoft.com/office/drawing/2014/main" id="{805CD829-9809-41AA-B952-3BFE5CF114C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6" name="Top line">
              <a:extLst>
                <a:ext uri="{FF2B5EF4-FFF2-40B4-BE49-F238E27FC236}">
                  <a16:creationId xmlns:a16="http://schemas.microsoft.com/office/drawing/2014/main" id="{4C3BF8CB-2B92-4C28-8123-835EED37A7B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C81B5B4C-DFA0-47D3-BC58-F43DDFDD26E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op left">
              <a:extLst>
                <a:ext uri="{FF2B5EF4-FFF2-40B4-BE49-F238E27FC236}">
                  <a16:creationId xmlns:a16="http://schemas.microsoft.com/office/drawing/2014/main" id="{E3C3BB87-3519-4427-9235-E93E876C1AD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" name="Left dots">
            <a:extLst>
              <a:ext uri="{FF2B5EF4-FFF2-40B4-BE49-F238E27FC236}">
                <a16:creationId xmlns:a16="http://schemas.microsoft.com/office/drawing/2014/main" id="{4A364A51-3BE0-4AB0-BB96-56F2F0512B0E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9" name="White rectangle">
              <a:extLst>
                <a:ext uri="{FF2B5EF4-FFF2-40B4-BE49-F238E27FC236}">
                  <a16:creationId xmlns:a16="http://schemas.microsoft.com/office/drawing/2014/main" id="{145692F2-F66E-4873-BCD2-227D32AF94A7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B55345F-8072-42BB-BA32-5439BBE311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25" name="Right dots">
            <a:extLst>
              <a:ext uri="{FF2B5EF4-FFF2-40B4-BE49-F238E27FC236}">
                <a16:creationId xmlns:a16="http://schemas.microsoft.com/office/drawing/2014/main" id="{958D6AFC-8F4D-4F66-A705-1B382E797AEF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6" name="White rectangle">
              <a:extLst>
                <a:ext uri="{FF2B5EF4-FFF2-40B4-BE49-F238E27FC236}">
                  <a16:creationId xmlns:a16="http://schemas.microsoft.com/office/drawing/2014/main" id="{EE7242EB-0FD2-4CE1-B104-7C88291B88D6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7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A3C8256-D8B7-4C04-9BA9-E1696969E1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41F88-4F2D-4F64-859B-CB47F4582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A797D7-73DA-40F0-98FD-8892F0EE7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312"/>
            <a:ext cx="10515600" cy="791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861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microsoft.com/office/2007/relationships/hdphoto" Target="../media/hdphoto2.wdp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tif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hyperlink" Target="https://ffa.pub/NationalFFAWeek" TargetMode="Externa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60EDF-D37F-404A-8F92-1599E3AF2A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Manual del Estudiante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465509-51BC-49BA-951B-48BD64BFEA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Sección 2: Liderazgo de primer nivel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99290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11C56-91EB-574A-A128-F9D62A2B8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Vestimenta oficial de la FFA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C102C0-1E8B-5CB6-BE4B-EBD159B7FEEE}"/>
              </a:ext>
            </a:extLst>
          </p:cNvPr>
          <p:cNvSpPr txBox="1"/>
          <p:nvPr/>
        </p:nvSpPr>
        <p:spPr>
          <a:xfrm>
            <a:off x="780008" y="2068991"/>
            <a:ext cx="519783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ES" b="1" dirty="0">
                <a:solidFill>
                  <a:schemeClr val="tx2"/>
                </a:solidFill>
              </a:rPr>
              <a:t>Programa Give the Gift of Blue (Dé un regalo azul)</a:t>
            </a:r>
          </a:p>
          <a:p>
            <a:pPr algn="l"/>
            <a:endParaRPr lang="es-ES" dirty="0">
              <a:solidFill>
                <a:schemeClr val="tx2"/>
              </a:solidFill>
            </a:endParaRPr>
          </a:p>
          <a:p>
            <a:pPr algn="l"/>
            <a:r>
              <a:rPr lang="es-ES" dirty="0">
                <a:solidFill>
                  <a:schemeClr val="tx2"/>
                </a:solidFill>
              </a:rPr>
              <a:t>La chaqueta de pana de la FFA es un artículo de honor y orgullo que une a los miembros en una larga tradición. La chaqueta les recuerda que son parte de algo más grande. Menos del 50% de los miembros de la FFA no tienen una chaqueta propia, pero este programa proporciona chaquetas a los miembros que tal vez no puedan pagar una. </a:t>
            </a:r>
          </a:p>
          <a:p>
            <a:pPr algn="l"/>
            <a:endParaRPr lang="es-ES" dirty="0">
              <a:solidFill>
                <a:schemeClr val="tx2"/>
              </a:solidFill>
            </a:endParaRPr>
          </a:p>
          <a:p>
            <a:pPr algn="l"/>
            <a:r>
              <a:rPr lang="es-ES" dirty="0">
                <a:solidFill>
                  <a:schemeClr val="tx2"/>
                </a:solidFill>
              </a:rPr>
              <a:t>Desde 2014, se han regalado más de 14,000 chaquetas a través de este programa.</a:t>
            </a:r>
          </a:p>
        </p:txBody>
      </p:sp>
      <p:pic>
        <p:nvPicPr>
          <p:cNvPr id="2050" name="Picture 2" descr="Programa Give the Gift of Blue (Dé un regalo azul):: MDFFA">
            <a:extLst>
              <a:ext uri="{FF2B5EF4-FFF2-40B4-BE49-F238E27FC236}">
                <a16:creationId xmlns:a16="http://schemas.microsoft.com/office/drawing/2014/main" id="{4FB09C6E-49CB-F3E0-D932-609A6F8A8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029" y="1883695"/>
            <a:ext cx="5317771" cy="294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45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9C88B1-A96D-A670-A525-C45ABCBF76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996" y="797389"/>
            <a:ext cx="4731288" cy="27902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A4704EF-8314-383A-5DF0-CC743AE58C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502" y="1699529"/>
            <a:ext cx="2919459" cy="15140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711C56-91EB-574A-A128-F9D62A2B8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554" y="739514"/>
            <a:ext cx="10515600" cy="791376"/>
          </a:xfrm>
        </p:spPr>
        <p:txBody>
          <a:bodyPr/>
          <a:lstStyle/>
          <a:p>
            <a:r>
              <a:rPr lang="es-ES" dirty="0"/>
              <a:t>Vestimenta oficial de la FFA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2DE365-2CFF-4769-10EE-8231576627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37" y="2508069"/>
            <a:ext cx="3832972" cy="362668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538" y="3849081"/>
            <a:ext cx="6602541" cy="248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566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11C56-91EB-574A-A128-F9D62A2B8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Código de Ética de la </a:t>
            </a:r>
            <a:r>
              <a:rPr lang="es-ES" dirty="0" err="1"/>
              <a:t>FFA</a:t>
            </a:r>
            <a:endParaRPr lang="es-ES" dirty="0">
              <a:solidFill>
                <a:srgbClr val="FFFF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01185F-BF69-C490-C368-12D503CFC228}"/>
              </a:ext>
            </a:extLst>
          </p:cNvPr>
          <p:cNvSpPr txBox="1"/>
          <p:nvPr/>
        </p:nvSpPr>
        <p:spPr>
          <a:xfrm>
            <a:off x="969463" y="1693167"/>
            <a:ext cx="3886621" cy="1634490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1.</a:t>
            </a:r>
          </a:p>
          <a:p>
            <a:r>
              <a:rPr lang="es-ES" dirty="0"/>
              <a:t>Desarrollar mi potencial para el liderazgo de primer nivel, crecimiento personal y éxito profesional.</a:t>
            </a: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28A054-1141-6C8A-C1B5-2E968226B73B}"/>
              </a:ext>
            </a:extLst>
          </p:cNvPr>
          <p:cNvSpPr txBox="1"/>
          <p:nvPr/>
        </p:nvSpPr>
        <p:spPr>
          <a:xfrm>
            <a:off x="969465" y="3725923"/>
            <a:ext cx="3886621" cy="1021556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2.</a:t>
            </a:r>
          </a:p>
          <a:p>
            <a:r>
              <a:rPr lang="es-ES" dirty="0"/>
              <a:t>Hacer una diferencia positiva en la vida de los demás.</a:t>
            </a:r>
            <a:r>
              <a:rPr lang="es-ES" dirty="0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3207E6-0493-855A-C829-B98C084A6443}"/>
              </a:ext>
            </a:extLst>
          </p:cNvPr>
          <p:cNvSpPr txBox="1"/>
          <p:nvPr/>
        </p:nvSpPr>
        <p:spPr>
          <a:xfrm>
            <a:off x="969464" y="5055499"/>
            <a:ext cx="3886621" cy="1021556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3.</a:t>
            </a:r>
          </a:p>
          <a:p>
            <a:r>
              <a:rPr lang="es-ES" dirty="0"/>
              <a:t>Vestirse de manera ordenada y apropiada para la ocasión.</a:t>
            </a:r>
            <a:endParaRPr lang="es-ES" dirty="0">
              <a:solidFill>
                <a:srgbClr val="FFFF00"/>
              </a:solidFill>
            </a:endParaRPr>
          </a:p>
        </p:txBody>
      </p:sp>
      <p:pic>
        <p:nvPicPr>
          <p:cNvPr id="7" name="Picture 6" descr="A person standing at a podium&#10;&#10;Description automatically generated">
            <a:extLst>
              <a:ext uri="{FF2B5EF4-FFF2-40B4-BE49-F238E27FC236}">
                <a16:creationId xmlns:a16="http://schemas.microsoft.com/office/drawing/2014/main" id="{7CB347BE-2C56-EAE4-5FC4-A0E1FE1503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394" y="2079595"/>
            <a:ext cx="6078984" cy="405265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447836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11C56-91EB-574A-A128-F9D62A2B8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Código de Ética de la </a:t>
            </a:r>
            <a:r>
              <a:rPr lang="es-ES" dirty="0" err="1"/>
              <a:t>FFA</a:t>
            </a:r>
            <a:endParaRPr lang="es-ES" dirty="0">
              <a:solidFill>
                <a:srgbClr val="FFFF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01185F-BF69-C490-C368-12D503CFC228}"/>
              </a:ext>
            </a:extLst>
          </p:cNvPr>
          <p:cNvSpPr txBox="1"/>
          <p:nvPr/>
        </p:nvSpPr>
        <p:spPr>
          <a:xfrm>
            <a:off x="960587" y="2139426"/>
            <a:ext cx="3886621" cy="1021556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4.</a:t>
            </a:r>
          </a:p>
          <a:p>
            <a:pPr algn="ctr"/>
            <a:r>
              <a:rPr lang="es-ES" dirty="0">
                <a:solidFill>
                  <a:schemeClr val="tx2"/>
                </a:solidFill>
              </a:rPr>
              <a:t>Respetar los derechos de los demás y su propiedad.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28A054-1141-6C8A-C1B5-2E968226B73B}"/>
              </a:ext>
            </a:extLst>
          </p:cNvPr>
          <p:cNvSpPr txBox="1"/>
          <p:nvPr/>
        </p:nvSpPr>
        <p:spPr>
          <a:xfrm>
            <a:off x="960588" y="3482266"/>
            <a:ext cx="3886621" cy="1021556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5.</a:t>
            </a:r>
          </a:p>
          <a:p>
            <a:pPr algn="ctr"/>
            <a:r>
              <a:rPr lang="es-ES" dirty="0">
                <a:solidFill>
                  <a:schemeClr val="tx2"/>
                </a:solidFill>
              </a:rPr>
              <a:t>Ser cortés, honesto y justo con los demás.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3207E6-0493-855A-C829-B98C084A6443}"/>
              </a:ext>
            </a:extLst>
          </p:cNvPr>
          <p:cNvSpPr txBox="1"/>
          <p:nvPr/>
        </p:nvSpPr>
        <p:spPr>
          <a:xfrm>
            <a:off x="960587" y="4811842"/>
            <a:ext cx="3886621" cy="1328023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6.</a:t>
            </a:r>
          </a:p>
          <a:p>
            <a:pPr algn="ctr"/>
            <a:r>
              <a:rPr lang="es-ES" dirty="0">
                <a:solidFill>
                  <a:schemeClr val="tx2"/>
                </a:solidFill>
              </a:rPr>
              <a:t>Comunicarse de manera adecuada, decidida y positiva.</a:t>
            </a:r>
          </a:p>
        </p:txBody>
      </p:sp>
      <p:pic>
        <p:nvPicPr>
          <p:cNvPr id="7" name="Picture 6" descr="A group of people wearing badges&#10;&#10;Description automatically generated with low confidence">
            <a:extLst>
              <a:ext uri="{FF2B5EF4-FFF2-40B4-BE49-F238E27FC236}">
                <a16:creationId xmlns:a16="http://schemas.microsoft.com/office/drawing/2014/main" id="{B9496CAA-FEDA-2EEE-264A-45181DA6C9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478" y="2267335"/>
            <a:ext cx="5808795" cy="387253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74048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11C56-91EB-574A-A128-F9D62A2B8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Código de Ética de la </a:t>
            </a:r>
            <a:r>
              <a:rPr lang="es-ES" dirty="0" err="1"/>
              <a:t>FFA</a:t>
            </a:r>
            <a:endParaRPr lang="es-E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28A054-1141-6C8A-C1B5-2E968226B73B}"/>
              </a:ext>
            </a:extLst>
          </p:cNvPr>
          <p:cNvSpPr txBox="1"/>
          <p:nvPr/>
        </p:nvSpPr>
        <p:spPr>
          <a:xfrm>
            <a:off x="1093753" y="4372013"/>
            <a:ext cx="3886621" cy="1328023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8.</a:t>
            </a:r>
          </a:p>
          <a:p>
            <a:r>
              <a:rPr lang="es-ES" dirty="0"/>
              <a:t>Estar al tanto de los programas y actividades de FFA y ser un participante activo.</a:t>
            </a:r>
            <a:endParaRPr lang="es-ES" dirty="0">
              <a:solidFill>
                <a:srgbClr val="FFFF00"/>
              </a:solidFill>
            </a:endParaRPr>
          </a:p>
        </p:txBody>
      </p:sp>
      <p:pic>
        <p:nvPicPr>
          <p:cNvPr id="6" name="Picture 5" descr="A group of people standing on a stage&#10;&#10;Description automatically generated with medium confidence">
            <a:extLst>
              <a:ext uri="{FF2B5EF4-FFF2-40B4-BE49-F238E27FC236}">
                <a16:creationId xmlns:a16="http://schemas.microsoft.com/office/drawing/2014/main" id="{7C2450FB-D818-EBA7-98D9-331F35059A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6" t="8932" r="8288"/>
          <a:stretch/>
        </p:blipFill>
        <p:spPr>
          <a:xfrm>
            <a:off x="5459766" y="1943022"/>
            <a:ext cx="5585216" cy="414910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49DF31A-5388-E090-FD4B-6D4A9B70556E}"/>
              </a:ext>
            </a:extLst>
          </p:cNvPr>
          <p:cNvSpPr/>
          <p:nvPr/>
        </p:nvSpPr>
        <p:spPr>
          <a:xfrm>
            <a:off x="1093753" y="2141382"/>
            <a:ext cx="3886621" cy="1634490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7.</a:t>
            </a:r>
          </a:p>
          <a:p>
            <a:pPr algn="ctr"/>
            <a:r>
              <a:rPr lang="es-ES" dirty="0"/>
              <a:t>Demostrar buen espíritu deportivo siendo modesto en la victoria y generoso en la derrota.</a:t>
            </a:r>
            <a:endParaRPr lang="es-E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050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11C56-91EB-574A-A128-F9D62A2B8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Código de Ética de la </a:t>
            </a:r>
            <a:r>
              <a:rPr lang="es-ES" dirty="0" err="1"/>
              <a:t>FFA</a:t>
            </a:r>
            <a:endParaRPr lang="es-E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01185F-BF69-C490-C368-12D503CFC228}"/>
              </a:ext>
            </a:extLst>
          </p:cNvPr>
          <p:cNvSpPr txBox="1"/>
          <p:nvPr/>
        </p:nvSpPr>
        <p:spPr>
          <a:xfrm>
            <a:off x="729766" y="1885232"/>
            <a:ext cx="4158118" cy="1328023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9.</a:t>
            </a:r>
          </a:p>
          <a:p>
            <a:pPr algn="ctr"/>
            <a:r>
              <a:rPr lang="es-ES" dirty="0">
                <a:solidFill>
                  <a:schemeClr val="tx2"/>
                </a:solidFill>
              </a:rPr>
              <a:t>Llevar a cabo y valorar un programa de experiencia agrícola supervisada.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28A054-1141-6C8A-C1B5-2E968226B73B}"/>
              </a:ext>
            </a:extLst>
          </p:cNvPr>
          <p:cNvSpPr txBox="1"/>
          <p:nvPr/>
        </p:nvSpPr>
        <p:spPr>
          <a:xfrm>
            <a:off x="729766" y="3445448"/>
            <a:ext cx="4158118" cy="1634490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10.</a:t>
            </a:r>
          </a:p>
          <a:p>
            <a:pPr algn="ctr"/>
            <a:r>
              <a:rPr lang="es-ES" dirty="0">
                <a:solidFill>
                  <a:schemeClr val="tx2"/>
                </a:solidFill>
              </a:rPr>
              <a:t>Esforzarme por establecer y mejorar mis habilidades a través de la educación agrícola para ingresar a una carrera exitosa.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3207E6-0493-855A-C829-B98C084A6443}"/>
              </a:ext>
            </a:extLst>
          </p:cNvPr>
          <p:cNvSpPr txBox="1"/>
          <p:nvPr/>
        </p:nvSpPr>
        <p:spPr>
          <a:xfrm>
            <a:off x="729765" y="5312131"/>
            <a:ext cx="4158118" cy="1021556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11.</a:t>
            </a:r>
          </a:p>
          <a:p>
            <a:pPr algn="ctr"/>
            <a:r>
              <a:rPr lang="es-ES" dirty="0">
                <a:solidFill>
                  <a:schemeClr val="tx2"/>
                </a:solidFill>
              </a:rPr>
              <a:t>Apreciar y promover la diversidad en nuestra organización.</a:t>
            </a:r>
          </a:p>
        </p:txBody>
      </p:sp>
      <p:pic>
        <p:nvPicPr>
          <p:cNvPr id="9" name="Picture 8" descr="A group of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443A1B18-65D7-18F8-8B45-62FF15B35A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742" y="2015233"/>
            <a:ext cx="6092058" cy="406137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645677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0D0CE-38BC-4C0E-3F42-268FA0966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Tipos de membresía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FBE28A-8524-6780-D766-95205FACB0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8305"/>
            <a:ext cx="6023994" cy="322576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s-ES" b="1" dirty="0"/>
              <a:t>Activa: </a:t>
            </a:r>
            <a:r>
              <a:rPr lang="es-ES" dirty="0"/>
              <a:t>Los miembros de la FFA están inscritos en un curso de agricultura y han pagado sus cuotas de membresía.</a:t>
            </a:r>
          </a:p>
          <a:p>
            <a:pPr>
              <a:lnSpc>
                <a:spcPct val="110000"/>
              </a:lnSpc>
            </a:pPr>
            <a:r>
              <a:rPr lang="es-ES" b="1" dirty="0"/>
              <a:t>Adultos: </a:t>
            </a:r>
            <a:r>
              <a:rPr lang="es-ES" dirty="0"/>
              <a:t>Está abierta a antiguos estudiantes miembros y otros simpatizantes de la FFA.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5E70B1-59F2-2E29-410E-C5A50B3C3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365" y="1235945"/>
            <a:ext cx="3233978" cy="4930490"/>
          </a:xfrm>
          <a:prstGeom prst="rect">
            <a:avLst/>
          </a:prstGeo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4166759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57128-2C92-73F8-A31B-DFCD92975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Títulos de la FFA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DADD00-0C9D-BBC7-A3A3-3F958E255102}"/>
              </a:ext>
            </a:extLst>
          </p:cNvPr>
          <p:cNvSpPr txBox="1"/>
          <p:nvPr/>
        </p:nvSpPr>
        <p:spPr>
          <a:xfrm>
            <a:off x="1528758" y="1992466"/>
            <a:ext cx="2424419" cy="1328023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Descubrimiento</a:t>
            </a:r>
          </a:p>
          <a:p>
            <a:pPr algn="ctr"/>
            <a:r>
              <a:rPr lang="es-ES" dirty="0">
                <a:solidFill>
                  <a:schemeClr val="tx2"/>
                </a:solidFill>
              </a:rPr>
              <a:t>Alumnos de 7.° y 8.° grado.</a:t>
            </a:r>
          </a:p>
          <a:p>
            <a:pPr algn="ctr"/>
            <a:r>
              <a:rPr lang="es-ES" dirty="0">
                <a:solidFill>
                  <a:schemeClr val="tx2"/>
                </a:solidFill>
              </a:rPr>
              <a:t>Miembro activo.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671883-F9D7-05A3-0AA7-E1B83AF1608F}"/>
              </a:ext>
            </a:extLst>
          </p:cNvPr>
          <p:cNvSpPr txBox="1"/>
          <p:nvPr/>
        </p:nvSpPr>
        <p:spPr>
          <a:xfrm>
            <a:off x="4753760" y="1839232"/>
            <a:ext cx="2684477" cy="1328023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Greenhand</a:t>
            </a:r>
          </a:p>
          <a:p>
            <a:pPr algn="ctr"/>
            <a:r>
              <a:rPr lang="es-ES"/>
              <a:t>Miembro de 1.º año de secundaria.</a:t>
            </a:r>
          </a:p>
          <a:p>
            <a:pPr algn="ctr"/>
            <a:r>
              <a:rPr lang="es-ES" dirty="0">
                <a:solidFill>
                  <a:schemeClr val="tx2"/>
                </a:solidFill>
              </a:rPr>
              <a:t>Miembro activo.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24DB50-249C-1AB6-8D3B-BCC4FB4990DE}"/>
              </a:ext>
            </a:extLst>
          </p:cNvPr>
          <p:cNvSpPr txBox="1"/>
          <p:nvPr/>
        </p:nvSpPr>
        <p:spPr>
          <a:xfrm>
            <a:off x="8154296" y="1032397"/>
            <a:ext cx="2684476" cy="2553891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Capítulo</a:t>
            </a:r>
          </a:p>
          <a:p>
            <a:pPr algn="ctr"/>
            <a:r>
              <a:rPr lang="es-ES" dirty="0">
                <a:solidFill>
                  <a:schemeClr val="tx2"/>
                </a:solidFill>
              </a:rPr>
              <a:t>Recibió el título de Mano Verde.</a:t>
            </a:r>
          </a:p>
          <a:p>
            <a:pPr algn="ctr"/>
            <a:r>
              <a:rPr lang="es-ES" dirty="0">
                <a:solidFill>
                  <a:schemeClr val="tx2"/>
                </a:solidFill>
              </a:rPr>
              <a:t>Completó 180 horas de educación agrícola en el noveno grado o un grado superior.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BA15E2C-1710-F7C5-E080-B768238ABB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67" b="95000" l="10000" r="90000">
                        <a14:foregroundMark x1="34667" y1="5333" x2="34667" y2="5333"/>
                        <a14:foregroundMark x1="56333" y1="3667" x2="56333" y2="3667"/>
                        <a14:foregroundMark x1="54667" y1="90833" x2="54667" y2="90833"/>
                        <a14:foregroundMark x1="48333" y1="95000" x2="48333" y2="95000"/>
                      </a14:backgroundRemoval>
                    </a14:imgEffect>
                  </a14:imgLayer>
                </a14:imgProps>
              </a:ext>
            </a:extLst>
          </a:blip>
          <a:srcRect l="11910" t="707" r="14134" b="939"/>
          <a:stretch/>
        </p:blipFill>
        <p:spPr>
          <a:xfrm>
            <a:off x="1787767" y="3705696"/>
            <a:ext cx="1906402" cy="2535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40CABC9-BFC5-6667-2140-F65D87DB09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7644" t="9988" r="16242" b="10005"/>
          <a:stretch/>
        </p:blipFill>
        <p:spPr>
          <a:xfrm>
            <a:off x="5065638" y="3747244"/>
            <a:ext cx="2060723" cy="249375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7D2905F-D832-5189-4D93-5C391A7334D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827" t="10930" r="14795" b="3647"/>
          <a:stretch/>
        </p:blipFill>
        <p:spPr>
          <a:xfrm>
            <a:off x="8495095" y="3844031"/>
            <a:ext cx="2002881" cy="2396971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F17CA969-129C-ECD2-07E9-F0A5723BF6D3}"/>
              </a:ext>
            </a:extLst>
          </p:cNvPr>
          <p:cNvSpPr/>
          <p:nvPr/>
        </p:nvSpPr>
        <p:spPr>
          <a:xfrm>
            <a:off x="4083728" y="2263546"/>
            <a:ext cx="514905" cy="479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D68A9F99-F55E-C458-CD10-45F5DE4F6C51}"/>
              </a:ext>
            </a:extLst>
          </p:cNvPr>
          <p:cNvSpPr/>
          <p:nvPr/>
        </p:nvSpPr>
        <p:spPr>
          <a:xfrm>
            <a:off x="7538814" y="2263546"/>
            <a:ext cx="514905" cy="479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0031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44C2B2A3-9F0E-55E4-57CD-BCCD58FE8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0457" y="1690688"/>
            <a:ext cx="4426855" cy="44268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457128-2C92-73F8-A31B-DFCD92975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Títulos de la FFA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BFA235-E59B-780C-4936-31041CD3C1B7}"/>
              </a:ext>
            </a:extLst>
          </p:cNvPr>
          <p:cNvSpPr txBox="1"/>
          <p:nvPr/>
        </p:nvSpPr>
        <p:spPr>
          <a:xfrm>
            <a:off x="1917577" y="2627170"/>
            <a:ext cx="3694769" cy="2860358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Estatal</a:t>
            </a:r>
          </a:p>
          <a:p>
            <a:pPr algn="ctr"/>
            <a:r>
              <a:rPr lang="es-ES" dirty="0">
                <a:solidFill>
                  <a:schemeClr val="tx2"/>
                </a:solidFill>
              </a:rPr>
              <a:t>Obtuvo el título de capítulo.</a:t>
            </a:r>
          </a:p>
          <a:p>
            <a:pPr algn="ctr"/>
            <a:r>
              <a:rPr lang="es-ES" dirty="0"/>
              <a:t>Fue miembro activo de la FFA durante al menos dos años y completó al menos 360 horas de educación general en el noveno grado o un grado superior.</a:t>
            </a:r>
          </a:p>
          <a:p>
            <a:pPr algn="ctr"/>
            <a:r>
              <a:rPr lang="es-ES" dirty="0">
                <a:solidFill>
                  <a:schemeClr val="tx2"/>
                </a:solidFill>
              </a:rPr>
              <a:t>Requisitos de la SAE.</a:t>
            </a:r>
          </a:p>
        </p:txBody>
      </p:sp>
    </p:spTree>
    <p:extLst>
      <p:ext uri="{BB962C8B-B14F-4D97-AF65-F5344CB8AC3E}">
        <p14:creationId xmlns:p14="http://schemas.microsoft.com/office/powerpoint/2010/main" val="957094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8C5D191-5C3E-0006-CB14-431A04B43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5133" y="1535836"/>
            <a:ext cx="3083979" cy="46953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457128-2C92-73F8-A31B-DFCD92975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Títulos de la FFA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30A865-90D0-CF23-A97E-83FAF5129951}"/>
              </a:ext>
            </a:extLst>
          </p:cNvPr>
          <p:cNvSpPr txBox="1"/>
          <p:nvPr/>
        </p:nvSpPr>
        <p:spPr>
          <a:xfrm>
            <a:off x="1629294" y="2606570"/>
            <a:ext cx="5680364" cy="3473291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Americano</a:t>
            </a:r>
          </a:p>
          <a:p>
            <a:pPr algn="ctr"/>
            <a:r>
              <a:rPr lang="es-ES" dirty="0">
                <a:solidFill>
                  <a:schemeClr val="tx2"/>
                </a:solidFill>
              </a:rPr>
              <a:t>Obtuvo el título estatal.</a:t>
            </a:r>
          </a:p>
          <a:p>
            <a:pPr algn="ctr"/>
            <a:r>
              <a:rPr lang="es-ES" dirty="0">
                <a:solidFill>
                  <a:schemeClr val="tx2"/>
                </a:solidFill>
              </a:rPr>
              <a:t>Fue miembro activo de la FFA durante al menos tres años.</a:t>
            </a:r>
          </a:p>
          <a:p>
            <a:pPr algn="ctr"/>
            <a:r>
              <a:rPr lang="es-ES" dirty="0">
                <a:solidFill>
                  <a:schemeClr val="tx2"/>
                </a:solidFill>
              </a:rPr>
              <a:t>Participó en las actividades del capítulo y del estado.</a:t>
            </a:r>
          </a:p>
          <a:p>
            <a:pPr algn="ctr"/>
            <a:r>
              <a:rPr lang="es-ES" dirty="0">
                <a:solidFill>
                  <a:schemeClr val="tx2"/>
                </a:solidFill>
              </a:rPr>
              <a:t>Al menos tres años de educación agrícola.</a:t>
            </a:r>
          </a:p>
          <a:p>
            <a:pPr algn="ctr"/>
            <a:r>
              <a:rPr lang="es-ES" dirty="0">
                <a:solidFill>
                  <a:schemeClr val="tx2"/>
                </a:solidFill>
              </a:rPr>
              <a:t>Graduado de la escuela secundaria.</a:t>
            </a:r>
          </a:p>
          <a:p>
            <a:pPr algn="ctr"/>
            <a:r>
              <a:rPr lang="es-ES" dirty="0">
                <a:solidFill>
                  <a:schemeClr val="tx2"/>
                </a:solidFill>
              </a:rPr>
              <a:t>Requisitos de la SAE.</a:t>
            </a:r>
          </a:p>
          <a:p>
            <a:pPr algn="ctr"/>
            <a:r>
              <a:rPr lang="es-ES" dirty="0">
                <a:solidFill>
                  <a:schemeClr val="tx2"/>
                </a:solidFill>
              </a:rPr>
              <a:t>Completó al menos 50 horas de servicio comunitario.</a:t>
            </a:r>
          </a:p>
        </p:txBody>
      </p:sp>
    </p:spTree>
    <p:extLst>
      <p:ext uri="{BB962C8B-B14F-4D97-AF65-F5344CB8AC3E}">
        <p14:creationId xmlns:p14="http://schemas.microsoft.com/office/powerpoint/2010/main" val="1697331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30820-CEA4-4219-9608-BF3C87B57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Parte 1: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ABF59-6F12-48AD-83D7-B793FB6A5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Conceptos básicos</a:t>
            </a:r>
          </a:p>
        </p:txBody>
      </p:sp>
    </p:spTree>
    <p:extLst>
      <p:ext uri="{BB962C8B-B14F-4D97-AF65-F5344CB8AC3E}">
        <p14:creationId xmlns:p14="http://schemas.microsoft.com/office/powerpoint/2010/main" val="42747876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FE9DF-6A37-72E2-1DF1-96C044C7B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i="1" dirty="0"/>
              <a:t>FFA New Horizons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8D509-3151-5CA5-8253-E1E0D91A6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5731276" cy="4549775"/>
          </a:xfrm>
        </p:spPr>
        <p:txBody>
          <a:bodyPr>
            <a:normAutofit fontScale="92500" lnSpcReduction="10000"/>
          </a:bodyPr>
          <a:lstStyle/>
          <a:p>
            <a:r>
              <a:rPr lang="es-ES" sz="2200" dirty="0"/>
              <a:t>La revista oficial de la Organización Nacional de la FFA</a:t>
            </a:r>
          </a:p>
          <a:p>
            <a:r>
              <a:rPr lang="es-ES" sz="2200" dirty="0"/>
              <a:t>Se lanzó en octubre de 1952</a:t>
            </a:r>
          </a:p>
          <a:p>
            <a:r>
              <a:rPr lang="es-ES" sz="2200" dirty="0"/>
              <a:t>Llamada </a:t>
            </a:r>
            <a:r>
              <a:rPr lang="es-ES" sz="2200" i="1" dirty="0"/>
              <a:t>The National Future Farmer</a:t>
            </a:r>
            <a:r>
              <a:rPr lang="es-ES" sz="2200" dirty="0"/>
              <a:t> (El Futuro Agricultor Nacional</a:t>
            </a:r>
            <a:r>
              <a:rPr lang="es-ES" sz="2200" i="1" dirty="0"/>
              <a:t>)</a:t>
            </a:r>
            <a:endParaRPr lang="es-ES" sz="2200" dirty="0"/>
          </a:p>
          <a:p>
            <a:r>
              <a:rPr lang="es-ES" sz="2200" dirty="0"/>
              <a:t>El precio de la primera suscripción fue de $0.25 por año o $1.00 por cinco años</a:t>
            </a:r>
          </a:p>
          <a:p>
            <a:r>
              <a:rPr lang="es-ES" sz="2200" dirty="0"/>
              <a:t>Enviada cuatro veces al año</a:t>
            </a:r>
          </a:p>
          <a:p>
            <a:r>
              <a:rPr lang="es-ES" sz="2200" dirty="0"/>
              <a:t>En 1956, pasó de una publicación trimestral a una bimensual.</a:t>
            </a:r>
          </a:p>
          <a:p>
            <a:r>
              <a:rPr lang="es-ES" sz="2200" dirty="0"/>
              <a:t>Cuando los miembros pagan cuotas, se suscriben automáticamente a </a:t>
            </a:r>
            <a:r>
              <a:rPr lang="es-ES" sz="2200" i="1" dirty="0"/>
              <a:t>FFA New Horizons,</a:t>
            </a:r>
          </a:p>
          <a:p>
            <a:r>
              <a:rPr lang="es-ES" sz="2200" dirty="0"/>
              <a:t>Ahora se publica dos veces al año.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54A9FEB-BD5A-2F44-D5C9-AC3472F006A5}"/>
              </a:ext>
            </a:extLst>
          </p:cNvPr>
          <p:cNvGrpSpPr/>
          <p:nvPr/>
        </p:nvGrpSpPr>
        <p:grpSpPr>
          <a:xfrm>
            <a:off x="7007766" y="814199"/>
            <a:ext cx="4107003" cy="5463696"/>
            <a:chOff x="7016643" y="760933"/>
            <a:chExt cx="4107003" cy="5463696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08613B3-7427-8D7C-95AC-0E3BB01B9068}"/>
                </a:ext>
              </a:extLst>
            </p:cNvPr>
            <p:cNvGrpSpPr/>
            <p:nvPr/>
          </p:nvGrpSpPr>
          <p:grpSpPr>
            <a:xfrm>
              <a:off x="7016643" y="3575856"/>
              <a:ext cx="4107003" cy="2648773"/>
              <a:chOff x="3852903" y="760070"/>
              <a:chExt cx="4107003" cy="2648773"/>
            </a:xfrm>
          </p:grpSpPr>
          <p:pic>
            <p:nvPicPr>
              <p:cNvPr id="5" name="Picture 4" descr="A magazine cover with a group of women&#10;&#10;Description automatically generated with low confidence">
                <a:extLst>
                  <a:ext uri="{FF2B5EF4-FFF2-40B4-BE49-F238E27FC236}">
                    <a16:creationId xmlns:a16="http://schemas.microsoft.com/office/drawing/2014/main" id="{3E80F72A-3D8E-03A9-EDEF-09E8A6C154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52903" y="760070"/>
                <a:ext cx="2031388" cy="2648771"/>
              </a:xfrm>
              <a:prstGeom prst="rect">
                <a:avLst/>
              </a:prstGeom>
            </p:spPr>
          </p:pic>
          <p:pic>
            <p:nvPicPr>
              <p:cNvPr id="7" name="Picture 6" descr="A picture containing text, poster, book, fiction&#10;&#10;Description automatically generated">
                <a:extLst>
                  <a:ext uri="{FF2B5EF4-FFF2-40B4-BE49-F238E27FC236}">
                    <a16:creationId xmlns:a16="http://schemas.microsoft.com/office/drawing/2014/main" id="{91A403DD-2718-C21B-91FA-146D54C5FE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93740" y="760071"/>
                <a:ext cx="1966166" cy="2648772"/>
              </a:xfrm>
              <a:prstGeom prst="rect">
                <a:avLst/>
              </a:prstGeom>
            </p:spPr>
          </p:pic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F72A4C7-DB0B-C31F-11F2-C5C3E77F2015}"/>
                </a:ext>
              </a:extLst>
            </p:cNvPr>
            <p:cNvGrpSpPr/>
            <p:nvPr/>
          </p:nvGrpSpPr>
          <p:grpSpPr>
            <a:xfrm>
              <a:off x="7016643" y="760933"/>
              <a:ext cx="4056201" cy="2688223"/>
              <a:chOff x="8083775" y="760071"/>
              <a:chExt cx="4056201" cy="2688223"/>
            </a:xfrm>
          </p:grpSpPr>
          <p:pic>
            <p:nvPicPr>
              <p:cNvPr id="9" name="Picture 8" descr="A person touching a person's shoulder&#10;&#10;Description automatically generated with low confidence">
                <a:extLst>
                  <a:ext uri="{FF2B5EF4-FFF2-40B4-BE49-F238E27FC236}">
                    <a16:creationId xmlns:a16="http://schemas.microsoft.com/office/drawing/2014/main" id="{7068C061-F792-B4B7-F8CC-250B21C5A4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83775" y="760071"/>
                <a:ext cx="1966166" cy="2688223"/>
              </a:xfrm>
              <a:prstGeom prst="rect">
                <a:avLst/>
              </a:prstGeom>
            </p:spPr>
          </p:pic>
          <p:pic>
            <p:nvPicPr>
              <p:cNvPr id="11" name="Picture 10" descr="A person standing in front of a tree&#10;&#10;Description automatically generated with low confidence">
                <a:extLst>
                  <a:ext uri="{FF2B5EF4-FFF2-40B4-BE49-F238E27FC236}">
                    <a16:creationId xmlns:a16="http://schemas.microsoft.com/office/drawing/2014/main" id="{703DE1EC-ACAB-4CB0-22B5-DF0980EF5C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73810" y="760071"/>
                <a:ext cx="1966166" cy="267654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8502712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30820-CEA4-4219-9608-BF3C87B57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Parte 2: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ABF59-6F12-48AD-83D7-B793FB6A5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/>
              <a:t>Capítulo</a:t>
            </a:r>
          </a:p>
        </p:txBody>
      </p:sp>
    </p:spTree>
    <p:extLst>
      <p:ext uri="{BB962C8B-B14F-4D97-AF65-F5344CB8AC3E}">
        <p14:creationId xmlns:p14="http://schemas.microsoft.com/office/powerpoint/2010/main" val="4037467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9F70EE-C0EB-7677-5CF5-B3135402E9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962" y="771133"/>
            <a:ext cx="4791517" cy="42245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2FE9DF-6A37-72E2-1DF1-96C044C7B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Programa de actividades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8D509-3151-5CA5-8253-E1E0D91A6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0948"/>
            <a:ext cx="5588726" cy="1956043"/>
          </a:xfrm>
        </p:spPr>
        <p:txBody>
          <a:bodyPr>
            <a:normAutofit/>
          </a:bodyPr>
          <a:lstStyle/>
          <a:p>
            <a:r>
              <a:rPr lang="es-ES" sz="2200" dirty="0"/>
              <a:t>Define las metas de los capítulos, describe los pasos necesarios para alcanzar esas metas y actúa como una guía escrita para proporcionar un calendario de eventos que el capítulo seguirá en el próximo año.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09D9A7-2AAB-E88E-A4CB-79699634552B}"/>
              </a:ext>
            </a:extLst>
          </p:cNvPr>
          <p:cNvSpPr txBox="1"/>
          <p:nvPr/>
        </p:nvSpPr>
        <p:spPr>
          <a:xfrm>
            <a:off x="629192" y="3896198"/>
            <a:ext cx="7234646" cy="2485787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chemeClr val="tx2"/>
                </a:solidFill>
              </a:rPr>
              <a:t>¿Cómo se organiza un POA?</a:t>
            </a:r>
          </a:p>
          <a:p>
            <a:pPr algn="ctr"/>
            <a:r>
              <a:rPr lang="es-ES" sz="2000" dirty="0">
                <a:solidFill>
                  <a:schemeClr val="tx2"/>
                </a:solidFill>
              </a:rPr>
              <a:t>Cada capítulo desarrolla su POA en torno a tres divisiones que se enfocan en los tipos de actividades que realiza un capítulo.  Las tres divisiones incluyen:</a:t>
            </a:r>
            <a:endParaRPr lang="es-ES" sz="2000" i="1" dirty="0">
              <a:solidFill>
                <a:schemeClr val="tx2"/>
              </a:solidFill>
            </a:endParaRPr>
          </a:p>
          <a:p>
            <a:pPr algn="ctr"/>
            <a:r>
              <a:rPr lang="es-ES" sz="2000" i="1" dirty="0">
                <a:solidFill>
                  <a:schemeClr val="tx2"/>
                </a:solidFill>
              </a:rPr>
              <a:t>Crecimiento de líderes</a:t>
            </a:r>
          </a:p>
          <a:p>
            <a:pPr algn="ctr"/>
            <a:r>
              <a:rPr lang="es-ES" sz="2000" i="1" dirty="0">
                <a:solidFill>
                  <a:schemeClr val="tx2"/>
                </a:solidFill>
              </a:rPr>
              <a:t>Desarrollo de comunidades</a:t>
            </a:r>
          </a:p>
          <a:p>
            <a:pPr algn="ctr"/>
            <a:r>
              <a:rPr lang="es-ES" sz="2000" i="1" dirty="0">
                <a:solidFill>
                  <a:schemeClr val="tx2"/>
                </a:solidFill>
              </a:rPr>
              <a:t>Fortalecimiento de la agricultura</a:t>
            </a:r>
          </a:p>
        </p:txBody>
      </p:sp>
    </p:spTree>
    <p:extLst>
      <p:ext uri="{BB962C8B-B14F-4D97-AF65-F5344CB8AC3E}">
        <p14:creationId xmlns:p14="http://schemas.microsoft.com/office/powerpoint/2010/main" val="765566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FE9DF-6A37-72E2-1DF1-96C044C7B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Programa de actividades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A00E2ADB-289E-DAB6-954D-010683245F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2241014"/>
              </p:ext>
            </p:extLst>
          </p:nvPr>
        </p:nvGraphicFramePr>
        <p:xfrm>
          <a:off x="3958454" y="89931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9A0D16B-4AC0-0C3A-2A53-60F38258BEB5}"/>
              </a:ext>
            </a:extLst>
          </p:cNvPr>
          <p:cNvSpPr txBox="1"/>
          <p:nvPr/>
        </p:nvSpPr>
        <p:spPr>
          <a:xfrm>
            <a:off x="838200" y="2782014"/>
            <a:ext cx="3517669" cy="1889879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500" b="1" i="1" dirty="0">
                <a:solidFill>
                  <a:srgbClr val="002060"/>
                </a:solidFill>
              </a:rPr>
              <a:t>Crecimiento de</a:t>
            </a:r>
          </a:p>
          <a:p>
            <a:pPr algn="ctr"/>
            <a:r>
              <a:rPr lang="es-ES" sz="3500" b="1" i="1" dirty="0">
                <a:solidFill>
                  <a:srgbClr val="002060"/>
                </a:solidFill>
              </a:rPr>
              <a:t>líderes</a:t>
            </a:r>
          </a:p>
        </p:txBody>
      </p:sp>
    </p:spTree>
    <p:extLst>
      <p:ext uri="{BB962C8B-B14F-4D97-AF65-F5344CB8AC3E}">
        <p14:creationId xmlns:p14="http://schemas.microsoft.com/office/powerpoint/2010/main" val="27981125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FE9DF-6A37-72E2-1DF1-96C044C7B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Programa de actividades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A00E2ADB-289E-DAB6-954D-010683245F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0770081"/>
              </p:ext>
            </p:extLst>
          </p:nvPr>
        </p:nvGraphicFramePr>
        <p:xfrm>
          <a:off x="3958454" y="89931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9A0D16B-4AC0-0C3A-2A53-60F38258BEB5}"/>
              </a:ext>
            </a:extLst>
          </p:cNvPr>
          <p:cNvSpPr txBox="1"/>
          <p:nvPr/>
        </p:nvSpPr>
        <p:spPr>
          <a:xfrm>
            <a:off x="1006875" y="2782014"/>
            <a:ext cx="3648251" cy="1889879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500" b="1" i="1" dirty="0">
                <a:solidFill>
                  <a:srgbClr val="002060"/>
                </a:solidFill>
              </a:rPr>
              <a:t>Desarrollo</a:t>
            </a:r>
          </a:p>
          <a:p>
            <a:pPr algn="ctr"/>
            <a:r>
              <a:rPr lang="es-ES" sz="3500" b="1" i="1" dirty="0">
                <a:solidFill>
                  <a:srgbClr val="002060"/>
                </a:solidFill>
              </a:rPr>
              <a:t>de comunidades</a:t>
            </a:r>
          </a:p>
        </p:txBody>
      </p:sp>
    </p:spTree>
    <p:extLst>
      <p:ext uri="{BB962C8B-B14F-4D97-AF65-F5344CB8AC3E}">
        <p14:creationId xmlns:p14="http://schemas.microsoft.com/office/powerpoint/2010/main" val="35331712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FE9DF-6A37-72E2-1DF1-96C044C7B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Programa de actividades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A00E2ADB-289E-DAB6-954D-010683245F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3657778"/>
              </p:ext>
            </p:extLst>
          </p:nvPr>
        </p:nvGraphicFramePr>
        <p:xfrm>
          <a:off x="3958454" y="89931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9A0D16B-4AC0-0C3A-2A53-60F38258BEB5}"/>
              </a:ext>
            </a:extLst>
          </p:cNvPr>
          <p:cNvSpPr txBox="1"/>
          <p:nvPr/>
        </p:nvSpPr>
        <p:spPr>
          <a:xfrm>
            <a:off x="623455" y="2782014"/>
            <a:ext cx="4131425" cy="1889879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500" b="1" i="1" dirty="0">
                <a:solidFill>
                  <a:srgbClr val="002060"/>
                </a:solidFill>
              </a:rPr>
              <a:t>Fortalecimiento de la</a:t>
            </a:r>
          </a:p>
          <a:p>
            <a:pPr algn="ctr"/>
            <a:r>
              <a:rPr lang="es-ES" sz="3500" b="1" i="1" dirty="0">
                <a:solidFill>
                  <a:srgbClr val="002060"/>
                </a:solidFill>
              </a:rPr>
              <a:t>agricultura</a:t>
            </a:r>
          </a:p>
        </p:txBody>
      </p:sp>
    </p:spTree>
    <p:extLst>
      <p:ext uri="{BB962C8B-B14F-4D97-AF65-F5344CB8AC3E}">
        <p14:creationId xmlns:p14="http://schemas.microsoft.com/office/powerpoint/2010/main" val="37795832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Actividades del capítulo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E7EB69-984E-4263-8C99-2DCF0BF49A4E}"/>
              </a:ext>
            </a:extLst>
          </p:cNvPr>
          <p:cNvSpPr txBox="1"/>
          <p:nvPr/>
        </p:nvSpPr>
        <p:spPr>
          <a:xfrm>
            <a:off x="1038230" y="1793256"/>
            <a:ext cx="3733275" cy="4516636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200" dirty="0">
                <a:solidFill>
                  <a:schemeClr val="tx2"/>
                </a:solidFill>
              </a:rPr>
              <a:t>Proyectos de aprendizaje de servicio y servicio comunitario</a:t>
            </a:r>
          </a:p>
          <a:p>
            <a:pPr algn="ctr"/>
            <a:endParaRPr lang="es-ES" sz="2200" dirty="0">
              <a:solidFill>
                <a:schemeClr val="tx2"/>
              </a:solidFill>
            </a:endParaRPr>
          </a:p>
          <a:p>
            <a:pPr algn="ctr"/>
            <a:r>
              <a:rPr lang="es-ES" sz="2200" dirty="0">
                <a:solidFill>
                  <a:schemeClr val="tx2"/>
                </a:solidFill>
              </a:rPr>
              <a:t>Recaudación de fondos</a:t>
            </a:r>
          </a:p>
          <a:p>
            <a:pPr algn="ctr"/>
            <a:endParaRPr lang="es-ES" sz="2200" dirty="0">
              <a:solidFill>
                <a:schemeClr val="tx2"/>
              </a:solidFill>
            </a:endParaRPr>
          </a:p>
          <a:p>
            <a:pPr algn="ctr"/>
            <a:r>
              <a:rPr lang="es-ES" sz="2200" dirty="0">
                <a:solidFill>
                  <a:schemeClr val="tx2"/>
                </a:solidFill>
              </a:rPr>
              <a:t>Asociaciones</a:t>
            </a:r>
          </a:p>
          <a:p>
            <a:pPr algn="ctr"/>
            <a:endParaRPr lang="es-ES" sz="2200" dirty="0">
              <a:solidFill>
                <a:schemeClr val="tx2"/>
              </a:solidFill>
            </a:endParaRPr>
          </a:p>
          <a:p>
            <a:pPr algn="ctr"/>
            <a:r>
              <a:rPr lang="es-ES" sz="2200" dirty="0">
                <a:solidFill>
                  <a:schemeClr val="tx2"/>
                </a:solidFill>
              </a:rPr>
              <a:t>Socios y partes interesadas</a:t>
            </a:r>
          </a:p>
        </p:txBody>
      </p:sp>
      <p:pic>
        <p:nvPicPr>
          <p:cNvPr id="5" name="Picture 4" descr="A person speaking at a podium with a group of people seated in front of them&#10;&#10;Description automatically generated with low confidence">
            <a:extLst>
              <a:ext uri="{FF2B5EF4-FFF2-40B4-BE49-F238E27FC236}">
                <a16:creationId xmlns:a16="http://schemas.microsoft.com/office/drawing/2014/main" id="{38D26F02-BDB7-278D-564D-8495EB9131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4" t="9968" r="5785" b="4596"/>
          <a:stretch/>
        </p:blipFill>
        <p:spPr>
          <a:xfrm>
            <a:off x="5121677" y="2080367"/>
            <a:ext cx="6116714" cy="394241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250430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Actividades de los capítulos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6322EB-C789-DB13-2EDD-EF819FDA2654}"/>
              </a:ext>
            </a:extLst>
          </p:cNvPr>
          <p:cNvSpPr txBox="1"/>
          <p:nvPr/>
        </p:nvSpPr>
        <p:spPr>
          <a:xfrm>
            <a:off x="997527" y="2144461"/>
            <a:ext cx="3851261" cy="4185523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200" dirty="0">
                <a:solidFill>
                  <a:schemeClr val="tx2"/>
                </a:solidFill>
              </a:rPr>
              <a:t>Semana Nacional de la FFA</a:t>
            </a:r>
          </a:p>
          <a:p>
            <a:pPr algn="ctr"/>
            <a:endParaRPr lang="es-ES" sz="2200" dirty="0">
              <a:solidFill>
                <a:schemeClr val="tx2"/>
              </a:solidFill>
            </a:endParaRPr>
          </a:p>
          <a:p>
            <a:pPr algn="ctr"/>
            <a:r>
              <a:rPr lang="es-ES" sz="2200" dirty="0">
                <a:solidFill>
                  <a:schemeClr val="tx2"/>
                </a:solidFill>
              </a:rPr>
              <a:t>Convención Nacional de la FFA</a:t>
            </a:r>
          </a:p>
          <a:p>
            <a:pPr algn="l"/>
            <a:endParaRPr lang="es-ES" sz="2200" dirty="0">
              <a:solidFill>
                <a:schemeClr val="tx2"/>
              </a:solidFill>
            </a:endParaRPr>
          </a:p>
          <a:p>
            <a:pPr algn="ctr"/>
            <a:r>
              <a:rPr lang="es-ES" sz="2200" dirty="0">
                <a:solidFill>
                  <a:schemeClr val="tx2"/>
                </a:solidFill>
              </a:rPr>
              <a:t>Convención estatal</a:t>
            </a:r>
          </a:p>
          <a:p>
            <a:pPr algn="l"/>
            <a:endParaRPr lang="es-ES" sz="2200" dirty="0">
              <a:solidFill>
                <a:schemeClr val="tx2"/>
              </a:solidFill>
            </a:endParaRPr>
          </a:p>
          <a:p>
            <a:pPr algn="ctr"/>
            <a:r>
              <a:rPr lang="es-ES" sz="2200" dirty="0">
                <a:solidFill>
                  <a:schemeClr val="tx2"/>
                </a:solidFill>
              </a:rPr>
              <a:t>Conferencias estatales</a:t>
            </a:r>
          </a:p>
          <a:p>
            <a:pPr algn="l"/>
            <a:endParaRPr lang="es-ES" sz="2200" dirty="0">
              <a:solidFill>
                <a:schemeClr val="tx2"/>
              </a:solidFill>
            </a:endParaRPr>
          </a:p>
          <a:p>
            <a:pPr algn="ctr"/>
            <a:r>
              <a:rPr lang="es-ES" sz="2200" dirty="0">
                <a:solidFill>
                  <a:schemeClr val="tx2"/>
                </a:solidFill>
              </a:rPr>
              <a:t>Banquete del capítulo</a:t>
            </a:r>
          </a:p>
        </p:txBody>
      </p:sp>
      <p:pic>
        <p:nvPicPr>
          <p:cNvPr id="4" name="Picture 3" descr="A group of people sitting in chairs in a room&#10;&#10;Description automatically generated with medium confidence">
            <a:extLst>
              <a:ext uri="{FF2B5EF4-FFF2-40B4-BE49-F238E27FC236}">
                <a16:creationId xmlns:a16="http://schemas.microsoft.com/office/drawing/2014/main" id="{A467B0C3-A566-0B32-3FD4-9DEC810509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1" t="12039" r="13499" b="5372"/>
          <a:stretch/>
        </p:blipFill>
        <p:spPr>
          <a:xfrm>
            <a:off x="5325879" y="2191702"/>
            <a:ext cx="5433857" cy="371974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598163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Eventos competitivos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2B66DA-CB29-E115-0E8C-FB6988BF54A2}"/>
              </a:ext>
            </a:extLst>
          </p:cNvPr>
          <p:cNvSpPr txBox="1"/>
          <p:nvPr/>
        </p:nvSpPr>
        <p:spPr>
          <a:xfrm>
            <a:off x="1310475" y="2662748"/>
            <a:ext cx="3540153" cy="2349579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200" dirty="0">
                <a:solidFill>
                  <a:schemeClr val="tx2"/>
                </a:solidFill>
              </a:rPr>
              <a:t>Equipos de CDE</a:t>
            </a:r>
          </a:p>
          <a:p>
            <a:pPr algn="l"/>
            <a:endParaRPr lang="es-ES" sz="2200" dirty="0">
              <a:solidFill>
                <a:schemeClr val="tx2"/>
              </a:solidFill>
            </a:endParaRPr>
          </a:p>
          <a:p>
            <a:pPr algn="ctr"/>
            <a:r>
              <a:rPr lang="es-ES" sz="2200" dirty="0">
                <a:solidFill>
                  <a:schemeClr val="tx2"/>
                </a:solidFill>
              </a:rPr>
              <a:t>LDE</a:t>
            </a:r>
          </a:p>
          <a:p>
            <a:pPr algn="l"/>
            <a:endParaRPr lang="es-ES" sz="2200" dirty="0">
              <a:solidFill>
                <a:schemeClr val="tx2"/>
              </a:solidFill>
            </a:endParaRPr>
          </a:p>
          <a:p>
            <a:pPr algn="ctr"/>
            <a:r>
              <a:rPr lang="es-ES" sz="2200" dirty="0">
                <a:solidFill>
                  <a:schemeClr val="tx2"/>
                </a:solidFill>
              </a:rPr>
              <a:t>SAE y premios de competencia</a:t>
            </a:r>
          </a:p>
        </p:txBody>
      </p:sp>
      <p:pic>
        <p:nvPicPr>
          <p:cNvPr id="4" name="Picture 3" descr="A picture containing clothing, person, houseplant, flowerpot&#10;&#10;Description automatically generated">
            <a:extLst>
              <a:ext uri="{FF2B5EF4-FFF2-40B4-BE49-F238E27FC236}">
                <a16:creationId xmlns:a16="http://schemas.microsoft.com/office/drawing/2014/main" id="{3FEFD2B4-77BE-503E-6DCB-52D5A2710B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212" y="1943510"/>
            <a:ext cx="5682079" cy="378805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365124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Oficiales del capítulo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0948"/>
            <a:ext cx="543831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b="1" dirty="0"/>
              <a:t>Presidente</a:t>
            </a:r>
          </a:p>
          <a:p>
            <a:r>
              <a:rPr lang="es-ES" sz="2200" dirty="0"/>
              <a:t>Preside las reuniones</a:t>
            </a:r>
          </a:p>
          <a:p>
            <a:r>
              <a:rPr lang="es-ES" sz="2200" dirty="0"/>
              <a:t>Nombra comités</a:t>
            </a:r>
          </a:p>
          <a:p>
            <a:r>
              <a:rPr lang="es-ES" sz="2200" dirty="0"/>
              <a:t>Coordina las actividades del capítulo.</a:t>
            </a:r>
          </a:p>
          <a:p>
            <a:r>
              <a:rPr lang="es-ES" sz="2200" dirty="0"/>
              <a:t>Evalúa el progreso del POA.</a:t>
            </a:r>
          </a:p>
          <a:p>
            <a:r>
              <a:rPr lang="es-ES" sz="2200" dirty="0"/>
              <a:t>Representa al capítulo en relaciones públicas y en funciones oficiales.</a:t>
            </a:r>
          </a:p>
        </p:txBody>
      </p:sp>
      <p:pic>
        <p:nvPicPr>
          <p:cNvPr id="5" name="Picture 4" descr="A picture containing gold, red&#10;&#10;Description automatically generated">
            <a:extLst>
              <a:ext uri="{FF2B5EF4-FFF2-40B4-BE49-F238E27FC236}">
                <a16:creationId xmlns:a16="http://schemas.microsoft.com/office/drawing/2014/main" id="{570EBB43-A9B2-1DB0-574A-ED053D8CFC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666" y="2034401"/>
            <a:ext cx="4390825" cy="400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068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Nuestra estructura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63268" cy="435133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es-ES" dirty="0"/>
              <a:t>Al igual que el gobierno de los Estados Unidos, la Organización Nacional de la FFA tiene tres niveles significativos en su estructura: local, estatal y nacional. Los tres niveles trabajan juntos para brindar a los miembros de la FFA oportunidades de experimentar el liderazgo, el crecimiento personal y el éxito profesional.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4C130C-D1D3-DC53-7FDF-ABCDAB08D7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117" y="1516842"/>
            <a:ext cx="3845065" cy="479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7245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Oficiales del capítulo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0948"/>
            <a:ext cx="5438313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s-ES" sz="2200" b="1" dirty="0"/>
              <a:t>Vicepresidente</a:t>
            </a:r>
          </a:p>
          <a:p>
            <a:pPr>
              <a:lnSpc>
                <a:spcPct val="100000"/>
              </a:lnSpc>
            </a:pPr>
            <a:r>
              <a:rPr lang="es-ES" sz="2200" dirty="0"/>
              <a:t>Asume todas las tareas del presidente si es necesario.</a:t>
            </a:r>
          </a:p>
          <a:p>
            <a:pPr>
              <a:lnSpc>
                <a:spcPct val="100000"/>
              </a:lnSpc>
            </a:pPr>
            <a:r>
              <a:rPr lang="es-ES" sz="2200" dirty="0"/>
              <a:t>Desarrolla el POA. </a:t>
            </a:r>
          </a:p>
          <a:p>
            <a:pPr>
              <a:lnSpc>
                <a:spcPct val="100000"/>
              </a:lnSpc>
            </a:pPr>
            <a:r>
              <a:rPr lang="es-ES" sz="2200" dirty="0"/>
              <a:t>Coordina todo el trabajo de los comités.</a:t>
            </a:r>
          </a:p>
          <a:p>
            <a:pPr>
              <a:lnSpc>
                <a:spcPct val="100000"/>
              </a:lnSpc>
            </a:pPr>
            <a:r>
              <a:rPr lang="es-ES" sz="2200" dirty="0"/>
              <a:t>Trabaja en estrecha colaboración con el presidente y el asesor de la FFA para evaluar el progreso del POA.</a:t>
            </a:r>
          </a:p>
        </p:txBody>
      </p:sp>
      <p:pic>
        <p:nvPicPr>
          <p:cNvPr id="5" name="Picture 4" descr="A picture containing weapon, tool, ax&#10;&#10;Description automatically generated">
            <a:extLst>
              <a:ext uri="{FF2B5EF4-FFF2-40B4-BE49-F238E27FC236}">
                <a16:creationId xmlns:a16="http://schemas.microsoft.com/office/drawing/2014/main" id="{FFE39759-1C10-9E9B-B124-7FE6D5E54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533" y="1224319"/>
            <a:ext cx="4739922" cy="474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7841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Oficiales del capítulo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0948"/>
            <a:ext cx="543831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b="1" dirty="0"/>
              <a:t>Secretario</a:t>
            </a:r>
          </a:p>
          <a:p>
            <a:r>
              <a:rPr lang="es-ES" sz="2200" dirty="0"/>
              <a:t>Prepara y publica el orden del día de las reuniones del capítulo.</a:t>
            </a:r>
          </a:p>
          <a:p>
            <a:r>
              <a:rPr lang="es-ES" sz="2200" dirty="0"/>
              <a:t>Prepara y presenta las actas de cada reunión del capítulo.</a:t>
            </a:r>
          </a:p>
          <a:p>
            <a:r>
              <a:rPr lang="es-ES" sz="2200" dirty="0"/>
              <a:t>Coloca todos los informes del comité en el archivo del secretario.</a:t>
            </a:r>
          </a:p>
          <a:p>
            <a:r>
              <a:rPr lang="es-ES" sz="2200" dirty="0"/>
              <a:t>Es responsable de la correspondencia de los capítulos.</a:t>
            </a:r>
          </a:p>
          <a:p>
            <a:r>
              <a:rPr lang="es-ES" sz="2200" dirty="0"/>
              <a:t>Mantiene registros de asistencia y actividad de los miembros.</a:t>
            </a:r>
          </a:p>
        </p:txBody>
      </p:sp>
      <p:pic>
        <p:nvPicPr>
          <p:cNvPr id="5" name="Picture 4" descr="A picture containing corn, gold&#10;&#10;Description automatically generated">
            <a:extLst>
              <a:ext uri="{FF2B5EF4-FFF2-40B4-BE49-F238E27FC236}">
                <a16:creationId xmlns:a16="http://schemas.microsoft.com/office/drawing/2014/main" id="{98CC7B39-FB0C-B552-0EA4-BECAAEC69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09" y="2276814"/>
            <a:ext cx="4929819" cy="383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3528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Oficiales del capítulo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0948"/>
            <a:ext cx="5438313" cy="4351338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s-ES" sz="2200" b="1" dirty="0"/>
              <a:t>Tesorero</a:t>
            </a:r>
          </a:p>
          <a:p>
            <a:pPr>
              <a:lnSpc>
                <a:spcPct val="110000"/>
              </a:lnSpc>
            </a:pPr>
            <a:r>
              <a:rPr lang="es-ES" sz="2200" dirty="0"/>
              <a:t>Recibe, registra y deposita fondos de la FFA, y emite recibos.</a:t>
            </a:r>
          </a:p>
          <a:p>
            <a:pPr>
              <a:lnSpc>
                <a:spcPct val="110000"/>
              </a:lnSpc>
            </a:pPr>
            <a:r>
              <a:rPr lang="es-ES" sz="2200" dirty="0"/>
              <a:t>Presenta informes mensuales del tesorero.</a:t>
            </a:r>
          </a:p>
          <a:p>
            <a:pPr>
              <a:lnSpc>
                <a:spcPct val="110000"/>
              </a:lnSpc>
            </a:pPr>
            <a:r>
              <a:rPr lang="es-ES" sz="2200" dirty="0"/>
              <a:t>Cobra cuotas. </a:t>
            </a:r>
          </a:p>
          <a:p>
            <a:pPr>
              <a:lnSpc>
                <a:spcPct val="110000"/>
              </a:lnSpc>
            </a:pPr>
            <a:r>
              <a:rPr lang="es-ES" sz="2200" dirty="0"/>
              <a:t>Mantiene un registro de tesorería ordenado y preciso.</a:t>
            </a:r>
          </a:p>
          <a:p>
            <a:pPr>
              <a:lnSpc>
                <a:spcPct val="110000"/>
              </a:lnSpc>
            </a:pPr>
            <a:r>
              <a:rPr lang="es-ES" sz="2200" dirty="0"/>
              <a:t>Prepara y presenta la lista de miembros y las cuotas con el secretario.</a:t>
            </a:r>
          </a:p>
          <a:p>
            <a:pPr>
              <a:lnSpc>
                <a:spcPct val="110000"/>
              </a:lnSpc>
            </a:pPr>
            <a:r>
              <a:rPr lang="es-ES" sz="2200" dirty="0"/>
              <a:t>Se desempeña como presidente del comité de finanzas.</a:t>
            </a:r>
          </a:p>
        </p:txBody>
      </p:sp>
      <p:pic>
        <p:nvPicPr>
          <p:cNvPr id="5" name="Picture 4" descr="A bust of a person&#10;&#10;Description automatically generated">
            <a:extLst>
              <a:ext uri="{FF2B5EF4-FFF2-40B4-BE49-F238E27FC236}">
                <a16:creationId xmlns:a16="http://schemas.microsoft.com/office/drawing/2014/main" id="{5028A624-96A4-B931-F101-AAED07E7AC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683" y="1312429"/>
            <a:ext cx="4367074" cy="48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4601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Oficiales del capítulo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0947"/>
            <a:ext cx="5438313" cy="4632131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s-ES" sz="2200" b="1" dirty="0"/>
              <a:t>Reportero</a:t>
            </a:r>
          </a:p>
          <a:p>
            <a:pPr>
              <a:lnSpc>
                <a:spcPct val="110000"/>
              </a:lnSpc>
            </a:pPr>
            <a:r>
              <a:rPr lang="es-ES" sz="2200" dirty="0"/>
              <a:t>Se desempeña como presidente del comité de relaciones públicas.</a:t>
            </a:r>
          </a:p>
          <a:p>
            <a:pPr>
              <a:lnSpc>
                <a:spcPct val="110000"/>
              </a:lnSpc>
            </a:pPr>
            <a:r>
              <a:rPr lang="es-ES" sz="2200" dirty="0"/>
              <a:t>Planifica programas de información pública con los medios locales para contar la historia de la FFA.</a:t>
            </a:r>
          </a:p>
          <a:p>
            <a:pPr>
              <a:lnSpc>
                <a:spcPct val="110000"/>
              </a:lnSpc>
            </a:pPr>
            <a:r>
              <a:rPr lang="es-ES" sz="2200" dirty="0"/>
              <a:t>Lanza noticias e información a los medios locales y regionales.</a:t>
            </a:r>
          </a:p>
          <a:p>
            <a:pPr>
              <a:lnSpc>
                <a:spcPct val="110000"/>
              </a:lnSpc>
            </a:pPr>
            <a:r>
              <a:rPr lang="es-ES" sz="2200" dirty="0"/>
              <a:t>Publica un boletín o un sitio web de un capítulo.</a:t>
            </a:r>
          </a:p>
          <a:p>
            <a:pPr>
              <a:lnSpc>
                <a:spcPct val="110000"/>
              </a:lnSpc>
            </a:pPr>
            <a:r>
              <a:rPr lang="es-ES" sz="2200" dirty="0"/>
              <a:t>Prepara y mantiene el álbum de recuerdos del capítulo.</a:t>
            </a:r>
          </a:p>
          <a:p>
            <a:pPr>
              <a:lnSpc>
                <a:spcPct val="110000"/>
              </a:lnSpc>
            </a:pPr>
            <a:r>
              <a:rPr lang="es-ES" sz="2200" dirty="0"/>
              <a:t>Se desempeña como fotógrafo del capítulo.</a:t>
            </a:r>
          </a:p>
        </p:txBody>
      </p:sp>
      <p:pic>
        <p:nvPicPr>
          <p:cNvPr id="5" name="Picture 4" descr="A picture containing flag of the united states, funeral, flag, box&#10;&#10;Description automatically generated">
            <a:extLst>
              <a:ext uri="{FF2B5EF4-FFF2-40B4-BE49-F238E27FC236}">
                <a16:creationId xmlns:a16="http://schemas.microsoft.com/office/drawing/2014/main" id="{78B440BB-D536-AB54-12E2-C3792E071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928" y="1860948"/>
            <a:ext cx="4936856" cy="439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994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Oficiales del capítulo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0948"/>
            <a:ext cx="5438313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sz="2200" b="1" dirty="0"/>
              <a:t>Centinela</a:t>
            </a:r>
          </a:p>
          <a:p>
            <a:r>
              <a:rPr lang="es-ES" sz="2200" dirty="0"/>
              <a:t>Ayuda al presidente a mantener el orden.</a:t>
            </a:r>
          </a:p>
          <a:p>
            <a:r>
              <a:rPr lang="es-ES" sz="2200" dirty="0"/>
              <a:t>Mantiene la sala de reuniones, los equipos y los suministros del capítulo en buenas condiciones.</a:t>
            </a:r>
          </a:p>
          <a:p>
            <a:r>
              <a:rPr lang="es-ES" sz="2200" dirty="0"/>
              <a:t>Recibe a huéspedes y visitantes.</a:t>
            </a:r>
          </a:p>
          <a:p>
            <a:r>
              <a:rPr lang="es-ES" sz="2200" dirty="0"/>
              <a:t>Mantiene la comodidad de la sala de reuniones.</a:t>
            </a:r>
          </a:p>
          <a:p>
            <a:r>
              <a:rPr lang="es-ES" sz="2200" dirty="0"/>
              <a:t>Se hace cargo de los candidatos a las ceremonias de grado.</a:t>
            </a:r>
          </a:p>
          <a:p>
            <a:r>
              <a:rPr lang="es-ES" sz="2200" dirty="0"/>
              <a:t>Brinda ayuda con las características especiales y los refrescos.</a:t>
            </a:r>
          </a:p>
        </p:txBody>
      </p:sp>
      <p:pic>
        <p:nvPicPr>
          <p:cNvPr id="5" name="Picture 4" descr="A picture containing box, funeral, text, person&#10;&#10;Description automatically generated">
            <a:extLst>
              <a:ext uri="{FF2B5EF4-FFF2-40B4-BE49-F238E27FC236}">
                <a16:creationId xmlns:a16="http://schemas.microsoft.com/office/drawing/2014/main" id="{A8F057D0-FB44-6177-10EB-3614E8477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199" y="1690688"/>
            <a:ext cx="5294893" cy="434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3297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Oficiales del capítulo adicionales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0948"/>
            <a:ext cx="543831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b="1" dirty="0"/>
              <a:t>Historiador</a:t>
            </a:r>
          </a:p>
          <a:p>
            <a:r>
              <a:rPr lang="es-ES" sz="2200" dirty="0"/>
              <a:t>Desarrolla y mantiene un álbum de recuerdos para registrar la historia del capítulo.</a:t>
            </a:r>
          </a:p>
          <a:p>
            <a:r>
              <a:rPr lang="es-ES" sz="2200" dirty="0"/>
              <a:t>Investiga y prepara elementos de importancia en la historia del capítulo.</a:t>
            </a:r>
          </a:p>
          <a:p>
            <a:r>
              <a:rPr lang="es-ES" sz="2200" dirty="0"/>
              <a:t>Prepara exhibiciones de las actividades del capítulo. </a:t>
            </a:r>
          </a:p>
          <a:p>
            <a:r>
              <a:rPr lang="es-ES" sz="2200" dirty="0"/>
              <a:t>Ayuda al reportero con las fotografías y los comunicados de prensa del capítulo.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4B3853D-E55C-3368-0650-C0C5A2C55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623" y="1860947"/>
            <a:ext cx="4351339" cy="435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6260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Oficiales del capítulo adicionales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0948"/>
            <a:ext cx="543831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b="1" dirty="0"/>
              <a:t>Parlamentario</a:t>
            </a:r>
          </a:p>
          <a:p>
            <a:r>
              <a:rPr lang="es-ES" sz="2200" dirty="0"/>
              <a:t>Es competente en procedimientos parlamentarios.</a:t>
            </a:r>
          </a:p>
          <a:p>
            <a:r>
              <a:rPr lang="es-ES" sz="2200" dirty="0"/>
              <a:t>Toma decisiones relativas a todas las cuestiones de conducta parlamentaria en las reuniones del capítulo.</a:t>
            </a:r>
          </a:p>
          <a:p>
            <a:r>
              <a:rPr lang="es-ES" sz="2200" dirty="0"/>
              <a:t>Sirve como participante en el equipo de procedimiento parlamentario.</a:t>
            </a:r>
          </a:p>
          <a:p>
            <a:r>
              <a:rPr lang="es-ES" sz="2200" dirty="0"/>
              <a:t>Realiza talleres de procedimiento parlamentario para el capítulo.</a:t>
            </a:r>
          </a:p>
        </p:txBody>
      </p:sp>
      <p:pic>
        <p:nvPicPr>
          <p:cNvPr id="4098" name="Picture 2" descr="Judge Gavel Free Stock Photo - Public Domain Pictures">
            <a:extLst>
              <a:ext uri="{FF2B5EF4-FFF2-40B4-BE49-F238E27FC236}">
                <a16:creationId xmlns:a16="http://schemas.microsoft.com/office/drawing/2014/main" id="{CE077B88-9C42-F689-108D-5C34868A07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2"/>
          <a:stretch/>
        </p:blipFill>
        <p:spPr bwMode="auto">
          <a:xfrm>
            <a:off x="6666699" y="2209409"/>
            <a:ext cx="4391226" cy="365441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4714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Oficiales del capítulo adicionales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0948"/>
            <a:ext cx="543831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b="1" dirty="0"/>
              <a:t>Capellán</a:t>
            </a:r>
          </a:p>
          <a:p>
            <a:r>
              <a:rPr lang="es-ES" sz="2200" dirty="0"/>
              <a:t>Presenta las reflexiones en banquetes y otras funciones.</a:t>
            </a:r>
          </a:p>
          <a:p>
            <a:r>
              <a:rPr lang="es-ES" sz="2200" dirty="0"/>
              <a:t>Lleva a cabo servicios de reflexión en campamentos de verano y conferencias.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BBEAFB9A-A3A3-6511-39F0-34D70F316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058" y="2322117"/>
            <a:ext cx="3266282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781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Líderes adultos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8466"/>
            <a:ext cx="5438313" cy="4781725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s-ES" sz="2200" b="1" dirty="0"/>
              <a:t>Asesor</a:t>
            </a:r>
          </a:p>
          <a:p>
            <a:pPr>
              <a:lnSpc>
                <a:spcPct val="120000"/>
              </a:lnSpc>
            </a:pPr>
            <a:r>
              <a:rPr lang="es-ES" sz="2200" dirty="0"/>
              <a:t>Supervisa las actividades del capítulo durante todo el año.</a:t>
            </a:r>
          </a:p>
          <a:p>
            <a:pPr>
              <a:lnSpc>
                <a:spcPct val="120000"/>
              </a:lnSpc>
            </a:pPr>
            <a:r>
              <a:rPr lang="es-ES" sz="2200" dirty="0"/>
              <a:t>Informa a los futuros estudiantes y padres sobre la FFA.</a:t>
            </a:r>
          </a:p>
          <a:p>
            <a:pPr>
              <a:lnSpc>
                <a:spcPct val="120000"/>
              </a:lnSpc>
            </a:pPr>
            <a:r>
              <a:rPr lang="es-ES" sz="2200" dirty="0"/>
              <a:t>Instruye a los estudiantes en materia de liderazgo y desarrollo personal.</a:t>
            </a:r>
          </a:p>
          <a:p>
            <a:pPr>
              <a:lnSpc>
                <a:spcPct val="120000"/>
              </a:lnSpc>
            </a:pPr>
            <a:r>
              <a:rPr lang="es-ES" sz="2200" dirty="0"/>
              <a:t>Desarrolla apoyo escolar y comunitario para el programa.</a:t>
            </a:r>
          </a:p>
          <a:p>
            <a:pPr>
              <a:lnSpc>
                <a:spcPct val="120000"/>
              </a:lnSpc>
            </a:pPr>
            <a:r>
              <a:rPr lang="es-ES" sz="2200" dirty="0"/>
              <a:t>Fomenta la participación de todos los miembros del capítulo en las actividades.</a:t>
            </a:r>
          </a:p>
          <a:p>
            <a:pPr>
              <a:lnSpc>
                <a:spcPct val="120000"/>
              </a:lnSpc>
            </a:pPr>
            <a:r>
              <a:rPr lang="es-ES" sz="2200" dirty="0"/>
              <a:t>Prepara a los estudiantes para la participación en eventos de desarrollo profesional y de liderazgo, así como para programas de liderazgo.</a:t>
            </a:r>
          </a:p>
        </p:txBody>
      </p:sp>
      <p:pic>
        <p:nvPicPr>
          <p:cNvPr id="5" name="Picture 4" descr="A picture containing owl, bird of prey, bird, sitting&#10;&#10;Description automatically generated">
            <a:extLst>
              <a:ext uri="{FF2B5EF4-FFF2-40B4-BE49-F238E27FC236}">
                <a16:creationId xmlns:a16="http://schemas.microsoft.com/office/drawing/2014/main" id="{BF7B27D0-4E3C-D180-14BF-9CEA46A232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500" y="1039167"/>
            <a:ext cx="4112177" cy="517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742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Líderes adultos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0948"/>
            <a:ext cx="477248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b="1" dirty="0"/>
              <a:t>Exalumnos y simpatizantes</a:t>
            </a:r>
          </a:p>
          <a:p>
            <a:r>
              <a:rPr lang="es-ES" sz="2200" dirty="0"/>
              <a:t>Apoyan los eventos de la FFA como jueces y voluntarios.</a:t>
            </a:r>
          </a:p>
          <a:p>
            <a:r>
              <a:rPr lang="es-ES" sz="2200" dirty="0"/>
              <a:t>Proporcionan asistencia financiera a través de la recaudación de fondos.</a:t>
            </a:r>
          </a:p>
          <a:p>
            <a:r>
              <a:rPr lang="es-ES" sz="2200" dirty="0"/>
              <a:t>Brindan orientación a los miembros como mentores y asesores de proyectos.</a:t>
            </a:r>
          </a:p>
        </p:txBody>
      </p:sp>
      <p:pic>
        <p:nvPicPr>
          <p:cNvPr id="6146" name="Picture 2" descr="Mentoring">
            <a:extLst>
              <a:ext uri="{FF2B5EF4-FFF2-40B4-BE49-F238E27FC236}">
                <a16:creationId xmlns:a16="http://schemas.microsoft.com/office/drawing/2014/main" id="{8322E87C-EBB4-23B4-EC26-C14FBF2784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6" r="5704"/>
          <a:stretch/>
        </p:blipFill>
        <p:spPr bwMode="auto">
          <a:xfrm>
            <a:off x="6009417" y="1445456"/>
            <a:ext cx="5229713" cy="4513232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727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0C031-DB26-4323-A429-C665578F4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Conceptos básicos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617F1-F04F-44D5-BE48-138D6BBA63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4895" y="1825625"/>
            <a:ext cx="5618793" cy="4351338"/>
          </a:xfrm>
        </p:spPr>
        <p:txBody>
          <a:bodyPr>
            <a:normAutofit fontScale="92500"/>
          </a:bodyPr>
          <a:lstStyle/>
          <a:p>
            <a:r>
              <a:rPr lang="es-ES" b="1" dirty="0"/>
              <a:t>Saludo de la FFA: </a:t>
            </a:r>
            <a:r>
              <a:rPr lang="es-ES" dirty="0"/>
              <a:t> El Juramento de Lealtad</a:t>
            </a:r>
          </a:p>
          <a:p>
            <a:r>
              <a:rPr lang="es-ES" b="1" dirty="0"/>
              <a:t>Colores de la FFA: </a:t>
            </a:r>
            <a:r>
              <a:rPr lang="es-ES" dirty="0"/>
              <a:t>azul nacional, por el campo azul de la bandera de nuestra nación, y maíz dorado, por los campos dorados de maíz maduro</a:t>
            </a:r>
          </a:p>
          <a:p>
            <a:r>
              <a:rPr lang="es-ES" b="1" dirty="0"/>
              <a:t>Lema de la FFA: </a:t>
            </a:r>
            <a:r>
              <a:rPr lang="es-ES" dirty="0"/>
              <a:t> Aprender a hacer, Hacer para aprender, Ganar para vivir, Vivir para servir.</a:t>
            </a:r>
            <a:endParaRPr lang="es-E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A8DD0F-B4AD-3F90-9C04-C6FF680CD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9832" y="707370"/>
            <a:ext cx="2985856" cy="22365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C5E9DC-9B88-442F-AD9F-B6201CE71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255" y="2782888"/>
            <a:ext cx="4627545" cy="3488013"/>
          </a:xfrm>
          <a:prstGeom prst="rect">
            <a:avLst/>
          </a:prstGeo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6598053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Reuniones del capítulo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60948"/>
            <a:ext cx="3937986" cy="4351338"/>
          </a:xfrm>
        </p:spPr>
        <p:txBody>
          <a:bodyPr>
            <a:normAutofit/>
          </a:bodyPr>
          <a:lstStyle/>
          <a:p>
            <a:r>
              <a:rPr lang="es-ES" sz="2200" dirty="0"/>
              <a:t>La planificación es fundamental para una reunión eficaz del capítulo.</a:t>
            </a:r>
          </a:p>
          <a:p>
            <a:r>
              <a:rPr lang="es-ES" sz="2200" dirty="0"/>
              <a:t>Debe tener un orden del día (agenda).</a:t>
            </a:r>
          </a:p>
          <a:p>
            <a:r>
              <a:rPr lang="es-ES" sz="2200" dirty="0"/>
              <a:t>El propósito de la reunión de un capítulo de la FFA es realizar negocios y tomar decisiones.</a:t>
            </a:r>
          </a:p>
        </p:txBody>
      </p:sp>
      <p:pic>
        <p:nvPicPr>
          <p:cNvPr id="6" name="Picture 5" descr="A group of people in a room&#10;&#10;Description automatically generated">
            <a:extLst>
              <a:ext uri="{FF2B5EF4-FFF2-40B4-BE49-F238E27FC236}">
                <a16:creationId xmlns:a16="http://schemas.microsoft.com/office/drawing/2014/main" id="{07FA22DF-4E5D-9FA8-F98F-230F58C0F07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2" t="34563" r="15060"/>
          <a:stretch/>
        </p:blipFill>
        <p:spPr>
          <a:xfrm>
            <a:off x="5149047" y="2442802"/>
            <a:ext cx="5894775" cy="344486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911542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Reuniones del capítulo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60948"/>
            <a:ext cx="3289916" cy="4351338"/>
          </a:xfrm>
        </p:spPr>
        <p:txBody>
          <a:bodyPr>
            <a:normAutofit/>
          </a:bodyPr>
          <a:lstStyle/>
          <a:p>
            <a:r>
              <a:rPr lang="es-ES" sz="2200" dirty="0"/>
              <a:t>Una sala de reuniones adecuadamente organizada añade dignidad y orden al evento.</a:t>
            </a:r>
          </a:p>
          <a:p>
            <a:r>
              <a:rPr lang="es-ES" sz="2200" dirty="0"/>
              <a:t>Aquí está la disposición correcta de la sala: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725D85-3A3C-E5B0-166B-15A054FC37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208" y="1669134"/>
            <a:ext cx="6265282" cy="4181763"/>
          </a:xfrm>
          <a:prstGeom prst="rect">
            <a:avLst/>
          </a:prstGeo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25772597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Reuniones del capítulo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0948"/>
            <a:ext cx="5438313" cy="4351338"/>
          </a:xfrm>
        </p:spPr>
        <p:txBody>
          <a:bodyPr>
            <a:normAutofit/>
          </a:bodyPr>
          <a:lstStyle/>
          <a:p>
            <a:r>
              <a:rPr lang="es-ES" sz="2200" dirty="0"/>
              <a:t>El orden del día también se conoce como agenda.</a:t>
            </a:r>
          </a:p>
          <a:p>
            <a:r>
              <a:rPr lang="es-ES" sz="2200" dirty="0"/>
              <a:t>Es una lista escrita que ayuda a asegurar que se aborden todos los temas que se deben analizar.</a:t>
            </a:r>
          </a:p>
        </p:txBody>
      </p:sp>
      <p:sp>
        <p:nvSpPr>
          <p:cNvPr id="4" name="Scroll: Vertical 3">
            <a:extLst>
              <a:ext uri="{FF2B5EF4-FFF2-40B4-BE49-F238E27FC236}">
                <a16:creationId xmlns:a16="http://schemas.microsoft.com/office/drawing/2014/main" id="{7D26DC36-CC18-D640-FAC4-7AFFBB393627}"/>
              </a:ext>
            </a:extLst>
          </p:cNvPr>
          <p:cNvSpPr/>
          <p:nvPr/>
        </p:nvSpPr>
        <p:spPr>
          <a:xfrm rot="423957" flipH="1">
            <a:off x="6677238" y="1171385"/>
            <a:ext cx="3994951" cy="4813469"/>
          </a:xfrm>
          <a:prstGeom prst="vertic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500" b="1" dirty="0">
                <a:solidFill>
                  <a:srgbClr val="002060"/>
                </a:solidFill>
                <a:latin typeface="Ink Free" panose="03080402000500000000" pitchFamily="66" charset="0"/>
              </a:rPr>
              <a:t>Agenda de la reunión</a:t>
            </a:r>
          </a:p>
          <a:p>
            <a:endParaRPr lang="es-ES" sz="1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rgbClr val="002060"/>
                </a:solidFill>
                <a:latin typeface="Ink Free" panose="03080402000500000000" pitchFamily="66" charset="0"/>
              </a:rPr>
              <a:t>Llamada al orden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rgbClr val="002060"/>
                </a:solidFill>
                <a:latin typeface="Ink Free" panose="03080402000500000000" pitchFamily="66" charset="0"/>
              </a:rPr>
              <a:t>Informes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rgbClr val="002060"/>
                </a:solidFill>
                <a:latin typeface="Ink Free" panose="03080402000500000000" pitchFamily="66" charset="0"/>
              </a:rPr>
              <a:t>Asunto anterior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rgbClr val="002060"/>
                </a:solidFill>
                <a:latin typeface="Ink Free" panose="03080402000500000000" pitchFamily="66" charset="0"/>
              </a:rPr>
              <a:t>Asunto nuevo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rgbClr val="002060"/>
                </a:solidFill>
                <a:latin typeface="Ink Free" panose="03080402000500000000" pitchFamily="66" charset="0"/>
              </a:rPr>
              <a:t>Aplazamiento</a:t>
            </a:r>
          </a:p>
        </p:txBody>
      </p:sp>
    </p:spTree>
    <p:extLst>
      <p:ext uri="{BB962C8B-B14F-4D97-AF65-F5344CB8AC3E}">
        <p14:creationId xmlns:p14="http://schemas.microsoft.com/office/powerpoint/2010/main" val="40004909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Reuniones del capítulo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FEDF9E-6786-D5A8-73B7-43112D33CAB5}"/>
              </a:ext>
            </a:extLst>
          </p:cNvPr>
          <p:cNvSpPr txBox="1"/>
          <p:nvPr/>
        </p:nvSpPr>
        <p:spPr>
          <a:xfrm>
            <a:off x="3815543" y="1881418"/>
            <a:ext cx="3047636" cy="2315528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Presidente</a:t>
            </a:r>
          </a:p>
          <a:p>
            <a:pPr algn="ctr"/>
            <a:r>
              <a:rPr lang="es-ES" sz="1600" dirty="0">
                <a:solidFill>
                  <a:schemeClr val="tx2"/>
                </a:solidFill>
              </a:rPr>
              <a:t>También conocido como «chair».</a:t>
            </a:r>
          </a:p>
          <a:p>
            <a:pPr algn="ctr"/>
            <a:r>
              <a:rPr lang="es-ES" sz="1600" dirty="0">
                <a:solidFill>
                  <a:schemeClr val="tx2"/>
                </a:solidFill>
              </a:rPr>
              <a:t>Preside, pero no dirige.</a:t>
            </a:r>
          </a:p>
          <a:p>
            <a:pPr algn="ctr"/>
            <a:r>
              <a:rPr lang="es-ES" sz="1600" dirty="0">
                <a:solidFill>
                  <a:schemeClr val="tx2"/>
                </a:solidFill>
              </a:rPr>
              <a:t>No puede debatir los asuntos.</a:t>
            </a:r>
          </a:p>
          <a:p>
            <a:pPr algn="ctr"/>
            <a:r>
              <a:rPr lang="es-ES" sz="1600" dirty="0">
                <a:solidFill>
                  <a:schemeClr val="tx2"/>
                </a:solidFill>
              </a:rPr>
              <a:t>No puede votar, excepto para desempatar.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61E98D-2B5F-4018-CDC4-E84E9B36247E}"/>
              </a:ext>
            </a:extLst>
          </p:cNvPr>
          <p:cNvSpPr txBox="1"/>
          <p:nvPr/>
        </p:nvSpPr>
        <p:spPr>
          <a:xfrm>
            <a:off x="7622219" y="899312"/>
            <a:ext cx="3897297" cy="149828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Vicepresidente</a:t>
            </a:r>
          </a:p>
          <a:p>
            <a:pPr algn="ctr"/>
            <a:r>
              <a:rPr lang="es-ES" sz="1600" dirty="0">
                <a:solidFill>
                  <a:schemeClr val="tx2"/>
                </a:solidFill>
              </a:rPr>
              <a:t>Asume tareas presidenciales, si el presidente se va o renuncia.</a:t>
            </a:r>
          </a:p>
          <a:p>
            <a:pPr algn="ctr"/>
            <a:r>
              <a:rPr lang="es-ES" sz="1600" dirty="0">
                <a:solidFill>
                  <a:schemeClr val="tx2"/>
                </a:solidFill>
              </a:rPr>
              <a:t>Sirve como miembro sin derecho a voto para todos los comités.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6ACF53-E8C9-9E75-095B-2BC82609EB11}"/>
              </a:ext>
            </a:extLst>
          </p:cNvPr>
          <p:cNvSpPr txBox="1"/>
          <p:nvPr/>
        </p:nvSpPr>
        <p:spPr>
          <a:xfrm>
            <a:off x="7854421" y="2928111"/>
            <a:ext cx="3665095" cy="149828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Secretario</a:t>
            </a:r>
          </a:p>
          <a:p>
            <a:pPr algn="ctr"/>
            <a:r>
              <a:rPr lang="es-ES" sz="1600" dirty="0">
                <a:solidFill>
                  <a:schemeClr val="tx2"/>
                </a:solidFill>
              </a:rPr>
              <a:t>Prepara la agenda para cada reunión.</a:t>
            </a:r>
          </a:p>
          <a:p>
            <a:pPr algn="ctr"/>
            <a:r>
              <a:rPr lang="es-ES" sz="1600" dirty="0">
                <a:solidFill>
                  <a:schemeClr val="tx2"/>
                </a:solidFill>
              </a:rPr>
              <a:t>Mantiene un registro preciso de las decisiones tomadas.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E83A1E-E39C-361C-2C88-B54BA232B393}"/>
              </a:ext>
            </a:extLst>
          </p:cNvPr>
          <p:cNvSpPr txBox="1"/>
          <p:nvPr/>
        </p:nvSpPr>
        <p:spPr>
          <a:xfrm>
            <a:off x="4838300" y="4344709"/>
            <a:ext cx="3054551" cy="1225868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Tesorero</a:t>
            </a:r>
          </a:p>
          <a:p>
            <a:pPr algn="ctr"/>
            <a:r>
              <a:rPr lang="es-ES" sz="1600" dirty="0">
                <a:solidFill>
                  <a:schemeClr val="tx2"/>
                </a:solidFill>
              </a:rPr>
              <a:t>Prepara un reporte financiero para cada reunión.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A925BF-44E7-3E1B-4071-E000864F2B40}"/>
              </a:ext>
            </a:extLst>
          </p:cNvPr>
          <p:cNvSpPr txBox="1"/>
          <p:nvPr/>
        </p:nvSpPr>
        <p:spPr>
          <a:xfrm>
            <a:off x="727837" y="4885418"/>
            <a:ext cx="4007659" cy="149828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Reportero</a:t>
            </a:r>
          </a:p>
          <a:p>
            <a:pPr algn="ctr"/>
            <a:r>
              <a:rPr lang="es-ES" sz="1600" dirty="0">
                <a:solidFill>
                  <a:schemeClr val="tx2"/>
                </a:solidFill>
              </a:rPr>
              <a:t>Obtiene publicidad para el capítulo.</a:t>
            </a:r>
          </a:p>
          <a:p>
            <a:pPr algn="ctr"/>
            <a:r>
              <a:rPr lang="es-ES" sz="1600" dirty="0">
                <a:solidFill>
                  <a:schemeClr val="tx2"/>
                </a:solidFill>
              </a:rPr>
              <a:t>Envía artículos periodísticos relacionados y actualiza el sitio web del capítulo.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3C5E49-1E5C-3143-34B0-D2A624CE155D}"/>
              </a:ext>
            </a:extLst>
          </p:cNvPr>
          <p:cNvSpPr txBox="1"/>
          <p:nvPr/>
        </p:nvSpPr>
        <p:spPr>
          <a:xfrm>
            <a:off x="8146473" y="5430248"/>
            <a:ext cx="3373043" cy="95345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Centinela</a:t>
            </a:r>
          </a:p>
          <a:p>
            <a:pPr algn="ctr"/>
            <a:r>
              <a:rPr lang="es-ES" sz="1600" dirty="0">
                <a:solidFill>
                  <a:schemeClr val="tx2"/>
                </a:solidFill>
              </a:rPr>
              <a:t>Prepara la sala de reuniones.</a:t>
            </a:r>
          </a:p>
          <a:p>
            <a:pPr algn="ctr"/>
            <a:r>
              <a:rPr lang="es-ES" sz="1600" dirty="0">
                <a:solidFill>
                  <a:schemeClr val="tx2"/>
                </a:solidFill>
              </a:rPr>
              <a:t>Saluda a los invitados</a:t>
            </a:r>
          </a:p>
        </p:txBody>
      </p:sp>
      <p:sp>
        <p:nvSpPr>
          <p:cNvPr id="12" name="Scroll: Vertical 11">
            <a:extLst>
              <a:ext uri="{FF2B5EF4-FFF2-40B4-BE49-F238E27FC236}">
                <a16:creationId xmlns:a16="http://schemas.microsoft.com/office/drawing/2014/main" id="{8354CD26-93DE-7961-D073-2CA0A4F29BF9}"/>
              </a:ext>
            </a:extLst>
          </p:cNvPr>
          <p:cNvSpPr/>
          <p:nvPr/>
        </p:nvSpPr>
        <p:spPr>
          <a:xfrm rot="20966171">
            <a:off x="941337" y="1881251"/>
            <a:ext cx="2778710" cy="2586007"/>
          </a:xfrm>
          <a:prstGeom prst="vertic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1" dirty="0">
                <a:solidFill>
                  <a:srgbClr val="002060"/>
                </a:solidFill>
              </a:rPr>
              <a:t>Roles de los oficiales para las reuniones</a:t>
            </a:r>
          </a:p>
          <a:p>
            <a:pPr algn="ctr"/>
            <a:r>
              <a:rPr lang="es-E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54359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30820-CEA4-4219-9608-BF3C87B57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Parte 2A: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ABF59-6F12-48AD-83D7-B793FB6A5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/>
              <a:t>Caja de herramientas del capítulo</a:t>
            </a:r>
          </a:p>
        </p:txBody>
      </p:sp>
    </p:spTree>
    <p:extLst>
      <p:ext uri="{BB962C8B-B14F-4D97-AF65-F5344CB8AC3E}">
        <p14:creationId xmlns:p14="http://schemas.microsoft.com/office/powerpoint/2010/main" val="13644179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Procedimiento parlamentario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0948"/>
            <a:ext cx="5438313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s-ES" sz="2200" dirty="0"/>
              <a:t>Un conjunto de reglas del libro </a:t>
            </a:r>
            <a:r>
              <a:rPr lang="es-ES" sz="2200" i="1" dirty="0"/>
              <a:t>Robert's Rules of Order</a:t>
            </a:r>
          </a:p>
          <a:p>
            <a:pPr>
              <a:lnSpc>
                <a:spcPct val="100000"/>
              </a:lnSpc>
            </a:pPr>
            <a:r>
              <a:rPr lang="es-ES" sz="2200" dirty="0"/>
              <a:t>Ayuda a realizar todo tipo de reuniones comerciales en forma ordenada, incluidas las reuniones de los capítulos de FFA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BCC238-C3D5-BCD5-4276-27FB3BA0C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1326" y="959676"/>
            <a:ext cx="3223866" cy="497829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236074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Procedimiento parlamentario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5DEC6EA-D2A7-2DAF-FEC0-E874A79E60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3305098"/>
              </p:ext>
            </p:extLst>
          </p:nvPr>
        </p:nvGraphicFramePr>
        <p:xfrm>
          <a:off x="946951" y="1690688"/>
          <a:ext cx="10298097" cy="46035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17032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Procedimiento parlamentario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0948"/>
            <a:ext cx="6441489" cy="453097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sz="2200" dirty="0"/>
              <a:t>Uso del mallete</a:t>
            </a:r>
          </a:p>
          <a:p>
            <a:r>
              <a:rPr lang="es-ES" sz="2200" dirty="0"/>
              <a:t>Símbolo de autoridad</a:t>
            </a:r>
          </a:p>
          <a:p>
            <a:r>
              <a:rPr lang="es-ES" sz="2200" dirty="0"/>
              <a:t>Un golpe:</a:t>
            </a:r>
          </a:p>
          <a:p>
            <a:pPr lvl="1"/>
            <a:r>
              <a:rPr lang="es-ES" sz="1800" dirty="0"/>
              <a:t>Sigue el anuncio del aplazamiento</a:t>
            </a:r>
          </a:p>
          <a:p>
            <a:pPr lvl="1"/>
            <a:r>
              <a:rPr lang="es-ES" sz="1800" dirty="0"/>
              <a:t>Sigue la finalización de un asunto de negocios</a:t>
            </a:r>
          </a:p>
          <a:p>
            <a:pPr lvl="1"/>
            <a:r>
              <a:rPr lang="es-ES" sz="1800" dirty="0"/>
              <a:t>Le indica a los miembros que se sienten </a:t>
            </a:r>
          </a:p>
          <a:p>
            <a:r>
              <a:rPr lang="es-ES" sz="2200" dirty="0"/>
              <a:t>Dos golpes:</a:t>
            </a:r>
          </a:p>
          <a:p>
            <a:pPr lvl="1"/>
            <a:r>
              <a:rPr lang="es-ES" sz="1800" dirty="0"/>
              <a:t>Convoca el comienzo de la reunión</a:t>
            </a:r>
          </a:p>
          <a:p>
            <a:r>
              <a:rPr lang="es-ES" sz="2200" dirty="0"/>
              <a:t>Tres golpes:</a:t>
            </a:r>
          </a:p>
          <a:p>
            <a:pPr lvl="1"/>
            <a:r>
              <a:rPr lang="es-ES" sz="1800" dirty="0"/>
              <a:t>Una señal para que todos los miembros se paren al unísono</a:t>
            </a:r>
          </a:p>
          <a:p>
            <a:r>
              <a:rPr lang="es-ES" sz="2200" dirty="0"/>
              <a:t>Serie de golpes fuertes:</a:t>
            </a:r>
          </a:p>
          <a:p>
            <a:pPr lvl="1"/>
            <a:r>
              <a:rPr lang="es-ES" sz="1800" dirty="0"/>
              <a:t>Se utiliza para restablecer el orden en una reunión</a:t>
            </a:r>
          </a:p>
        </p:txBody>
      </p:sp>
      <p:pic>
        <p:nvPicPr>
          <p:cNvPr id="5" name="Picture 4" descr="A gavel on a block&#10;&#10;Description automatically generated with low confidence">
            <a:extLst>
              <a:ext uri="{FF2B5EF4-FFF2-40B4-BE49-F238E27FC236}">
                <a16:creationId xmlns:a16="http://schemas.microsoft.com/office/drawing/2014/main" id="{53C84D93-D002-31ED-2559-7F881A5173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805" y="1635740"/>
            <a:ext cx="4195784" cy="337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0130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Procedimiento parlamentario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0948"/>
            <a:ext cx="5331781" cy="45309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b="1" dirty="0"/>
              <a:t>Votación</a:t>
            </a:r>
          </a:p>
          <a:p>
            <a:r>
              <a:rPr lang="es-ES" sz="2200" dirty="0"/>
              <a:t>Cuatro métodos comunes de votación:</a:t>
            </a:r>
          </a:p>
          <a:p>
            <a:pPr lvl="1"/>
            <a:r>
              <a:rPr lang="es-ES" sz="1800" b="1" dirty="0"/>
              <a:t>Voto de voz: </a:t>
            </a:r>
            <a:r>
              <a:rPr lang="es-ES" sz="1800" dirty="0"/>
              <a:t>decir “sí” o “no”. </a:t>
            </a:r>
          </a:p>
          <a:p>
            <a:pPr lvl="1"/>
            <a:r>
              <a:rPr lang="es-ES" sz="1800" b="1" dirty="0"/>
              <a:t>Voto de pie</a:t>
            </a:r>
            <a:r>
              <a:rPr lang="es-ES" sz="1800" dirty="0"/>
              <a:t>: ya sea levantándose o alzando la mano.</a:t>
            </a:r>
          </a:p>
          <a:p>
            <a:pPr lvl="1"/>
            <a:r>
              <a:rPr lang="es-ES" sz="1800" b="1" dirty="0"/>
              <a:t>Votación secreta</a:t>
            </a:r>
            <a:r>
              <a:rPr lang="es-ES" sz="1800" dirty="0"/>
              <a:t>: un voto por escrito.</a:t>
            </a:r>
          </a:p>
          <a:p>
            <a:pPr lvl="1"/>
            <a:r>
              <a:rPr lang="es-ES" sz="1800" b="1" dirty="0"/>
              <a:t>Pase de lista</a:t>
            </a:r>
            <a:r>
              <a:rPr lang="es-ES" sz="1800" dirty="0"/>
              <a:t>: cada miembro emite oralmente su voto cuando el secretario dice su nombre.</a:t>
            </a:r>
          </a:p>
          <a:p>
            <a:r>
              <a:rPr lang="es-ES" sz="2200" i="1" dirty="0"/>
              <a:t>Quórum</a:t>
            </a:r>
            <a:r>
              <a:rPr lang="es-ES" sz="2200" dirty="0"/>
              <a:t>: la cantidad de miembros que deben estar presentes antes de que se puedan realizar transacciones oficiales. </a:t>
            </a:r>
          </a:p>
        </p:txBody>
      </p:sp>
      <p:pic>
        <p:nvPicPr>
          <p:cNvPr id="5" name="Picture 4" descr="A group of people standing on a stage&#10;&#10;Description automatically generated with low confidence">
            <a:extLst>
              <a:ext uri="{FF2B5EF4-FFF2-40B4-BE49-F238E27FC236}">
                <a16:creationId xmlns:a16="http://schemas.microsoft.com/office/drawing/2014/main" id="{89FB86F6-7CC7-DB49-208D-60DB38877F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137" y="2796466"/>
            <a:ext cx="5009663" cy="333977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389552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Procedimiento parlamentario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60948"/>
            <a:ext cx="5056572" cy="45309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b="1" dirty="0"/>
              <a:t>Votación</a:t>
            </a:r>
          </a:p>
          <a:p>
            <a:r>
              <a:rPr lang="es-ES" sz="2200" b="1" dirty="0"/>
              <a:t>Mayoría simple:</a:t>
            </a:r>
            <a:r>
              <a:rPr lang="es-ES" sz="2200" dirty="0"/>
              <a:t> la mayoría de los votos lo requieren y se basa en la cantidad de personas que votan; más de la mitad de los votantes deben estar a favor.</a:t>
            </a:r>
          </a:p>
          <a:p>
            <a:r>
              <a:rPr lang="es-ES" sz="2200" b="1" dirty="0"/>
              <a:t>Empates</a:t>
            </a:r>
            <a:r>
              <a:rPr lang="es-ES" sz="2200" dirty="0"/>
              <a:t>: el presidente puede emitir el voto decisivo. </a:t>
            </a:r>
          </a:p>
          <a:p>
            <a:r>
              <a:rPr lang="es-ES" sz="2200" b="1" dirty="0"/>
              <a:t>Voto de dos tercios</a:t>
            </a:r>
            <a:r>
              <a:rPr lang="es-ES" sz="2200" dirty="0"/>
              <a:t>: se requiere cuando una moción limita los derechos de uno más miembros; aproximadamente el 67% de los votantes deben estar a favor.</a:t>
            </a:r>
          </a:p>
        </p:txBody>
      </p:sp>
      <p:pic>
        <p:nvPicPr>
          <p:cNvPr id="5" name="Picture 4" descr="A group of people on a stage&#10;&#10;Description automatically generated with low confidence">
            <a:extLst>
              <a:ext uri="{FF2B5EF4-FFF2-40B4-BE49-F238E27FC236}">
                <a16:creationId xmlns:a16="http://schemas.microsoft.com/office/drawing/2014/main" id="{1A6AAE16-4567-C47B-D551-7249EEF86D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697" y="2598586"/>
            <a:ext cx="5056570" cy="336010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54592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41" y="701035"/>
            <a:ext cx="10515600" cy="791376"/>
          </a:xfrm>
        </p:spPr>
        <p:txBody>
          <a:bodyPr/>
          <a:lstStyle/>
          <a:p>
            <a:r>
              <a:rPr lang="es-ES"/>
              <a:t>Emblema</a:t>
            </a:r>
          </a:p>
        </p:txBody>
      </p:sp>
      <p:pic>
        <p:nvPicPr>
          <p:cNvPr id="8" name="Picture 7" descr="A picture containing logo&#10;&#10;Description automatically generated">
            <a:extLst>
              <a:ext uri="{FF2B5EF4-FFF2-40B4-BE49-F238E27FC236}">
                <a16:creationId xmlns:a16="http://schemas.microsoft.com/office/drawing/2014/main" id="{BF414C0F-8552-9460-4A04-26C7FCC8ED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07" t="20690" r="22369" b="19809"/>
          <a:stretch/>
        </p:blipFill>
        <p:spPr>
          <a:xfrm>
            <a:off x="8260724" y="2794916"/>
            <a:ext cx="2930239" cy="31802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B22B1C-1F30-1FBF-7268-6CE423C989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98" t="13558" r="13234" b="13252"/>
          <a:stretch/>
        </p:blipFill>
        <p:spPr>
          <a:xfrm>
            <a:off x="811461" y="2794916"/>
            <a:ext cx="3161243" cy="29041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243A0E-B4DD-833B-B1F6-F5229F33EE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002" t="29245" r="14662" b="28542"/>
          <a:stretch/>
        </p:blipFill>
        <p:spPr>
          <a:xfrm>
            <a:off x="4384181" y="2794916"/>
            <a:ext cx="3465067" cy="20795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7AF9143-F2AF-C23D-7D2D-0139AD3DC82B}"/>
              </a:ext>
            </a:extLst>
          </p:cNvPr>
          <p:cNvSpPr txBox="1"/>
          <p:nvPr/>
        </p:nvSpPr>
        <p:spPr>
          <a:xfrm>
            <a:off x="4342442" y="5091355"/>
            <a:ext cx="3548543" cy="715089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chemeClr val="tx2"/>
                </a:solidFill>
              </a:rPr>
              <a:t>El sol naciente significa “progreso”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1E9013-047A-B9D6-EFE2-428D78B18DDF}"/>
              </a:ext>
            </a:extLst>
          </p:cNvPr>
          <p:cNvSpPr txBox="1"/>
          <p:nvPr/>
        </p:nvSpPr>
        <p:spPr>
          <a:xfrm>
            <a:off x="7755775" y="1213931"/>
            <a:ext cx="3683753" cy="1328023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chemeClr val="tx2"/>
                </a:solidFill>
              </a:rPr>
              <a:t>Las palabras significan la combinación de aprendizaje y liderazgo necesaria para una agricultura progresiva.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30066D-43F0-D7DE-7BC3-770A516D34DC}"/>
              </a:ext>
            </a:extLst>
          </p:cNvPr>
          <p:cNvSpPr txBox="1"/>
          <p:nvPr/>
        </p:nvSpPr>
        <p:spPr>
          <a:xfrm>
            <a:off x="811460" y="1659638"/>
            <a:ext cx="3530982" cy="1021556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chemeClr val="tx2"/>
                </a:solidFill>
              </a:rPr>
              <a:t>La sección transversal de una espiga de maíz representa la “unidad”.</a:t>
            </a:r>
          </a:p>
        </p:txBody>
      </p:sp>
    </p:spTree>
    <p:extLst>
      <p:ext uri="{BB962C8B-B14F-4D97-AF65-F5344CB8AC3E}">
        <p14:creationId xmlns:p14="http://schemas.microsoft.com/office/powerpoint/2010/main" val="11583513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Procedimiento parlamentario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7682"/>
            <a:ext cx="5257800" cy="453097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ES" sz="2200" b="1" dirty="0"/>
              <a:t>Mociones</a:t>
            </a:r>
          </a:p>
          <a:p>
            <a:r>
              <a:rPr lang="es-ES" sz="2200" dirty="0"/>
              <a:t>La principal herramienta del procedimiento parlamentario.</a:t>
            </a:r>
          </a:p>
          <a:p>
            <a:r>
              <a:rPr lang="es-ES" sz="2200" dirty="0"/>
              <a:t>Una propuesta que requiere una decisión de los miembros votantes.</a:t>
            </a:r>
          </a:p>
          <a:p>
            <a:r>
              <a:rPr lang="es-ES" sz="2200" dirty="0"/>
              <a:t>Cuatro clasificaciones de mociones:</a:t>
            </a:r>
          </a:p>
          <a:p>
            <a:pPr lvl="1"/>
            <a:r>
              <a:rPr lang="es-ES" sz="1800" b="1" dirty="0"/>
              <a:t>Privilegiadas</a:t>
            </a:r>
            <a:r>
              <a:rPr lang="es-ES" sz="1800" dirty="0"/>
              <a:t>: mociones relacionadas con los derechos de los miembros.</a:t>
            </a:r>
          </a:p>
          <a:p>
            <a:pPr lvl="1"/>
            <a:r>
              <a:rPr lang="es-ES" sz="1800" b="1" dirty="0"/>
              <a:t>Incidentales</a:t>
            </a:r>
            <a:r>
              <a:rPr lang="es-ES" sz="1800" dirty="0"/>
              <a:t>: mociones que surgen del negocio que se está llevando a cabo.</a:t>
            </a:r>
          </a:p>
          <a:p>
            <a:pPr lvl="1"/>
            <a:r>
              <a:rPr lang="es-ES" sz="1800" b="1" dirty="0"/>
              <a:t>Subsidiarias</a:t>
            </a:r>
            <a:r>
              <a:rPr lang="es-ES" sz="1800" dirty="0"/>
              <a:t>: mociones que ayudan a resolver una moción principal.</a:t>
            </a:r>
          </a:p>
          <a:p>
            <a:pPr lvl="1"/>
            <a:r>
              <a:rPr lang="es-ES" sz="1800" b="1" dirty="0"/>
              <a:t>No clasificadas:</a:t>
            </a:r>
            <a:r>
              <a:rPr lang="es-ES" sz="1800" dirty="0"/>
              <a:t> mociones que vuelven a plantear una pregunta ante una asamblea.</a:t>
            </a:r>
          </a:p>
        </p:txBody>
      </p:sp>
      <p:pic>
        <p:nvPicPr>
          <p:cNvPr id="5" name="Picture 4" descr="A group of people standing on a stage&#10;&#10;Description automatically generated with medium confidence">
            <a:extLst>
              <a:ext uri="{FF2B5EF4-FFF2-40B4-BE49-F238E27FC236}">
                <a16:creationId xmlns:a16="http://schemas.microsoft.com/office/drawing/2014/main" id="{9C4A5FA2-B5F2-1B49-3ECC-13A58B5EA1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159" y="2498893"/>
            <a:ext cx="5059641" cy="336214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054100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236" y="669055"/>
            <a:ext cx="10515600" cy="791376"/>
          </a:xfrm>
        </p:spPr>
        <p:txBody>
          <a:bodyPr>
            <a:normAutofit/>
          </a:bodyPr>
          <a:lstStyle/>
          <a:p>
            <a:r>
              <a:rPr lang="es-ES" kern="1100" spc="-100" dirty="0"/>
              <a:t>Procedimiento parlamentario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327026"/>
            <a:ext cx="5123267" cy="38619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b="1" dirty="0"/>
              <a:t>Mociones</a:t>
            </a:r>
          </a:p>
          <a:p>
            <a:r>
              <a:rPr lang="es-ES" sz="2200" dirty="0"/>
              <a:t>Hay una tabla de mociones en el Manual para Estudiantes de la Organización Nacional de la FFA en la página 74.</a:t>
            </a:r>
            <a:endParaRPr lang="es-E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6D6907-CAE2-B943-0EFF-BECF5A2AC4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274" y="1053295"/>
            <a:ext cx="3919397" cy="525668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68366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Procedimiento parlamentario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718905"/>
            <a:ext cx="5828930" cy="1124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100" b="1" dirty="0"/>
              <a:t>Mociones principales: </a:t>
            </a:r>
            <a:r>
              <a:rPr lang="es-ES" sz="1900" dirty="0"/>
              <a:t>Se utiliza para plantear un nuevo asunto ante un grupo.</a:t>
            </a:r>
          </a:p>
          <a:p>
            <a:r>
              <a:rPr lang="es-ES" sz="1900" dirty="0"/>
              <a:t>Utiliza el siguiente procedimiento: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AF7DA7-D054-8B5A-7EF5-47BDC0F518CD}"/>
              </a:ext>
            </a:extLst>
          </p:cNvPr>
          <p:cNvSpPr txBox="1"/>
          <p:nvPr/>
        </p:nvSpPr>
        <p:spPr>
          <a:xfrm>
            <a:off x="838201" y="2924617"/>
            <a:ext cx="5640281" cy="90237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Paso 1</a:t>
            </a:r>
          </a:p>
          <a:p>
            <a:pPr algn="ctr"/>
            <a:r>
              <a:rPr lang="es-ES" sz="1450" dirty="0">
                <a:solidFill>
                  <a:schemeClr val="tx2"/>
                </a:solidFill>
              </a:rPr>
              <a:t>El miembro se levanta y se dirige al presidente diciendo </a:t>
            </a:r>
            <a:r>
              <a:rPr lang="es-ES" sz="1450" b="1" dirty="0">
                <a:solidFill>
                  <a:schemeClr val="tx2"/>
                </a:solidFill>
              </a:rPr>
              <a:t>“Sr./Sra. Presidente(a) o Presidente(a) (Apellido)”.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2D7A2F-8787-EB33-EB84-EE2368651640}"/>
              </a:ext>
            </a:extLst>
          </p:cNvPr>
          <p:cNvSpPr txBox="1"/>
          <p:nvPr/>
        </p:nvSpPr>
        <p:spPr>
          <a:xfrm>
            <a:off x="838201" y="3977246"/>
            <a:ext cx="5640281" cy="90237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Paso 2</a:t>
            </a:r>
          </a:p>
          <a:p>
            <a:pPr algn="ctr"/>
            <a:r>
              <a:rPr lang="es-ES" sz="1450" dirty="0">
                <a:solidFill>
                  <a:schemeClr val="tx2"/>
                </a:solidFill>
              </a:rPr>
              <a:t>Cuando el presidente lo admite, el miembro comienza su moción con estas palabras: </a:t>
            </a:r>
            <a:r>
              <a:rPr lang="es-ES" sz="1450" b="1" dirty="0">
                <a:solidFill>
                  <a:schemeClr val="tx2"/>
                </a:solidFill>
              </a:rPr>
              <a:t>“Solicito que...”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495B8D-947D-51D8-CB36-3BE792BC6E30}"/>
              </a:ext>
            </a:extLst>
          </p:cNvPr>
          <p:cNvSpPr txBox="1"/>
          <p:nvPr/>
        </p:nvSpPr>
        <p:spPr>
          <a:xfrm>
            <a:off x="838200" y="5021059"/>
            <a:ext cx="5640281" cy="1396127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Paso 3</a:t>
            </a:r>
          </a:p>
          <a:p>
            <a:pPr algn="ctr"/>
            <a:r>
              <a:rPr lang="es-ES" sz="1450" dirty="0">
                <a:solidFill>
                  <a:schemeClr val="tx2"/>
                </a:solidFill>
              </a:rPr>
              <a:t>Se requiere que secunde la moción, por lo que un miembro interesado debe decir "Apoyo la moción».</a:t>
            </a:r>
          </a:p>
          <a:p>
            <a:pPr algn="ctr"/>
            <a:r>
              <a:rPr lang="es-ES" sz="1450" dirty="0">
                <a:solidFill>
                  <a:schemeClr val="tx2"/>
                </a:solidFill>
              </a:rPr>
              <a:t>Si es secundada, el presidente anunciará la moción. Si no es secundada, la moción se desestima por falta de apoyo.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DEBC79-DC04-226E-2850-31295E9F05C9}"/>
              </a:ext>
            </a:extLst>
          </p:cNvPr>
          <p:cNvSpPr txBox="1"/>
          <p:nvPr/>
        </p:nvSpPr>
        <p:spPr>
          <a:xfrm>
            <a:off x="6671939" y="1638090"/>
            <a:ext cx="4776186" cy="1685568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Paso 4</a:t>
            </a:r>
          </a:p>
          <a:p>
            <a:pPr algn="ctr"/>
            <a:r>
              <a:rPr lang="es-ES" sz="1500" dirty="0">
                <a:solidFill>
                  <a:schemeClr val="tx2"/>
                </a:solidFill>
              </a:rPr>
              <a:t>Luego, se abre a discusión la moción principal. Todos los miembros tienen derecho a ser oídos mediante la obtención de la palabra. No se puede mencionar ningún otro asunto de negocios durante el debate.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E5FD38-4E2B-CD42-BFFD-D07855FCAABB}"/>
              </a:ext>
            </a:extLst>
          </p:cNvPr>
          <p:cNvSpPr txBox="1"/>
          <p:nvPr/>
        </p:nvSpPr>
        <p:spPr>
          <a:xfrm>
            <a:off x="6583680" y="3537949"/>
            <a:ext cx="4864445" cy="287738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Paso 5</a:t>
            </a:r>
          </a:p>
          <a:p>
            <a:pPr algn="ctr"/>
            <a:r>
              <a:rPr lang="es-ES" sz="1450" kern="0" dirty="0">
                <a:solidFill>
                  <a:schemeClr val="tx2"/>
                </a:solidFill>
              </a:rPr>
              <a:t>Cuando no hay nada más para debatir, el presidente convoca una votación. </a:t>
            </a:r>
          </a:p>
          <a:p>
            <a:pPr algn="ctr"/>
            <a:r>
              <a:rPr lang="es-ES" sz="1450" kern="0" dirty="0">
                <a:solidFill>
                  <a:schemeClr val="tx2"/>
                </a:solidFill>
              </a:rPr>
              <a:t>La forma adecuada de utilizarla es la siguiente:</a:t>
            </a:r>
          </a:p>
          <a:p>
            <a:pPr algn="ctr"/>
            <a:r>
              <a:rPr lang="es-ES" sz="1450" kern="0" dirty="0">
                <a:solidFill>
                  <a:schemeClr val="tx2"/>
                </a:solidFill>
              </a:rPr>
              <a:t>Oficial que preside: </a:t>
            </a:r>
            <a:r>
              <a:rPr lang="es-ES" sz="1450" b="1" kern="0" dirty="0">
                <a:solidFill>
                  <a:schemeClr val="tx2"/>
                </a:solidFill>
              </a:rPr>
              <a:t>"Todos los que estén a favor de la moción de_____ digan afirmativo".</a:t>
            </a:r>
          </a:p>
          <a:p>
            <a:pPr algn="ctr"/>
            <a:r>
              <a:rPr lang="es-ES" sz="1450" i="1" kern="0" dirty="0">
                <a:solidFill>
                  <a:schemeClr val="tx2"/>
                </a:solidFill>
              </a:rPr>
              <a:t>(Los miembros responden).</a:t>
            </a:r>
          </a:p>
          <a:p>
            <a:pPr algn="ctr"/>
            <a:r>
              <a:rPr lang="es-ES" sz="1450" b="1" kern="0" dirty="0">
                <a:solidFill>
                  <a:schemeClr val="tx2"/>
                </a:solidFill>
              </a:rPr>
              <a:t>“Todos los que se opongan, digan negativo”. </a:t>
            </a:r>
          </a:p>
          <a:p>
            <a:pPr algn="ctr"/>
            <a:r>
              <a:rPr lang="es-ES" sz="1450" i="1" kern="0" dirty="0">
                <a:solidFill>
                  <a:schemeClr val="tx2"/>
                </a:solidFill>
              </a:rPr>
              <a:t>(Los miembros responden).</a:t>
            </a:r>
          </a:p>
          <a:p>
            <a:pPr algn="ctr"/>
            <a:r>
              <a:rPr lang="es-ES" sz="1450" b="1" kern="0" dirty="0">
                <a:solidFill>
                  <a:schemeClr val="tx2"/>
                </a:solidFill>
              </a:rPr>
              <a:t>"La moción es aceptada/rechazada».</a:t>
            </a:r>
          </a:p>
          <a:p>
            <a:pPr algn="ctr"/>
            <a:r>
              <a:rPr lang="es-ES" sz="1450" i="1" kern="0" dirty="0">
                <a:solidFill>
                  <a:schemeClr val="tx2"/>
                </a:solidFill>
              </a:rPr>
              <a:t>*Golpea el mallete una vez*.</a:t>
            </a:r>
          </a:p>
        </p:txBody>
      </p:sp>
    </p:spTree>
    <p:extLst>
      <p:ext uri="{BB962C8B-B14F-4D97-AF65-F5344CB8AC3E}">
        <p14:creationId xmlns:p14="http://schemas.microsoft.com/office/powerpoint/2010/main" val="25017700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Procedimiento parlamentario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7682"/>
            <a:ext cx="5257800" cy="4530974"/>
          </a:xfrm>
          <a:ln w="38100"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s-ES" sz="2200" b="1" dirty="0"/>
              <a:t>Enmiendas</a:t>
            </a:r>
          </a:p>
          <a:p>
            <a:pPr>
              <a:lnSpc>
                <a:spcPct val="110000"/>
              </a:lnSpc>
            </a:pPr>
            <a:r>
              <a:rPr lang="es-ES" sz="2200" dirty="0"/>
              <a:t>Si un miembro cree que la moción principal puede ser mejorada, esta puede ser cambiada o modificada mediante una moción de enmienda.</a:t>
            </a:r>
          </a:p>
          <a:p>
            <a:pPr>
              <a:lnSpc>
                <a:spcPct val="110000"/>
              </a:lnSpc>
            </a:pPr>
            <a:r>
              <a:rPr lang="es-ES" sz="2200" dirty="0"/>
              <a:t>Tres maneras comunes de presentar enmiendas:</a:t>
            </a:r>
          </a:p>
          <a:p>
            <a:pPr lvl="1">
              <a:lnSpc>
                <a:spcPct val="110000"/>
              </a:lnSpc>
            </a:pPr>
            <a:r>
              <a:rPr lang="es-ES" sz="1800" b="1" dirty="0"/>
              <a:t>Mediante inserción o adición.</a:t>
            </a:r>
          </a:p>
          <a:p>
            <a:pPr lvl="1">
              <a:lnSpc>
                <a:spcPct val="110000"/>
              </a:lnSpc>
            </a:pPr>
            <a:r>
              <a:rPr lang="es-ES" sz="1800" b="1" dirty="0"/>
              <a:t>Mediante eliminación.</a:t>
            </a:r>
          </a:p>
          <a:p>
            <a:pPr lvl="1">
              <a:lnSpc>
                <a:spcPct val="110000"/>
              </a:lnSpc>
            </a:pPr>
            <a:r>
              <a:rPr lang="es-ES" sz="1800" b="1" dirty="0"/>
              <a:t>Mediante una combinación de eliminación e inserción.</a:t>
            </a:r>
          </a:p>
          <a:p>
            <a:pPr>
              <a:lnSpc>
                <a:spcPct val="110000"/>
              </a:lnSpc>
            </a:pPr>
            <a:r>
              <a:rPr lang="es-ES" sz="2200" dirty="0"/>
              <a:t>Requiere secundar la moción y un voto.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E2A2C34-A7D0-24CC-43B8-C5809FC73B52}"/>
              </a:ext>
            </a:extLst>
          </p:cNvPr>
          <p:cNvSpPr txBox="1">
            <a:spLocks/>
          </p:cNvSpPr>
          <p:nvPr/>
        </p:nvSpPr>
        <p:spPr>
          <a:xfrm>
            <a:off x="6096000" y="1807682"/>
            <a:ext cx="5257800" cy="4530974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s-ES" sz="2200" b="1" dirty="0"/>
              <a:t>Remisión al comité</a:t>
            </a:r>
          </a:p>
          <a:p>
            <a:pPr>
              <a:lnSpc>
                <a:spcPct val="100000"/>
              </a:lnSpc>
            </a:pPr>
            <a:r>
              <a:rPr lang="es-ES" sz="2200" dirty="0"/>
              <a:t>Esta moción se utiliza para recopilar más información antes de tomar una decisión final.</a:t>
            </a:r>
          </a:p>
          <a:p>
            <a:pPr>
              <a:lnSpc>
                <a:spcPct val="100000"/>
              </a:lnSpc>
            </a:pPr>
            <a:r>
              <a:rPr lang="es-ES" sz="2200" b="1" dirty="0"/>
              <a:t>"Quiero remitir esta moción a un comité para que se reporte en nuestra próxima reunión".</a:t>
            </a:r>
          </a:p>
          <a:p>
            <a:pPr>
              <a:lnSpc>
                <a:spcPct val="100000"/>
              </a:lnSpc>
            </a:pPr>
            <a:r>
              <a:rPr lang="es-ES" sz="2200" dirty="0"/>
              <a:t>La moción puede especificar la cantidad de miembros del comité y quién los nombra, así como indicar cuándo debe reportarse el comité.</a:t>
            </a:r>
          </a:p>
        </p:txBody>
      </p:sp>
    </p:spTree>
    <p:extLst>
      <p:ext uri="{BB962C8B-B14F-4D97-AF65-F5344CB8AC3E}">
        <p14:creationId xmlns:p14="http://schemas.microsoft.com/office/powerpoint/2010/main" val="5348052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Procedimiento parlamentario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7682"/>
            <a:ext cx="5257800" cy="4530974"/>
          </a:xfrm>
          <a:ln w="38100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s-ES" sz="2200" b="1" dirty="0"/>
              <a:t>Aplazar definitivamente</a:t>
            </a:r>
          </a:p>
          <a:p>
            <a:pPr>
              <a:lnSpc>
                <a:spcPct val="110000"/>
              </a:lnSpc>
            </a:pPr>
            <a:r>
              <a:rPr lang="es-ES" sz="2200" dirty="0"/>
              <a:t>Esta moción se usa cuando cree que el capítulo no está listo para votarlo en ese momento.</a:t>
            </a:r>
          </a:p>
          <a:p>
            <a:pPr>
              <a:lnSpc>
                <a:spcPct val="110000"/>
              </a:lnSpc>
            </a:pPr>
            <a:r>
              <a:rPr lang="es-ES" sz="2200" dirty="0"/>
              <a:t>Posponer definitivamente le permite a un grupo posponer la votación y establecer un tiempo específico para volver a revisarla.</a:t>
            </a:r>
          </a:p>
          <a:p>
            <a:pPr>
              <a:lnSpc>
                <a:spcPct val="110000"/>
              </a:lnSpc>
            </a:pPr>
            <a:r>
              <a:rPr lang="es-ES" sz="2200" b="1" dirty="0"/>
              <a:t>"Propongo aplazar la adopción de medidas sobre esta moción hasta nuestra próxima reunión ordinaria".</a:t>
            </a:r>
          </a:p>
          <a:p>
            <a:pPr>
              <a:lnSpc>
                <a:spcPct val="110000"/>
              </a:lnSpc>
            </a:pPr>
            <a:r>
              <a:rPr lang="es-ES" sz="2200" dirty="0"/>
              <a:t>Requiere secundar la moción y un voto.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E2A2C34-A7D0-24CC-43B8-C5809FC73B52}"/>
              </a:ext>
            </a:extLst>
          </p:cNvPr>
          <p:cNvSpPr txBox="1">
            <a:spLocks/>
          </p:cNvSpPr>
          <p:nvPr/>
        </p:nvSpPr>
        <p:spPr>
          <a:xfrm>
            <a:off x="6096000" y="1807682"/>
            <a:ext cx="5257800" cy="4530974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s-ES" sz="2200" b="1" dirty="0"/>
              <a:t>Poner en la mesa</a:t>
            </a:r>
          </a:p>
          <a:p>
            <a:pPr>
              <a:lnSpc>
                <a:spcPct val="110000"/>
              </a:lnSpc>
            </a:pPr>
            <a:r>
              <a:rPr lang="es-ES" sz="2200" dirty="0"/>
              <a:t>Les permite aplazar la acción o una moción si surge algún asunto urgente.</a:t>
            </a:r>
          </a:p>
          <a:p>
            <a:pPr>
              <a:lnSpc>
                <a:spcPct val="110000"/>
              </a:lnSpc>
            </a:pPr>
            <a:r>
              <a:rPr lang="es-ES" sz="2200" dirty="0"/>
              <a:t>Una vez que se pone en la mesa, requiere una moción y un voto para tomar de la mesa en la misma reunión o en la siguiente.</a:t>
            </a:r>
          </a:p>
          <a:p>
            <a:pPr>
              <a:lnSpc>
                <a:spcPct val="110000"/>
              </a:lnSpc>
            </a:pPr>
            <a:r>
              <a:rPr lang="es-ES" sz="2200" b="1" dirty="0"/>
              <a:t>“Solicito poner esta moción en la mesa».</a:t>
            </a:r>
          </a:p>
          <a:p>
            <a:pPr>
              <a:lnSpc>
                <a:spcPct val="110000"/>
              </a:lnSpc>
            </a:pPr>
            <a:r>
              <a:rPr lang="es-ES" sz="2200" b="1" dirty="0"/>
              <a:t>“Solicito tomar de la mesa esta moción___ que se ha puesto en la mesa en nuestra reunión anterior».</a:t>
            </a:r>
          </a:p>
        </p:txBody>
      </p:sp>
    </p:spTree>
    <p:extLst>
      <p:ext uri="{BB962C8B-B14F-4D97-AF65-F5344CB8AC3E}">
        <p14:creationId xmlns:p14="http://schemas.microsoft.com/office/powerpoint/2010/main" val="33272716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Procedimiento parlamentario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7682"/>
            <a:ext cx="5257800" cy="4530974"/>
          </a:xfrm>
          <a:ln w="38100"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ES" sz="2200" b="1" dirty="0"/>
              <a:t>Punto de orden</a:t>
            </a:r>
          </a:p>
          <a:p>
            <a:r>
              <a:rPr lang="es-ES" sz="2200" dirty="0"/>
              <a:t>Una herramienta comúnmente utilizada para volver a poner en orden una reunión. </a:t>
            </a:r>
          </a:p>
          <a:p>
            <a:r>
              <a:rPr lang="es-ES" sz="2200" dirty="0"/>
              <a:t>Se puede utilizar toda vez que consideren que se ha cometido un error parlamentario.</a:t>
            </a:r>
          </a:p>
          <a:p>
            <a:r>
              <a:rPr lang="es-ES" sz="2200" dirty="0"/>
              <a:t>Inmediatamente dirían </a:t>
            </a:r>
            <a:r>
              <a:rPr lang="es-ES" sz="2200" b="1" dirty="0"/>
              <a:t>"Punto de orden".</a:t>
            </a:r>
          </a:p>
          <a:p>
            <a:r>
              <a:rPr lang="es-ES" sz="2200" dirty="0"/>
              <a:t>Presidente: </a:t>
            </a:r>
            <a:r>
              <a:rPr lang="es-ES" sz="2200" b="1" dirty="0"/>
              <a:t>“Declare su punto”.</a:t>
            </a:r>
          </a:p>
          <a:p>
            <a:r>
              <a:rPr lang="es-ES" sz="2200" dirty="0"/>
              <a:t>Ustedes: Indiquen el error que se ha presentado.</a:t>
            </a:r>
          </a:p>
          <a:p>
            <a:r>
              <a:rPr lang="es-ES" sz="2200" dirty="0"/>
              <a:t>Presidente: Acepta o niega el error.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E2A2C34-A7D0-24CC-43B8-C5809FC73B52}"/>
              </a:ext>
            </a:extLst>
          </p:cNvPr>
          <p:cNvSpPr txBox="1">
            <a:spLocks/>
          </p:cNvSpPr>
          <p:nvPr/>
        </p:nvSpPr>
        <p:spPr>
          <a:xfrm>
            <a:off x="6096000" y="1807682"/>
            <a:ext cx="5257800" cy="4530974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2200" b="1" dirty="0"/>
              <a:t>Aplazamiento</a:t>
            </a:r>
          </a:p>
          <a:p>
            <a:r>
              <a:rPr lang="es-ES" sz="2200" dirty="0"/>
              <a:t>Una moción popular para usar.</a:t>
            </a:r>
          </a:p>
          <a:p>
            <a:r>
              <a:rPr lang="es-ES" sz="2200" dirty="0"/>
              <a:t>Se utiliza cuando es hora de cerrar la reunión.</a:t>
            </a:r>
          </a:p>
          <a:p>
            <a:r>
              <a:rPr lang="es-ES" sz="2200" dirty="0"/>
              <a:t>Párese, sea admitido por el presidente y diga </a:t>
            </a:r>
            <a:r>
              <a:rPr lang="es-ES" sz="2200" b="1" dirty="0"/>
              <a:t>“Solicito aplazamiento”</a:t>
            </a:r>
            <a:r>
              <a:rPr lang="es-ES" sz="2200" dirty="0"/>
              <a:t>.</a:t>
            </a:r>
          </a:p>
          <a:p>
            <a:r>
              <a:rPr lang="es-ES" sz="2200" dirty="0"/>
              <a:t>Requiere secundar la moción y un voto; no se admite debate. </a:t>
            </a:r>
          </a:p>
          <a:p>
            <a:r>
              <a:rPr lang="es-ES" sz="2200" dirty="0"/>
              <a:t>Si se aprueba, la reunión finaliza inmediatamente.</a:t>
            </a:r>
          </a:p>
        </p:txBody>
      </p:sp>
    </p:spTree>
    <p:extLst>
      <p:ext uri="{BB962C8B-B14F-4D97-AF65-F5344CB8AC3E}">
        <p14:creationId xmlns:p14="http://schemas.microsoft.com/office/powerpoint/2010/main" val="19506071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Ceremonias oficiales de la FFA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FEDF9E-6786-D5A8-73B7-43112D33CAB5}"/>
              </a:ext>
            </a:extLst>
          </p:cNvPr>
          <p:cNvSpPr txBox="1"/>
          <p:nvPr/>
        </p:nvSpPr>
        <p:spPr>
          <a:xfrm>
            <a:off x="838201" y="1764943"/>
            <a:ext cx="4887896" cy="1149251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700" b="1" dirty="0">
                <a:solidFill>
                  <a:schemeClr val="tx2"/>
                </a:solidFill>
              </a:rPr>
              <a:t>Ceremonia de apertura oficial</a:t>
            </a:r>
          </a:p>
          <a:p>
            <a:pPr algn="ctr"/>
            <a:r>
              <a:rPr lang="es-ES" sz="1450" dirty="0">
                <a:solidFill>
                  <a:schemeClr val="tx2"/>
                </a:solidFill>
              </a:rPr>
              <a:t>Página 75</a:t>
            </a:r>
          </a:p>
          <a:p>
            <a:pPr algn="ctr"/>
            <a:r>
              <a:rPr lang="es-ES" sz="1450" dirty="0">
                <a:solidFill>
                  <a:schemeClr val="tx2"/>
                </a:solidFill>
              </a:rPr>
              <a:t>Se utiliza al comienzo de un evento </a:t>
            </a:r>
          </a:p>
          <a:p>
            <a:pPr algn="ctr"/>
            <a:r>
              <a:rPr lang="es-ES" sz="1450" dirty="0">
                <a:solidFill>
                  <a:schemeClr val="tx2"/>
                </a:solidFill>
              </a:rPr>
              <a:t>o reunión de la FFA.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61E98D-2B5F-4018-CDC4-E84E9B36247E}"/>
              </a:ext>
            </a:extLst>
          </p:cNvPr>
          <p:cNvSpPr txBox="1"/>
          <p:nvPr/>
        </p:nvSpPr>
        <p:spPr>
          <a:xfrm>
            <a:off x="6095999" y="1564888"/>
            <a:ext cx="5417127" cy="113222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700" b="1" spc="-100" dirty="0">
                <a:solidFill>
                  <a:schemeClr val="tx2"/>
                </a:solidFill>
              </a:rPr>
              <a:t>Ceremonia de descubrimiento de títulos de la FFA</a:t>
            </a:r>
          </a:p>
          <a:p>
            <a:pPr algn="ctr"/>
            <a:r>
              <a:rPr lang="es-ES" sz="1450" dirty="0">
                <a:solidFill>
                  <a:schemeClr val="tx2"/>
                </a:solidFill>
              </a:rPr>
              <a:t>Página 77</a:t>
            </a:r>
          </a:p>
          <a:p>
            <a:pPr algn="ctr"/>
            <a:r>
              <a:rPr lang="es-ES" sz="1450" dirty="0">
                <a:solidFill>
                  <a:schemeClr val="tx2"/>
                </a:solidFill>
              </a:rPr>
              <a:t>Se utiliza para otorgar a los miembros sus títulos de descubrimiento de la FFA.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6ACF53-E8C9-9E75-095B-2BC82609EB11}"/>
              </a:ext>
            </a:extLst>
          </p:cNvPr>
          <p:cNvSpPr txBox="1"/>
          <p:nvPr/>
        </p:nvSpPr>
        <p:spPr>
          <a:xfrm>
            <a:off x="6095999" y="2801849"/>
            <a:ext cx="5417127" cy="113222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700" b="1" dirty="0">
                <a:solidFill>
                  <a:schemeClr val="tx2"/>
                </a:solidFill>
              </a:rPr>
              <a:t>Ceremonia de títulos Mano Verde de la FFA</a:t>
            </a:r>
          </a:p>
          <a:p>
            <a:pPr algn="ctr"/>
            <a:r>
              <a:rPr lang="es-ES" sz="1450" dirty="0">
                <a:solidFill>
                  <a:schemeClr val="tx2"/>
                </a:solidFill>
              </a:rPr>
              <a:t>Página 78</a:t>
            </a:r>
          </a:p>
          <a:p>
            <a:pPr algn="ctr"/>
            <a:r>
              <a:rPr lang="es-ES" sz="1450" dirty="0">
                <a:solidFill>
                  <a:schemeClr val="tx2"/>
                </a:solidFill>
              </a:rPr>
              <a:t>Se utiliza para otorgar a los miembros sus títulos Mano Verde de la FFA.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A925BF-44E7-3E1B-4071-E000864F2B40}"/>
              </a:ext>
            </a:extLst>
          </p:cNvPr>
          <p:cNvSpPr txBox="1"/>
          <p:nvPr/>
        </p:nvSpPr>
        <p:spPr>
          <a:xfrm>
            <a:off x="838200" y="3027892"/>
            <a:ext cx="4887896" cy="117479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700" b="1" dirty="0">
                <a:solidFill>
                  <a:schemeClr val="tx2"/>
                </a:solidFill>
              </a:rPr>
              <a:t>Ceremonia de cierre oficial</a:t>
            </a:r>
          </a:p>
          <a:p>
            <a:pPr algn="ctr"/>
            <a:r>
              <a:rPr lang="es-ES" sz="1450" dirty="0">
                <a:solidFill>
                  <a:schemeClr val="tx2"/>
                </a:solidFill>
              </a:rPr>
              <a:t>Página 76</a:t>
            </a:r>
          </a:p>
          <a:p>
            <a:pPr algn="ctr"/>
            <a:r>
              <a:rPr lang="es-ES" sz="1450" dirty="0">
                <a:solidFill>
                  <a:schemeClr val="tx2"/>
                </a:solidFill>
              </a:rPr>
              <a:t>Se utiliza al final de un evento o </a:t>
            </a:r>
          </a:p>
          <a:p>
            <a:pPr algn="ctr"/>
            <a:r>
              <a:rPr lang="es-ES" sz="1450" dirty="0">
                <a:solidFill>
                  <a:schemeClr val="tx2"/>
                </a:solidFill>
              </a:rPr>
              <a:t>reunión de la FFA.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1217A3-07DD-D989-A28A-D3E38DEF6161}"/>
              </a:ext>
            </a:extLst>
          </p:cNvPr>
          <p:cNvSpPr txBox="1"/>
          <p:nvPr/>
        </p:nvSpPr>
        <p:spPr>
          <a:xfrm>
            <a:off x="6095999" y="4038810"/>
            <a:ext cx="5417127" cy="113222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700" b="1" dirty="0">
                <a:solidFill>
                  <a:schemeClr val="tx2"/>
                </a:solidFill>
              </a:rPr>
              <a:t>Ceremonia de títulos de capítulo de la FFA</a:t>
            </a:r>
          </a:p>
          <a:p>
            <a:pPr algn="ctr"/>
            <a:r>
              <a:rPr lang="es-ES" sz="1450" dirty="0">
                <a:solidFill>
                  <a:schemeClr val="tx2"/>
                </a:solidFill>
              </a:rPr>
              <a:t>Página 79</a:t>
            </a:r>
          </a:p>
          <a:p>
            <a:pPr algn="ctr"/>
            <a:r>
              <a:rPr lang="es-ES" sz="1450" dirty="0">
                <a:solidFill>
                  <a:schemeClr val="tx2"/>
                </a:solidFill>
              </a:rPr>
              <a:t>Se utiliza para otorgar a los miembros </a:t>
            </a:r>
          </a:p>
          <a:p>
            <a:pPr algn="ctr"/>
            <a:r>
              <a:rPr lang="es-ES" sz="1450" dirty="0">
                <a:solidFill>
                  <a:schemeClr val="tx2"/>
                </a:solidFill>
              </a:rPr>
              <a:t>sus títulos de capítulo de la FFA.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98F49B-5078-C3E4-F1C5-C9D8B969E0E4}"/>
              </a:ext>
            </a:extLst>
          </p:cNvPr>
          <p:cNvSpPr txBox="1"/>
          <p:nvPr/>
        </p:nvSpPr>
        <p:spPr>
          <a:xfrm>
            <a:off x="6095999" y="5275771"/>
            <a:ext cx="5417127" cy="113222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700" b="1" dirty="0">
                <a:solidFill>
                  <a:schemeClr val="tx2"/>
                </a:solidFill>
              </a:rPr>
              <a:t>Ceremonia de título de miembro honorario</a:t>
            </a:r>
          </a:p>
          <a:p>
            <a:pPr algn="ctr"/>
            <a:r>
              <a:rPr lang="es-ES" sz="1450" dirty="0">
                <a:solidFill>
                  <a:schemeClr val="tx2"/>
                </a:solidFill>
              </a:rPr>
              <a:t>Página 81</a:t>
            </a:r>
          </a:p>
          <a:p>
            <a:pPr algn="ctr"/>
            <a:r>
              <a:rPr lang="es-ES" sz="1450" dirty="0">
                <a:solidFill>
                  <a:schemeClr val="tx2"/>
                </a:solidFill>
              </a:rPr>
              <a:t>Se utiliza para otorgar a los miembros honorarios </a:t>
            </a:r>
          </a:p>
          <a:p>
            <a:pPr algn="ctr"/>
            <a:r>
              <a:rPr lang="es-ES" sz="1450" dirty="0">
                <a:solidFill>
                  <a:schemeClr val="tx2"/>
                </a:solidFill>
              </a:rPr>
              <a:t>sus títulos de la FFA.</a:t>
            </a:r>
          </a:p>
        </p:txBody>
      </p:sp>
      <p:pic>
        <p:nvPicPr>
          <p:cNvPr id="13" name="Picture 12" descr="A person standing at a podium&#10;&#10;Description automatically generated with medium confidence">
            <a:extLst>
              <a:ext uri="{FF2B5EF4-FFF2-40B4-BE49-F238E27FC236}">
                <a16:creationId xmlns:a16="http://schemas.microsoft.com/office/drawing/2014/main" id="{304F3B23-294B-5E20-A518-A3A34D42F1C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9" t="8932" r="9496"/>
          <a:stretch/>
        </p:blipFill>
        <p:spPr>
          <a:xfrm>
            <a:off x="1609817" y="4348672"/>
            <a:ext cx="3352800" cy="2323837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0237990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9862"/>
            <a:ext cx="11593010" cy="791376"/>
          </a:xfrm>
        </p:spPr>
        <p:txBody>
          <a:bodyPr>
            <a:normAutofit/>
          </a:bodyPr>
          <a:lstStyle/>
          <a:p>
            <a:r>
              <a:rPr lang="es-ES" dirty="0"/>
              <a:t>Ideas de la Semana Nacional de la </a:t>
            </a:r>
            <a:r>
              <a:rPr lang="es-ES" dirty="0" err="1"/>
              <a:t>FFA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968" y="1807682"/>
            <a:ext cx="5063518" cy="4530974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S" sz="2200" dirty="0"/>
              <a:t>La Semana Nacional de la FFA brinda a los miembros la oportunidad de educar al público sobre la agricultura. Durante la semana, los capítulos organizan desayunos de agradecimiento a los docentes, realizan competencias de Juegos Olímpicos Agrícolas, hablan al público sobre agricultura, se ofrecen como voluntarios para proyectos de servicio comunitario, ¡y mucho más!.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s-ES" sz="22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S" sz="2200" dirty="0"/>
              <a:t>Conexión de recursos: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S" sz="2200" dirty="0">
                <a:hlinkClick r:id="rId2"/>
              </a:rPr>
              <a:t>https://FFA.pub/NationalFFAWeek</a:t>
            </a:r>
            <a:endParaRPr lang="es-ES" sz="22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s-ES" sz="2200" dirty="0"/>
          </a:p>
        </p:txBody>
      </p:sp>
      <p:pic>
        <p:nvPicPr>
          <p:cNvPr id="5" name="Picture 4" descr="A group of people standing in a room&#10;&#10;Description automatically generated with medium confidence">
            <a:extLst>
              <a:ext uri="{FF2B5EF4-FFF2-40B4-BE49-F238E27FC236}">
                <a16:creationId xmlns:a16="http://schemas.microsoft.com/office/drawing/2014/main" id="{1900F23E-C047-7F85-0148-F5C420D62A0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1" t="30420" r="10065"/>
          <a:stretch/>
        </p:blipFill>
        <p:spPr>
          <a:xfrm>
            <a:off x="6096000" y="2097281"/>
            <a:ext cx="5720179" cy="351784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1755937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900" dirty="0"/>
              <a:t>Ideas de la Semana Nacional de la </a:t>
            </a:r>
            <a:r>
              <a:rPr lang="es-ES" sz="3900" dirty="0" err="1"/>
              <a:t>FFA</a:t>
            </a:r>
            <a:endParaRPr lang="es-ES" sz="39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6BE6CE-4217-7B4B-2DB9-857B1B3FE56B}"/>
              </a:ext>
            </a:extLst>
          </p:cNvPr>
          <p:cNvSpPr txBox="1"/>
          <p:nvPr/>
        </p:nvSpPr>
        <p:spPr>
          <a:xfrm>
            <a:off x="631794" y="1681167"/>
            <a:ext cx="4887896" cy="81724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2"/>
                </a:solidFill>
              </a:rPr>
              <a:t>Actúen como voluntarios en un banco local de alimentos, en un evento de la comunidad o para una familia con necesidades.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525C30-D88A-F3E1-521E-99220D257E09}"/>
              </a:ext>
            </a:extLst>
          </p:cNvPr>
          <p:cNvSpPr txBox="1"/>
          <p:nvPr/>
        </p:nvSpPr>
        <p:spPr>
          <a:xfrm>
            <a:off x="1031843" y="2601258"/>
            <a:ext cx="4611209" cy="81724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2"/>
                </a:solidFill>
              </a:rPr>
              <a:t>Visiten hogares de ancianos y hospitales: recojan flores y plantas para interactuar con los residentes.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172860-EBBD-1841-5AF7-C6171F7C4241}"/>
              </a:ext>
            </a:extLst>
          </p:cNvPr>
          <p:cNvSpPr txBox="1"/>
          <p:nvPr/>
        </p:nvSpPr>
        <p:spPr>
          <a:xfrm>
            <a:off x="736290" y="3504736"/>
            <a:ext cx="2822545" cy="1055608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2"/>
                </a:solidFill>
              </a:rPr>
              <a:t>Recolecten vestimenta, juguetes, material escolar, etc., para donar a los refugios locales.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25E776-B745-C94A-A6F1-5A5D6566DF65}"/>
              </a:ext>
            </a:extLst>
          </p:cNvPr>
          <p:cNvSpPr txBox="1"/>
          <p:nvPr/>
        </p:nvSpPr>
        <p:spPr>
          <a:xfrm>
            <a:off x="7882328" y="1576443"/>
            <a:ext cx="3704342" cy="81724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2"/>
                </a:solidFill>
              </a:rPr>
              <a:t>Organicen eventos sociales para los miembros del capítulo: baile, fiesta de pizza, noche de cine, bolos, karaoke.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902D0E-6B5A-ED8E-B28E-2FDC9F9E86E2}"/>
              </a:ext>
            </a:extLst>
          </p:cNvPr>
          <p:cNvSpPr txBox="1"/>
          <p:nvPr/>
        </p:nvSpPr>
        <p:spPr>
          <a:xfrm>
            <a:off x="7882329" y="2599503"/>
            <a:ext cx="3481962" cy="1055608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2"/>
                </a:solidFill>
              </a:rPr>
              <a:t>Desarrollen un zoológico de mascotas, tractores a pedales o un concurso para colorear para los estudiantes de escuela elemental.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E5932B-5B56-36A1-1818-56DC7853F962}"/>
              </a:ext>
            </a:extLst>
          </p:cNvPr>
          <p:cNvSpPr txBox="1"/>
          <p:nvPr/>
        </p:nvSpPr>
        <p:spPr>
          <a:xfrm>
            <a:off x="7801655" y="3998422"/>
            <a:ext cx="3785181" cy="578882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2"/>
                </a:solidFill>
              </a:rPr>
              <a:t>Lean anuncios sobre el sistema de PA en la escuela.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DAED0C-C412-7851-485C-614E20AA179D}"/>
              </a:ext>
            </a:extLst>
          </p:cNvPr>
          <p:cNvSpPr txBox="1"/>
          <p:nvPr/>
        </p:nvSpPr>
        <p:spPr>
          <a:xfrm>
            <a:off x="893499" y="4651155"/>
            <a:ext cx="4887896" cy="81724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2"/>
                </a:solidFill>
              </a:rPr>
              <a:t>Soliciten al alcalde local y otros funcionarios de la ciudad que firmen una proclamación de la Semana Nacional de la FFA.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5A4A6E-4C25-24FC-795E-8BC6DCB34994}"/>
              </a:ext>
            </a:extLst>
          </p:cNvPr>
          <p:cNvSpPr txBox="1"/>
          <p:nvPr/>
        </p:nvSpPr>
        <p:spPr>
          <a:xfrm>
            <a:off x="631794" y="5583281"/>
            <a:ext cx="4887896" cy="81724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2"/>
                </a:solidFill>
              </a:rPr>
              <a:t>Organicen una comida especial durante la semana, como un desayuno con panqueques o una barbacoa.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2B5EE2-8521-CCB1-B7C9-F784A1305ABD}"/>
              </a:ext>
            </a:extLst>
          </p:cNvPr>
          <p:cNvSpPr txBox="1"/>
          <p:nvPr/>
        </p:nvSpPr>
        <p:spPr>
          <a:xfrm>
            <a:off x="5983550" y="4734490"/>
            <a:ext cx="5603287" cy="81724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2"/>
                </a:solidFill>
              </a:rPr>
              <a:t>Trabajen con periódicos locales, estaciones de radio y televisión para destacar actividades o hechos divertidos de los capítulos.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787457-ADFB-4908-6CC3-1AC9B1C3AF6F}"/>
              </a:ext>
            </a:extLst>
          </p:cNvPr>
          <p:cNvSpPr txBox="1"/>
          <p:nvPr/>
        </p:nvSpPr>
        <p:spPr>
          <a:xfrm>
            <a:off x="5752560" y="1655986"/>
            <a:ext cx="2020260" cy="1770698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2"/>
                </a:solidFill>
              </a:rPr>
              <a:t>Visiten a los agricultores locales, agentes de extensión, propietarios y gerentes de agronegocios.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0B6A4E-102A-EF28-B04A-BD03B8CE607F}"/>
              </a:ext>
            </a:extLst>
          </p:cNvPr>
          <p:cNvSpPr txBox="1"/>
          <p:nvPr/>
        </p:nvSpPr>
        <p:spPr>
          <a:xfrm>
            <a:off x="3632754" y="3510750"/>
            <a:ext cx="4020595" cy="1055608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2"/>
                </a:solidFill>
              </a:rPr>
              <a:t>Tengan un día de vestimenta oficial, un día de ropa casual de la FFA, un día azul y dorado, o un día de ropa para agronegocios.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E4A6D8-1E1E-F17B-0FB8-154A763BC974}"/>
              </a:ext>
            </a:extLst>
          </p:cNvPr>
          <p:cNvSpPr txBox="1"/>
          <p:nvPr/>
        </p:nvSpPr>
        <p:spPr>
          <a:xfrm>
            <a:off x="5766415" y="5634437"/>
            <a:ext cx="5703905" cy="81724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2"/>
                </a:solidFill>
              </a:rPr>
              <a:t>Lleven a cabo un día de premios con regalos tales como bolígrafos, blocs de notas, bolsos, etc. de la FFA en las entradas de las escuelas.</a:t>
            </a:r>
          </a:p>
        </p:txBody>
      </p:sp>
    </p:spTree>
    <p:extLst>
      <p:ext uri="{BB962C8B-B14F-4D97-AF65-F5344CB8AC3E}">
        <p14:creationId xmlns:p14="http://schemas.microsoft.com/office/powerpoint/2010/main" val="72454732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Trabajo del delegado nacional de la FFA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7681"/>
            <a:ext cx="4950041" cy="466861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s-ES" sz="2200" dirty="0"/>
              <a:t>La Experiencia del Delegado Nacional de la FFA garantiza que la Organización Nacional de la FFA siga siendo una organización de base que sirve a los estudiantes a nivel local. El proceso de delegación es una oportunidad para que los miembros dirijan el trabajo de la FFA. </a:t>
            </a:r>
          </a:p>
          <a:p>
            <a:pPr>
              <a:lnSpc>
                <a:spcPct val="100000"/>
              </a:lnSpc>
            </a:pPr>
            <a:r>
              <a:rPr lang="es-ES" sz="2200" dirty="0"/>
              <a:t>475 líderes estudiantiles de cada una de las 52 asociaciones estatales.</a:t>
            </a:r>
          </a:p>
          <a:p>
            <a:pPr marL="0" indent="0">
              <a:lnSpc>
                <a:spcPct val="100000"/>
              </a:lnSpc>
              <a:buNone/>
            </a:pPr>
            <a:endParaRPr lang="es-ES" sz="2200" dirty="0"/>
          </a:p>
        </p:txBody>
      </p:sp>
      <p:pic>
        <p:nvPicPr>
          <p:cNvPr id="5" name="Picture 4" descr="A group of people in a room&#10;&#10;Description automatically generated with low confidence">
            <a:extLst>
              <a:ext uri="{FF2B5EF4-FFF2-40B4-BE49-F238E27FC236}">
                <a16:creationId xmlns:a16="http://schemas.microsoft.com/office/drawing/2014/main" id="{136297AB-DD58-1138-B00F-DD15076378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5" t="6602"/>
          <a:stretch/>
        </p:blipFill>
        <p:spPr>
          <a:xfrm>
            <a:off x="6192413" y="2188168"/>
            <a:ext cx="5633014" cy="377000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55340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41" y="701035"/>
            <a:ext cx="10515600" cy="791376"/>
          </a:xfrm>
        </p:spPr>
        <p:txBody>
          <a:bodyPr/>
          <a:lstStyle/>
          <a:p>
            <a:r>
              <a:rPr lang="es-ES"/>
              <a:t>Emblema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B63446-2B77-1525-7095-A4C7FCF091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975" b="26707"/>
          <a:stretch/>
        </p:blipFill>
        <p:spPr>
          <a:xfrm>
            <a:off x="997611" y="2160168"/>
            <a:ext cx="4114800" cy="18758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E025550-483E-D132-6A2C-072AE799DB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039" t="33537" r="38719" b="33435"/>
          <a:stretch/>
        </p:blipFill>
        <p:spPr>
          <a:xfrm>
            <a:off x="5719116" y="2238233"/>
            <a:ext cx="1392960" cy="19794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87DD16-A154-7245-D630-5694C2290E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594" t="32926" r="15070" b="24217"/>
          <a:stretch/>
        </p:blipFill>
        <p:spPr>
          <a:xfrm>
            <a:off x="7718781" y="2160168"/>
            <a:ext cx="3245592" cy="18704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6C15881-A695-227E-04A2-A99FEE45F1CF}"/>
              </a:ext>
            </a:extLst>
          </p:cNvPr>
          <p:cNvSpPr txBox="1"/>
          <p:nvPr/>
        </p:nvSpPr>
        <p:spPr>
          <a:xfrm>
            <a:off x="5195454" y="4527918"/>
            <a:ext cx="2484570" cy="718495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810" dirty="0">
                <a:solidFill>
                  <a:schemeClr val="tx2"/>
                </a:solidFill>
              </a:rPr>
              <a:t>El búho representa el "conocimiento”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A12C1D-076A-A58E-E260-4F8B8169CFE5}"/>
              </a:ext>
            </a:extLst>
          </p:cNvPr>
          <p:cNvSpPr txBox="1"/>
          <p:nvPr/>
        </p:nvSpPr>
        <p:spPr>
          <a:xfrm>
            <a:off x="1272033" y="4527918"/>
            <a:ext cx="3439486" cy="715089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s-ES" dirty="0">
                <a:solidFill>
                  <a:schemeClr val="tx2"/>
                </a:solidFill>
              </a:rPr>
              <a:t>El águila simboliza la "libertad”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5C0212-F18D-68DD-9F20-0C8C414C3FD2}"/>
              </a:ext>
            </a:extLst>
          </p:cNvPr>
          <p:cNvSpPr txBox="1"/>
          <p:nvPr/>
        </p:nvSpPr>
        <p:spPr>
          <a:xfrm>
            <a:off x="8119673" y="4527917"/>
            <a:ext cx="3339482" cy="715089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chemeClr val="tx2"/>
                </a:solidFill>
              </a:rPr>
              <a:t>El arado significa "trabajo y labranza del suelo”</a:t>
            </a:r>
          </a:p>
        </p:txBody>
      </p:sp>
    </p:spTree>
    <p:extLst>
      <p:ext uri="{BB962C8B-B14F-4D97-AF65-F5344CB8AC3E}">
        <p14:creationId xmlns:p14="http://schemas.microsoft.com/office/powerpoint/2010/main" val="383641208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Programas de participación local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07682"/>
            <a:ext cx="5054353" cy="4530974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s-ES" sz="2200" dirty="0"/>
              <a:t>Se desarrollaron programas de participación local a fin de ofrecer oportunidades para que los capítulos y los miembros puedan cultivar y fortalecer las conexiones con negocios locales que serían duraderos y mutuamente beneficiosos:</a:t>
            </a:r>
          </a:p>
          <a:p>
            <a:pPr lvl="1">
              <a:lnSpc>
                <a:spcPct val="110000"/>
              </a:lnSpc>
            </a:pPr>
            <a:r>
              <a:rPr lang="es-ES" sz="2000" dirty="0"/>
              <a:t>Concesionarios de automóviles</a:t>
            </a:r>
          </a:p>
          <a:p>
            <a:pPr lvl="1">
              <a:lnSpc>
                <a:spcPct val="110000"/>
              </a:lnSpc>
            </a:pPr>
            <a:r>
              <a:rPr lang="es-ES" sz="2000" dirty="0"/>
              <a:t>Concesionarios de tractores</a:t>
            </a:r>
          </a:p>
          <a:p>
            <a:pPr lvl="1">
              <a:lnSpc>
                <a:spcPct val="110000"/>
              </a:lnSpc>
            </a:pPr>
            <a:r>
              <a:rPr lang="es-ES" sz="2000" dirty="0"/>
              <a:t>Minoristas agrícolas</a:t>
            </a:r>
          </a:p>
          <a:p>
            <a:pPr lvl="1">
              <a:lnSpc>
                <a:spcPct val="110000"/>
              </a:lnSpc>
            </a:pPr>
            <a:r>
              <a:rPr lang="es-ES" sz="2000" dirty="0"/>
              <a:t>Cultivadores de semillas</a:t>
            </a:r>
          </a:p>
          <a:p>
            <a:pPr lvl="1">
              <a:lnSpc>
                <a:spcPct val="110000"/>
              </a:lnSpc>
            </a:pPr>
            <a:r>
              <a:rPr lang="es-ES" sz="2000" dirty="0"/>
              <a:t>Restaurantes</a:t>
            </a:r>
          </a:p>
          <a:p>
            <a:pPr lvl="1">
              <a:lnSpc>
                <a:spcPct val="110000"/>
              </a:lnSpc>
            </a:pPr>
            <a:r>
              <a:rPr lang="es-ES" sz="2000" dirty="0"/>
              <a:t>Fabricantes </a:t>
            </a:r>
          </a:p>
          <a:p>
            <a:pPr marL="0" indent="0">
              <a:lnSpc>
                <a:spcPct val="110000"/>
              </a:lnSpc>
              <a:buNone/>
            </a:pPr>
            <a:endParaRPr lang="es-ES" sz="2200" dirty="0"/>
          </a:p>
        </p:txBody>
      </p:sp>
      <p:pic>
        <p:nvPicPr>
          <p:cNvPr id="7" name="Picture 6" descr="A group of men on a tractor&#10;&#10;Description automatically generated with low confidence">
            <a:extLst>
              <a:ext uri="{FF2B5EF4-FFF2-40B4-BE49-F238E27FC236}">
                <a16:creationId xmlns:a16="http://schemas.microsoft.com/office/drawing/2014/main" id="{C36CABC3-B6FD-FB06-F759-ED215146FE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281" y="2352583"/>
            <a:ext cx="5326519" cy="360610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408258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EA49-47E2-2641-5FA5-D020EEA38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1356"/>
            <a:ext cx="10515600" cy="791376"/>
          </a:xfrm>
        </p:spPr>
        <p:txBody>
          <a:bodyPr>
            <a:normAutofit fontScale="90000"/>
          </a:bodyPr>
          <a:lstStyle/>
          <a:p>
            <a:r>
              <a:rPr lang="es-ES"/>
              <a:t>Premios disponibles en el Programa Nacional de Premios para Secciones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39F4-0C27-2131-1B13-3B7349E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91769"/>
            <a:ext cx="3742679" cy="4264643"/>
          </a:xfrm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s-ES" sz="2200" b="1" dirty="0"/>
              <a:t>Premios a nivel estatal</a:t>
            </a:r>
          </a:p>
          <a:p>
            <a:pPr>
              <a:lnSpc>
                <a:spcPct val="100000"/>
              </a:lnSpc>
            </a:pPr>
            <a:r>
              <a:rPr lang="es-ES" sz="1800" b="1" dirty="0"/>
              <a:t>Premio del capítulo superior estatal:</a:t>
            </a:r>
            <a:r>
              <a:rPr lang="es-ES" sz="1800" dirty="0"/>
              <a:t> obtenido por los capítulos que completan y documentan al menos una actividad relacionada con cada uno de los estándares de calidad.</a:t>
            </a:r>
          </a:p>
          <a:p>
            <a:pPr>
              <a:lnSpc>
                <a:spcPct val="100000"/>
              </a:lnSpc>
            </a:pPr>
            <a:r>
              <a:rPr lang="es-ES" sz="1800" b="1" dirty="0"/>
              <a:t>Premios estatales de oro, plata o bronce: </a:t>
            </a:r>
            <a:r>
              <a:rPr lang="es-ES" sz="1800" dirty="0"/>
              <a:t>obtenidos por capítulos que proporcionan información adicional sobre tres actividades en cada división.</a:t>
            </a:r>
          </a:p>
          <a:p>
            <a:pPr marL="0" indent="0">
              <a:lnSpc>
                <a:spcPct val="100000"/>
              </a:lnSpc>
              <a:buNone/>
            </a:pPr>
            <a:endParaRPr lang="es-ES" sz="2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3BA8629-0B95-5637-7585-87B15925DF48}"/>
              </a:ext>
            </a:extLst>
          </p:cNvPr>
          <p:cNvSpPr txBox="1">
            <a:spLocks/>
          </p:cNvSpPr>
          <p:nvPr/>
        </p:nvSpPr>
        <p:spPr>
          <a:xfrm>
            <a:off x="4799119" y="2091769"/>
            <a:ext cx="6554681" cy="4264643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s-ES" sz="3500" b="1" dirty="0"/>
              <a:t>Premios a nivel nacional</a:t>
            </a:r>
          </a:p>
          <a:p>
            <a:pPr>
              <a:lnSpc>
                <a:spcPct val="120000"/>
              </a:lnSpc>
            </a:pPr>
            <a:r>
              <a:rPr lang="es-ES" sz="2700" b="1" dirty="0"/>
              <a:t>Premios Nacionales de 1, 2 y 3 Estrellas: </a:t>
            </a:r>
            <a:r>
              <a:rPr lang="es-ES" sz="2700" dirty="0"/>
              <a:t>los capítulos que reciben el Premio Estatal de Oro avanzan para la evaluación nacional. </a:t>
            </a:r>
          </a:p>
          <a:p>
            <a:pPr>
              <a:lnSpc>
                <a:spcPct val="120000"/>
              </a:lnSpc>
            </a:pPr>
            <a:r>
              <a:rPr lang="es-ES" sz="2700" b="1" dirty="0"/>
              <a:t>Premios para Capítulos de Primer Nivel:</a:t>
            </a:r>
            <a:r>
              <a:rPr lang="es-ES" sz="2700" dirty="0"/>
              <a:t> presentados a los 10 mejores capítulos con actividades innovadoras en cada una de las tres divisiones.</a:t>
            </a:r>
          </a:p>
          <a:p>
            <a:pPr>
              <a:lnSpc>
                <a:spcPct val="120000"/>
              </a:lnSpc>
            </a:pPr>
            <a:r>
              <a:rPr lang="es-ES" sz="2700" b="1" dirty="0"/>
              <a:t>Modelos de excelencia:</a:t>
            </a:r>
            <a:r>
              <a:rPr lang="es-ES" sz="2700" dirty="0"/>
              <a:t> los 10 mejores capítulos de la escuela secundaria que exhiben cualidades ejemplares en las tres categorías.</a:t>
            </a:r>
          </a:p>
          <a:p>
            <a:pPr>
              <a:lnSpc>
                <a:spcPct val="120000"/>
              </a:lnSpc>
            </a:pPr>
            <a:r>
              <a:rPr lang="es-ES" sz="2700" b="1" dirty="0"/>
              <a:t>Modelos de excelencia de escuelas intermedias:</a:t>
            </a:r>
            <a:r>
              <a:rPr lang="es-ES" sz="2700" dirty="0"/>
              <a:t> los cinco principales capítulos de escuelas intermedias que exhiben cualidades ejemplares en las tres categorías.</a:t>
            </a:r>
            <a:endParaRPr lang="es-ES" sz="2700" b="1" dirty="0"/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es-ES" sz="2200" dirty="0"/>
          </a:p>
        </p:txBody>
      </p:sp>
    </p:spTree>
    <p:extLst>
      <p:ext uri="{BB962C8B-B14F-4D97-AF65-F5344CB8AC3E}">
        <p14:creationId xmlns:p14="http://schemas.microsoft.com/office/powerpoint/2010/main" val="296576821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30820-CEA4-4219-9608-BF3C87B57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Parte 3: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ABF59-6F12-48AD-83D7-B793FB6A5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/>
              <a:t>Estatal</a:t>
            </a:r>
          </a:p>
        </p:txBody>
      </p:sp>
    </p:spTree>
    <p:extLst>
      <p:ext uri="{BB962C8B-B14F-4D97-AF65-F5344CB8AC3E}">
        <p14:creationId xmlns:p14="http://schemas.microsoft.com/office/powerpoint/2010/main" val="319287804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72BA3-8FF8-FD19-9CD8-7CE5D5AAA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/>
              <a:t>Oportunidades a nivel estatal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B5FAF9-2F67-7F7A-CA5E-AD2ED1640F69}"/>
              </a:ext>
            </a:extLst>
          </p:cNvPr>
          <p:cNvSpPr txBox="1"/>
          <p:nvPr/>
        </p:nvSpPr>
        <p:spPr>
          <a:xfrm>
            <a:off x="838200" y="1926475"/>
            <a:ext cx="616900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/>
                </a:solidFill>
              </a:rPr>
              <a:t>Campamentos y conferencias de liderazgo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/>
                </a:solidFill>
              </a:rPr>
              <a:t>Convención estatal de la FFA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/>
                </a:solidFill>
              </a:rPr>
              <a:t>Oficiales estatales de la FFA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/>
                </a:solidFill>
              </a:rPr>
              <a:t>Eventos competitivos estatales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/>
                </a:solidFill>
              </a:rPr>
              <a:t>Días de defensa estatal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/>
                </a:solidFill>
              </a:rPr>
              <a:t>Feria estatal de oportunidades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12DFDB-F859-4C7C-AEC2-B565757D44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6348" y="2356332"/>
            <a:ext cx="3805027" cy="380502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4309734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72BA3-8FF8-FD19-9CD8-7CE5D5AAA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Oficiales Estatales de la FFA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B5FAF9-2F67-7F7A-CA5E-AD2ED1640F69}"/>
              </a:ext>
            </a:extLst>
          </p:cNvPr>
          <p:cNvSpPr txBox="1"/>
          <p:nvPr/>
        </p:nvSpPr>
        <p:spPr>
          <a:xfrm>
            <a:off x="838201" y="1690688"/>
            <a:ext cx="570391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2"/>
                </a:solidFill>
              </a:rPr>
              <a:t>Cada asociación estatal tiene un equipo de oficiales estatales. Estos oficiales son elegidos por sus pares y sirven por un año. Tareas de los oficiales estatales: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chemeClr val="tx2"/>
                </a:solidFill>
              </a:rPr>
              <a:t>Reclutamiento y retención</a:t>
            </a:r>
            <a:r>
              <a:rPr lang="es-ES" sz="2000" dirty="0">
                <a:solidFill>
                  <a:schemeClr val="tx2"/>
                </a:solidFill>
              </a:rPr>
              <a:t> de miembros de la FFA.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chemeClr val="tx2"/>
                </a:solidFill>
              </a:rPr>
              <a:t>Ayudar</a:t>
            </a:r>
            <a:r>
              <a:rPr lang="es-ES" sz="2000" dirty="0">
                <a:solidFill>
                  <a:schemeClr val="tx2"/>
                </a:solidFill>
              </a:rPr>
              <a:t> al personal del estado a establecer la dirección para la programación estatal de la FFA.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chemeClr val="tx2"/>
                </a:solidFill>
              </a:rPr>
              <a:t>Alentar y motivar</a:t>
            </a:r>
            <a:r>
              <a:rPr lang="es-ES" sz="2000" dirty="0">
                <a:solidFill>
                  <a:schemeClr val="tx2"/>
                </a:solidFill>
              </a:rPr>
              <a:t> a los estudiantes a aprovechar las numerosas oportunidades de la organización.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chemeClr val="tx2"/>
                </a:solidFill>
              </a:rPr>
              <a:t>Abogar</a:t>
            </a:r>
            <a:r>
              <a:rPr lang="es-ES" sz="2000" dirty="0">
                <a:solidFill>
                  <a:schemeClr val="tx2"/>
                </a:solidFill>
              </a:rPr>
              <a:t> por la agricultura, la FFA, la educación agrícola, y la educación profesional y técnica.</a:t>
            </a:r>
          </a:p>
        </p:txBody>
      </p:sp>
      <p:pic>
        <p:nvPicPr>
          <p:cNvPr id="5" name="Picture 4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67CF0A75-1CCA-4B6A-FEAA-BEDB3C5FCA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0" t="9061" r="4836"/>
          <a:stretch/>
        </p:blipFill>
        <p:spPr>
          <a:xfrm>
            <a:off x="6707819" y="1777138"/>
            <a:ext cx="4645981" cy="318109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4164582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30820-CEA4-4219-9608-BF3C87B57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Parte 4: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ABF59-6F12-48AD-83D7-B793FB6A5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/>
              <a:t>Nivel nacional</a:t>
            </a:r>
          </a:p>
        </p:txBody>
      </p:sp>
    </p:spTree>
    <p:extLst>
      <p:ext uri="{BB962C8B-B14F-4D97-AF65-F5344CB8AC3E}">
        <p14:creationId xmlns:p14="http://schemas.microsoft.com/office/powerpoint/2010/main" val="333910307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C70EE-BE0A-2D69-AE5F-0A7134FDF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85" y="884476"/>
            <a:ext cx="10515600" cy="791376"/>
          </a:xfrm>
        </p:spPr>
        <p:txBody>
          <a:bodyPr/>
          <a:lstStyle/>
          <a:p>
            <a:r>
              <a:rPr lang="es-ES" dirty="0"/>
              <a:t>Oportunidades nacionales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3C446-AFAE-45E0-17EC-E60F11A8F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5944340" cy="450806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s-ES" sz="2400" dirty="0"/>
              <a:t>Serie de Liderazgo para Miembros de la FFA</a:t>
            </a:r>
          </a:p>
          <a:p>
            <a:pPr lvl="1">
              <a:lnSpc>
                <a:spcPct val="120000"/>
              </a:lnSpc>
            </a:pPr>
            <a:r>
              <a:rPr lang="es-ES" sz="2000" dirty="0"/>
              <a:t>Esta serie cubre temas como el autodescubrimiento, el crecimiento personal, el trabajo en equipo y el impacto.</a:t>
            </a:r>
          </a:p>
          <a:p>
            <a:pPr lvl="1">
              <a:lnSpc>
                <a:spcPct val="120000"/>
              </a:lnSpc>
            </a:pPr>
            <a:r>
              <a:rPr lang="es-ES" sz="2000" dirty="0"/>
              <a:t>El contenido rota anualmente.</a:t>
            </a:r>
          </a:p>
          <a:p>
            <a:pPr>
              <a:lnSpc>
                <a:spcPct val="120000"/>
              </a:lnSpc>
            </a:pPr>
            <a:r>
              <a:rPr lang="es-ES" sz="2400" dirty="0"/>
              <a:t>Conferencia de Liderazgo de Washington</a:t>
            </a:r>
          </a:p>
          <a:p>
            <a:pPr lvl="1">
              <a:lnSpc>
                <a:spcPct val="120000"/>
              </a:lnSpc>
            </a:pPr>
            <a:r>
              <a:rPr lang="es-ES" sz="2000" dirty="0"/>
              <a:t>Celebrada en Washington, D.C., cada verano.</a:t>
            </a:r>
          </a:p>
          <a:p>
            <a:pPr lvl="1">
              <a:lnSpc>
                <a:spcPct val="120000"/>
              </a:lnSpc>
            </a:pPr>
            <a:r>
              <a:rPr lang="es-ES" sz="2000" dirty="0"/>
              <a:t>Ayuda a los miembros a convertirse en agentes de cambio que pueden marcar una diferencia positiva medible en sus comunidades.</a:t>
            </a:r>
          </a:p>
        </p:txBody>
      </p:sp>
      <p:pic>
        <p:nvPicPr>
          <p:cNvPr id="5" name="Picture 4" descr="A group of people posing for a photo in front of a white building&#10;&#10;Description automatically generated">
            <a:extLst>
              <a:ext uri="{FF2B5EF4-FFF2-40B4-BE49-F238E27FC236}">
                <a16:creationId xmlns:a16="http://schemas.microsoft.com/office/drawing/2014/main" id="{880353E6-9A22-7309-1D8D-8B420720B8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871" y="3470470"/>
            <a:ext cx="4403692" cy="293579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Picture 6" descr="A group of women in hair nets&#10;&#10;Description automatically generated with low confidence">
            <a:extLst>
              <a:ext uri="{FF2B5EF4-FFF2-40B4-BE49-F238E27FC236}">
                <a16:creationId xmlns:a16="http://schemas.microsoft.com/office/drawing/2014/main" id="{B98719F9-0491-051F-E2C8-42818093C9B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8" t="24653" r="11309" b="1230"/>
          <a:stretch/>
        </p:blipFill>
        <p:spPr>
          <a:xfrm>
            <a:off x="7390845" y="884476"/>
            <a:ext cx="3719744" cy="254452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5833350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C70EE-BE0A-2D69-AE5F-0A7134FDF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511" y="792780"/>
            <a:ext cx="10515600" cy="791376"/>
          </a:xfrm>
        </p:spPr>
        <p:txBody>
          <a:bodyPr/>
          <a:lstStyle/>
          <a:p>
            <a:r>
              <a:rPr lang="es-ES" dirty="0"/>
              <a:t>Oportunidades nacionales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3C446-AFAE-45E0-17EC-E60F11A8F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059750" cy="451645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s-ES" sz="2400" dirty="0"/>
              <a:t>Conferencias Next Generation</a:t>
            </a:r>
          </a:p>
          <a:p>
            <a:pPr lvl="1">
              <a:lnSpc>
                <a:spcPct val="110000"/>
              </a:lnSpc>
            </a:pPr>
            <a:r>
              <a:rPr lang="es-ES" sz="2000" dirty="0"/>
              <a:t>Una plataforma de lanzamiento para que los miembros descubran más sobre las áreas de enfoque de la carrera agrícola.</a:t>
            </a:r>
          </a:p>
          <a:p>
            <a:pPr lvl="1">
              <a:lnSpc>
                <a:spcPct val="110000"/>
              </a:lnSpc>
            </a:pPr>
            <a:r>
              <a:rPr lang="es-ES" sz="2000" dirty="0"/>
              <a:t>Cada conferencia se enfoca en un área de enfoque de carrera específica, como sistemas animales, sistemas de plantas o sistemas de agronegocios.</a:t>
            </a:r>
          </a:p>
          <a:p>
            <a:pPr>
              <a:lnSpc>
                <a:spcPct val="110000"/>
              </a:lnSpc>
            </a:pPr>
            <a:r>
              <a:rPr lang="es-ES" sz="2400" dirty="0"/>
              <a:t>Conferencia New Century Farmer (Agricultor del Nuevo Siglo)</a:t>
            </a:r>
          </a:p>
          <a:p>
            <a:pPr lvl="1">
              <a:lnSpc>
                <a:spcPct val="110000"/>
              </a:lnSpc>
            </a:pPr>
            <a:r>
              <a:rPr lang="es-ES" sz="2000" dirty="0"/>
              <a:t>Enfocado en la agricultura de producción.</a:t>
            </a:r>
          </a:p>
          <a:p>
            <a:pPr lvl="1">
              <a:lnSpc>
                <a:spcPct val="110000"/>
              </a:lnSpc>
            </a:pPr>
            <a:r>
              <a:rPr lang="es-ES" sz="2000" dirty="0"/>
              <a:t>Para miembros de 18 a 24 años.</a:t>
            </a:r>
          </a:p>
          <a:p>
            <a:pPr lvl="1">
              <a:lnSpc>
                <a:spcPct val="110000"/>
              </a:lnSpc>
            </a:pPr>
            <a:r>
              <a:rPr lang="es-ES" sz="2000" dirty="0"/>
              <a:t>Reúnanse con productores agrícolas y expertos de la industria.</a:t>
            </a:r>
          </a:p>
        </p:txBody>
      </p:sp>
      <p:pic>
        <p:nvPicPr>
          <p:cNvPr id="7" name="Picture 6" descr="A person speaking into a microphone&#10;&#10;Description automatically generated">
            <a:extLst>
              <a:ext uri="{FF2B5EF4-FFF2-40B4-BE49-F238E27FC236}">
                <a16:creationId xmlns:a16="http://schemas.microsoft.com/office/drawing/2014/main" id="{2DE7EE4B-3B20-4900-46C5-4127C84A01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9" t="12831" r="6208" b="6134"/>
          <a:stretch/>
        </p:blipFill>
        <p:spPr>
          <a:xfrm>
            <a:off x="7144462" y="792780"/>
            <a:ext cx="4190261" cy="269036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9" name="Picture 8" descr="A group of women working in a large tank&#10;&#10;Description automatically generated with low confidence">
            <a:extLst>
              <a:ext uri="{FF2B5EF4-FFF2-40B4-BE49-F238E27FC236}">
                <a16:creationId xmlns:a16="http://schemas.microsoft.com/office/drawing/2014/main" id="{7824E069-48CD-7692-8CD8-8CC8BB0D71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4" t="13113"/>
          <a:stretch/>
        </p:blipFill>
        <p:spPr>
          <a:xfrm>
            <a:off x="7135584" y="3537241"/>
            <a:ext cx="4218215" cy="287243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2199654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289237-1CB5-2C6D-8A65-92C1EC9065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83"/>
          <a:stretch/>
        </p:blipFill>
        <p:spPr>
          <a:xfrm>
            <a:off x="7041540" y="2094896"/>
            <a:ext cx="4180513" cy="381279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AC70EE-BE0A-2D69-AE5F-0A7134FDF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Oportunidades nacionales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3C446-AFAE-45E0-17EC-E60F11A8F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891074" cy="4351338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es-ES" sz="2400" dirty="0"/>
              <a:t>Convención y Exposición Nacional de la FFA</a:t>
            </a:r>
          </a:p>
          <a:p>
            <a:pPr lvl="1">
              <a:lnSpc>
                <a:spcPct val="110000"/>
              </a:lnSpc>
            </a:pPr>
            <a:r>
              <a:rPr lang="es-ES" sz="2000" dirty="0"/>
              <a:t>Se lleva a cabo cada otoño para más de 65,000 miembros, asesores, educadores, simpatizantes e invitados de la FFA.</a:t>
            </a:r>
          </a:p>
          <a:p>
            <a:pPr lvl="1">
              <a:lnSpc>
                <a:spcPct val="110000"/>
              </a:lnSpc>
            </a:pPr>
            <a:r>
              <a:rPr lang="es-ES" sz="2000" dirty="0"/>
              <a:t>Incluye sesiones, eventos competitivos, recorridos educativos y de éxito profesional, talleres para estudiantes y docentes, exposiciones, centros comerciales y proyectos de servicio. </a:t>
            </a:r>
          </a:p>
          <a:p>
            <a:pPr lvl="1">
              <a:lnSpc>
                <a:spcPct val="110000"/>
              </a:lnSpc>
            </a:pPr>
            <a:r>
              <a:rPr lang="es-ES" sz="2000" dirty="0"/>
              <a:t>Evento de cuatro días celebrado en Indianápolis hasta el 2031. </a:t>
            </a:r>
          </a:p>
        </p:txBody>
      </p:sp>
    </p:spTree>
    <p:extLst>
      <p:ext uri="{BB962C8B-B14F-4D97-AF65-F5344CB8AC3E}">
        <p14:creationId xmlns:p14="http://schemas.microsoft.com/office/powerpoint/2010/main" val="364984960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C70EE-BE0A-2D69-AE5F-0A7134FDF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Oportunidades nacionales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3C446-AFAE-45E0-17EC-E60F11A8F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5257799" cy="4524841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es-ES" sz="2400" dirty="0"/>
              <a:t>Cuerpos de cortesía de la Convención y Exposición de la Organización Nacional de la FFA</a:t>
            </a:r>
          </a:p>
          <a:p>
            <a:pPr lvl="1">
              <a:lnSpc>
                <a:spcPct val="110000"/>
              </a:lnSpc>
            </a:pPr>
            <a:r>
              <a:rPr lang="es-ES" sz="2000" dirty="0"/>
              <a:t>Miembros seleccionados de cada estado para ayudar a garantizar que la convención anual sea un éxito</a:t>
            </a:r>
          </a:p>
          <a:p>
            <a:pPr lvl="1">
              <a:lnSpc>
                <a:spcPct val="110000"/>
              </a:lnSpc>
            </a:pPr>
            <a:r>
              <a:rPr lang="es-ES" sz="2000" dirty="0"/>
              <a:t>Estos miembros ayudan al personal del programa a cumplir con sus responsabilidades en áreas que incluyen eventos de desarrollo profesional y de liderazgo, la mega tienda Shop FFA, rodeo, y mucho más.</a:t>
            </a:r>
          </a:p>
        </p:txBody>
      </p:sp>
      <p:pic>
        <p:nvPicPr>
          <p:cNvPr id="5" name="Picture 4" descr="A group of people wearing masks&#10;&#10;Description automatically generated with medium confidence">
            <a:extLst>
              <a:ext uri="{FF2B5EF4-FFF2-40B4-BE49-F238E27FC236}">
                <a16:creationId xmlns:a16="http://schemas.microsoft.com/office/drawing/2014/main" id="{8196A829-354B-6AFD-1BE4-13E67A1BB2D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1" b="4984"/>
          <a:stretch/>
        </p:blipFill>
        <p:spPr>
          <a:xfrm>
            <a:off x="6313872" y="2574273"/>
            <a:ext cx="5039927" cy="338441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46560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41" y="701035"/>
            <a:ext cx="10515600" cy="791376"/>
          </a:xfrm>
        </p:spPr>
        <p:txBody>
          <a:bodyPr/>
          <a:lstStyle/>
          <a:p>
            <a:r>
              <a:rPr lang="es-ES"/>
              <a:t>Emblema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9FD61F2-2A38-43C7-BC43-894C517538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65" y="1997873"/>
            <a:ext cx="8673497" cy="286225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icture containing emblem, symbol, crest, text&#10;&#10;Description automatically generated">
            <a:extLst>
              <a:ext uri="{FF2B5EF4-FFF2-40B4-BE49-F238E27FC236}">
                <a16:creationId xmlns:a16="http://schemas.microsoft.com/office/drawing/2014/main" id="{8E3C808D-ACC6-982D-8690-DC9D0E54C1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744" y="2203194"/>
            <a:ext cx="1923471" cy="245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97928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C70EE-BE0A-2D69-AE5F-0A7134FDF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Oportunidades nacionales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3C446-AFAE-45E0-17EC-E60F11A8F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690688"/>
            <a:ext cx="10515599" cy="198369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s-ES" sz="2400" dirty="0"/>
              <a:t>Bandera, coro y talento de la Organización Nacional de la FFA</a:t>
            </a:r>
          </a:p>
          <a:p>
            <a:pPr lvl="1">
              <a:lnSpc>
                <a:spcPct val="100000"/>
              </a:lnSpc>
            </a:pPr>
            <a:r>
              <a:rPr lang="es-ES" sz="2000" dirty="0"/>
              <a:t>Si la música es su pasión, demuestren sus habilidades en la Convención y Exposición Nacional anual de la FFA.</a:t>
            </a:r>
          </a:p>
          <a:p>
            <a:pPr lvl="1">
              <a:lnSpc>
                <a:spcPct val="100000"/>
              </a:lnSpc>
            </a:pPr>
            <a:r>
              <a:rPr lang="es-ES" sz="2000" dirty="0"/>
              <a:t>Se seleccionan casi 250 miembros de todo el país para tocar en la banda, cantar en el coro o actuar en el programa de talentos.</a:t>
            </a:r>
          </a:p>
        </p:txBody>
      </p:sp>
      <p:pic>
        <p:nvPicPr>
          <p:cNvPr id="7" name="Picture 6" descr="A group of people playing instruments&#10;&#10;Description automatically generated with low confidence">
            <a:extLst>
              <a:ext uri="{FF2B5EF4-FFF2-40B4-BE49-F238E27FC236}">
                <a16:creationId xmlns:a16="http://schemas.microsoft.com/office/drawing/2014/main" id="{2A335D56-B004-F13E-015F-8A3775AF42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6"/>
          <a:stretch/>
        </p:blipFill>
        <p:spPr>
          <a:xfrm>
            <a:off x="1590372" y="3804211"/>
            <a:ext cx="4003829" cy="276475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9" name="Picture 8" descr="A group of people singing&#10;&#10;Description automatically generated">
            <a:extLst>
              <a:ext uri="{FF2B5EF4-FFF2-40B4-BE49-F238E27FC236}">
                <a16:creationId xmlns:a16="http://schemas.microsoft.com/office/drawing/2014/main" id="{A80288F2-CC2B-E0DB-3495-9D7606990E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800" y="3804210"/>
            <a:ext cx="4147139" cy="276475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4019922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C70EE-BE0A-2D69-AE5F-0A7134FDF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586" y="965523"/>
            <a:ext cx="10515600" cy="791376"/>
          </a:xfrm>
        </p:spPr>
        <p:txBody>
          <a:bodyPr/>
          <a:lstStyle/>
          <a:p>
            <a:r>
              <a:rPr lang="es-ES" dirty="0"/>
              <a:t>Oportunidades nacionales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3C446-AFAE-45E0-17EC-E60F11A8F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722397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s-ES" sz="2400" dirty="0"/>
              <a:t>Exposición de la Organización Nacional de la FFA</a:t>
            </a:r>
          </a:p>
          <a:p>
            <a:pPr lvl="1">
              <a:lnSpc>
                <a:spcPct val="100000"/>
              </a:lnSpc>
            </a:pPr>
            <a:r>
              <a:rPr lang="es-ES" sz="2000" dirty="0"/>
              <a:t>Se lleva a cabo durante la Convención y Exposición Nacional anual de la FFA.</a:t>
            </a:r>
          </a:p>
          <a:p>
            <a:pPr lvl="1">
              <a:lnSpc>
                <a:spcPct val="100000"/>
              </a:lnSpc>
            </a:pPr>
            <a:r>
              <a:rPr lang="es-ES" sz="2000" dirty="0"/>
              <a:t>Muestra más de 350 exhibiciones que representan empresas agrícolas, industrias, colegios y universidades. </a:t>
            </a:r>
          </a:p>
          <a:p>
            <a:pPr>
              <a:lnSpc>
                <a:spcPct val="100000"/>
              </a:lnSpc>
            </a:pPr>
            <a:r>
              <a:rPr lang="es-ES" sz="2400" dirty="0"/>
              <a:t>Talleres</a:t>
            </a:r>
          </a:p>
          <a:p>
            <a:pPr lvl="1">
              <a:lnSpc>
                <a:spcPct val="100000"/>
              </a:lnSpc>
            </a:pPr>
            <a:r>
              <a:rPr lang="es-ES" sz="2000" dirty="0"/>
              <a:t>Los talleres de liderazgo y crecimiento personal se llevan a cabo durante la Convención y Exposición Nacional anual de la FFA.</a:t>
            </a:r>
          </a:p>
        </p:txBody>
      </p:sp>
      <p:pic>
        <p:nvPicPr>
          <p:cNvPr id="5" name="Picture 4" descr="A person standing at a podium&#10;&#10;Description automatically generated with medium confidence">
            <a:extLst>
              <a:ext uri="{FF2B5EF4-FFF2-40B4-BE49-F238E27FC236}">
                <a16:creationId xmlns:a16="http://schemas.microsoft.com/office/drawing/2014/main" id="{110DC33E-6CAF-E268-04D8-CDE3CAEF94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629" y="965523"/>
            <a:ext cx="3908580" cy="521144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4284430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C70EE-BE0A-2D69-AE5F-0A7134FDF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Oportunidades nacionales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3C446-AFAE-45E0-17EC-E60F11A8F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690688"/>
            <a:ext cx="5891074" cy="490305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s-ES" sz="2400" dirty="0"/>
              <a:t>Días de Servicio Nacionales</a:t>
            </a:r>
          </a:p>
          <a:p>
            <a:pPr lvl="1">
              <a:lnSpc>
                <a:spcPct val="120000"/>
              </a:lnSpc>
            </a:pPr>
            <a:r>
              <a:rPr lang="es-ES" sz="2000" dirty="0"/>
              <a:t>Los miembros que asisten a la Convención y Exposición Nacional anual de la FFA pueden ser voluntarios para proyectos de servicio locales.</a:t>
            </a:r>
          </a:p>
          <a:p>
            <a:pPr lvl="1">
              <a:lnSpc>
                <a:spcPct val="120000"/>
              </a:lnSpc>
            </a:pPr>
            <a:r>
              <a:rPr lang="es-ES" sz="2000" dirty="0"/>
              <a:t>Los miembros que no asistan pueden participar en los Días de Servicio Nacionales virtuales en sus propias comunidades.</a:t>
            </a:r>
          </a:p>
          <a:p>
            <a:pPr>
              <a:lnSpc>
                <a:spcPct val="120000"/>
              </a:lnSpc>
            </a:pPr>
            <a:r>
              <a:rPr lang="es-ES" sz="2400" dirty="0"/>
              <a:t>Oficiales de la Organización Nacional de la FFA</a:t>
            </a:r>
          </a:p>
          <a:p>
            <a:pPr lvl="1">
              <a:lnSpc>
                <a:spcPct val="120000"/>
              </a:lnSpc>
            </a:pPr>
            <a:r>
              <a:rPr lang="es-ES" sz="2000" dirty="0"/>
              <a:t>Seis estudiantes seleccionados para representar a la Organización Nacional de la FFA.</a:t>
            </a:r>
          </a:p>
          <a:p>
            <a:pPr lvl="1">
              <a:lnSpc>
                <a:spcPct val="120000"/>
              </a:lnSpc>
            </a:pPr>
            <a:r>
              <a:rPr lang="es-ES" sz="2000" dirty="0"/>
              <a:t>Deben tener su título americano.</a:t>
            </a:r>
          </a:p>
          <a:p>
            <a:pPr lvl="1">
              <a:lnSpc>
                <a:spcPct val="120000"/>
              </a:lnSpc>
            </a:pPr>
            <a:r>
              <a:rPr lang="es-ES" sz="2000" dirty="0"/>
              <a:t>Viajarán más de 100,000 millas durante su año de servicio.</a:t>
            </a:r>
          </a:p>
        </p:txBody>
      </p:sp>
      <p:pic>
        <p:nvPicPr>
          <p:cNvPr id="5" name="Picture 4" descr="A group of people in a warehouse&#10;&#10;Description automatically generated with low confidence">
            <a:extLst>
              <a:ext uri="{FF2B5EF4-FFF2-40B4-BE49-F238E27FC236}">
                <a16:creationId xmlns:a16="http://schemas.microsoft.com/office/drawing/2014/main" id="{977032D4-9B61-B59C-0B49-8D1207741C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744" y="2997985"/>
            <a:ext cx="4441055" cy="296070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6423826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30820-CEA4-4219-9608-BF3C87B57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Parte 5: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ABF59-6F12-48AD-83D7-B793FB6A5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/>
              <a:t>Después de la escuela secundaria</a:t>
            </a:r>
          </a:p>
        </p:txBody>
      </p:sp>
    </p:spTree>
    <p:extLst>
      <p:ext uri="{BB962C8B-B14F-4D97-AF65-F5344CB8AC3E}">
        <p14:creationId xmlns:p14="http://schemas.microsoft.com/office/powerpoint/2010/main" val="35082877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C70EE-BE0A-2D69-AE5F-0A7134FDF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Becas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3C446-AFAE-45E0-17EC-E60F11A8F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891074" cy="4663952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s-ES" sz="2000" dirty="0"/>
              <a:t>La Organización Nacional de la FFA y sus simpatizantes ofrecen más de $2 millones en concepto de becas universitarias a sus miembros.</a:t>
            </a:r>
          </a:p>
          <a:p>
            <a:pPr>
              <a:lnSpc>
                <a:spcPct val="100000"/>
              </a:lnSpc>
            </a:pPr>
            <a:r>
              <a:rPr lang="es-ES" sz="2000" dirty="0"/>
              <a:t>Las becas están disponibles para diversas experiencias, objetivos profesionales y planes de educación superior.</a:t>
            </a:r>
          </a:p>
          <a:p>
            <a:pPr>
              <a:lnSpc>
                <a:spcPct val="100000"/>
              </a:lnSpc>
            </a:pPr>
            <a:r>
              <a:rPr lang="es-ES" sz="2000" dirty="0"/>
              <a:t>Los beneficiarios de las becas no se seleccionan solo en función de las calificaciones o el GPA, sino que incluyen todo el servicio comunitario, la participación de la FFA, las habilidades de liderazgo y SAE.</a:t>
            </a:r>
          </a:p>
          <a:p>
            <a:pPr>
              <a:lnSpc>
                <a:spcPct val="100000"/>
              </a:lnSpc>
            </a:pPr>
            <a:r>
              <a:rPr lang="es-ES" sz="2000" dirty="0"/>
              <a:t>Las solicitudes de becas están en línea, y solo hay una solicitud para completar. 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11C905A5-BD93-0BAF-CC02-ED899A25C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44401" y="1295000"/>
            <a:ext cx="4520316" cy="34290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77368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C70EE-BE0A-2D69-AE5F-0A7134FDF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312"/>
            <a:ext cx="10515600" cy="1164380"/>
          </a:xfrm>
        </p:spPr>
        <p:txBody>
          <a:bodyPr>
            <a:normAutofit fontScale="90000"/>
          </a:bodyPr>
          <a:lstStyle/>
          <a:p>
            <a:r>
              <a:rPr lang="es-ES" dirty="0"/>
              <a:t>Exalumnos y simpatizantes de la Organización Nacional de la FFA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3C446-AFAE-45E0-17EC-E60F11A8F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172749"/>
            <a:ext cx="5891074" cy="431682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s-ES" sz="2000" dirty="0"/>
              <a:t>Para padres, amigos, simpatizantes, exmiembros de la FFA y cualquier persona que quiera apoyar a la FFA, la educación agrícola y la agricultura.</a:t>
            </a:r>
          </a:p>
          <a:p>
            <a:pPr>
              <a:lnSpc>
                <a:spcPct val="100000"/>
              </a:lnSpc>
            </a:pPr>
            <a:r>
              <a:rPr lang="es-ES" sz="2000" dirty="0"/>
              <a:t>Tipos de membresía</a:t>
            </a:r>
          </a:p>
          <a:p>
            <a:pPr lvl="1">
              <a:lnSpc>
                <a:spcPct val="100000"/>
              </a:lnSpc>
            </a:pPr>
            <a:r>
              <a:rPr lang="es-ES" sz="1800" b="1" dirty="0"/>
              <a:t>Anual:</a:t>
            </a:r>
            <a:r>
              <a:rPr lang="es-ES" sz="1800" dirty="0"/>
              <a:t> un año de membresía que se renueva anualmente.</a:t>
            </a:r>
          </a:p>
          <a:p>
            <a:pPr lvl="1">
              <a:lnSpc>
                <a:spcPct val="100000"/>
              </a:lnSpc>
            </a:pPr>
            <a:r>
              <a:rPr lang="es-ES" sz="1800" b="1" dirty="0"/>
              <a:t>De por vida:</a:t>
            </a:r>
            <a:r>
              <a:rPr lang="es-ES" sz="1800" dirty="0"/>
              <a:t> una sola inversión para la membresía de por vida.</a:t>
            </a:r>
          </a:p>
          <a:p>
            <a:pPr lvl="1">
              <a:lnSpc>
                <a:spcPct val="100000"/>
              </a:lnSpc>
            </a:pPr>
            <a:r>
              <a:rPr lang="es-ES" sz="1800" b="1" dirty="0"/>
              <a:t>Asociado:</a:t>
            </a:r>
            <a:r>
              <a:rPr lang="es-ES" sz="1800" dirty="0"/>
              <a:t> los estudiantes miembros de la FFA reciben una membresía automática y gratuita de cinco años al graduarse de la escuela secundaria.</a:t>
            </a:r>
          </a:p>
        </p:txBody>
      </p:sp>
      <p:pic>
        <p:nvPicPr>
          <p:cNvPr id="5" name="Picture 4" descr="A picture containing clothing, cartoon&#10;&#10;Description automatically generated">
            <a:extLst>
              <a:ext uri="{FF2B5EF4-FFF2-40B4-BE49-F238E27FC236}">
                <a16:creationId xmlns:a16="http://schemas.microsoft.com/office/drawing/2014/main" id="{A369C236-693E-5FAB-CCF5-5497B1260BB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7" t="8184" r="11684" b="5519"/>
          <a:stretch/>
        </p:blipFill>
        <p:spPr>
          <a:xfrm>
            <a:off x="7386220" y="1752834"/>
            <a:ext cx="3480046" cy="449998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50563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C70EE-BE0A-2D69-AE5F-0A7134FDF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Fundación Nacional FFA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3C446-AFAE-45E0-17EC-E60F11A8F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891074" cy="4663952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es-ES" sz="2000" dirty="0"/>
              <a:t>Una organización independiente sin fines de lucro </a:t>
            </a:r>
          </a:p>
          <a:p>
            <a:pPr>
              <a:lnSpc>
                <a:spcPct val="110000"/>
              </a:lnSpc>
            </a:pPr>
            <a:r>
              <a:rPr lang="es-ES" sz="2000" dirty="0"/>
              <a:t>La Fundación Nacional de la FFA crea alianzas con la industria, la educación, el gobierno, otras fundaciones y personas para asegurar los recursos financieros.</a:t>
            </a:r>
          </a:p>
          <a:p>
            <a:pPr>
              <a:lnSpc>
                <a:spcPct val="110000"/>
              </a:lnSpc>
            </a:pPr>
            <a:r>
              <a:rPr lang="es-ES" sz="2000" dirty="0"/>
              <a:t>Gobernada por un consejo de administración compuesto por educadores, líderes empresariales, donantes individuales y antiguos alumnos de la FFA.</a:t>
            </a:r>
          </a:p>
          <a:p>
            <a:pPr>
              <a:lnSpc>
                <a:spcPct val="110000"/>
              </a:lnSpc>
            </a:pPr>
            <a:r>
              <a:rPr lang="es-ES" sz="2000" dirty="0"/>
              <a:t>El 82% de cada dólar ganado por la fundación apoya a los miembros de la FFA y brinda oportunidades de educación agrícola.</a:t>
            </a:r>
            <a:endParaRPr lang="es-ES" sz="1800" dirty="0"/>
          </a:p>
        </p:txBody>
      </p:sp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2DA69B4A-1EA0-7D3B-1D6D-F464C033A2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025" y="1669341"/>
            <a:ext cx="4077639" cy="400560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41797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4DBB75B-D373-EC55-D4AE-A7CDF5DEB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067" y="800391"/>
            <a:ext cx="10515600" cy="791376"/>
          </a:xfrm>
        </p:spPr>
        <p:txBody>
          <a:bodyPr/>
          <a:lstStyle/>
          <a:p>
            <a:r>
              <a:rPr lang="es-ES" dirty="0"/>
              <a:t>Credo de la </a:t>
            </a:r>
            <a:r>
              <a:rPr lang="es-ES" dirty="0" err="1"/>
              <a:t>FFA</a:t>
            </a:r>
            <a:endParaRPr lang="es-E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F3913E-59CF-2CA3-C3C7-34CBFF40777B}"/>
              </a:ext>
            </a:extLst>
          </p:cNvPr>
          <p:cNvSpPr txBox="1"/>
          <p:nvPr/>
        </p:nvSpPr>
        <p:spPr>
          <a:xfrm>
            <a:off x="696149" y="1714611"/>
            <a:ext cx="3485225" cy="163449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s-ES" b="1" dirty="0">
                <a:solidFill>
                  <a:schemeClr val="tx2"/>
                </a:solidFill>
              </a:rPr>
              <a:t>Escrito por </a:t>
            </a:r>
            <a:r>
              <a:rPr lang="es-ES" dirty="0">
                <a:solidFill>
                  <a:schemeClr val="tx2"/>
                </a:solidFill>
              </a:rPr>
              <a:t>E.M. Tiffany</a:t>
            </a:r>
          </a:p>
          <a:p>
            <a:pPr algn="l"/>
            <a:r>
              <a:rPr lang="es-ES" b="1" dirty="0">
                <a:solidFill>
                  <a:schemeClr val="tx2"/>
                </a:solidFill>
              </a:rPr>
              <a:t>Adoptado</a:t>
            </a:r>
            <a:r>
              <a:rPr lang="es-ES" dirty="0">
                <a:solidFill>
                  <a:schemeClr val="tx2"/>
                </a:solidFill>
              </a:rPr>
              <a:t>: En la 3.ª convención nacional</a:t>
            </a:r>
          </a:p>
          <a:p>
            <a:pPr algn="l"/>
            <a:r>
              <a:rPr lang="es-ES" b="1" dirty="0">
                <a:solidFill>
                  <a:schemeClr val="tx2"/>
                </a:solidFill>
              </a:rPr>
              <a:t>Revisado: </a:t>
            </a:r>
            <a:r>
              <a:rPr lang="es-ES" dirty="0">
                <a:solidFill>
                  <a:schemeClr val="tx2"/>
                </a:solidFill>
              </a:rPr>
              <a:t>En las 38.ª y 63.ª convenciones nacionales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AB4A81-D486-8C60-C7B2-62FC91E73385}"/>
              </a:ext>
            </a:extLst>
          </p:cNvPr>
          <p:cNvSpPr txBox="1"/>
          <p:nvPr/>
        </p:nvSpPr>
        <p:spPr>
          <a:xfrm>
            <a:off x="4332494" y="1203833"/>
            <a:ext cx="2421490" cy="132802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Datos curiosos</a:t>
            </a:r>
          </a:p>
          <a:p>
            <a:pPr algn="ctr"/>
            <a:r>
              <a:rPr lang="es-ES" dirty="0">
                <a:solidFill>
                  <a:schemeClr val="tx2"/>
                </a:solidFill>
              </a:rPr>
              <a:t>Cinco párrafos</a:t>
            </a:r>
          </a:p>
          <a:p>
            <a:pPr algn="ctr"/>
            <a:r>
              <a:rPr lang="es-ES" dirty="0">
                <a:solidFill>
                  <a:schemeClr val="tx2"/>
                </a:solidFill>
              </a:rPr>
              <a:t>Seis oraciones</a:t>
            </a:r>
          </a:p>
          <a:p>
            <a:pPr algn="ctr"/>
            <a:r>
              <a:rPr lang="es-ES" dirty="0">
                <a:solidFill>
                  <a:schemeClr val="tx2"/>
                </a:solidFill>
              </a:rPr>
              <a:t>Seis «Yo creo»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349D69-C0AB-2048-F247-BC07D64FF5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104" y="800391"/>
            <a:ext cx="4448696" cy="557585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Picture 6" descr="A group of people on a stage&#10;&#10;Description automatically generated">
            <a:extLst>
              <a:ext uri="{FF2B5EF4-FFF2-40B4-BE49-F238E27FC236}">
                <a16:creationId xmlns:a16="http://schemas.microsoft.com/office/drawing/2014/main" id="{A0BD21C8-8E8C-8181-7111-362DFFDC35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359" y="3588320"/>
            <a:ext cx="4199508" cy="279967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32975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11C56-91EB-574A-A128-F9D62A2B8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Vestimenta oficial de la FFA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3A9175-B7B7-2CEB-40C4-F41CE88C4D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8" t="4092" r="1511" b="5736"/>
          <a:stretch/>
        </p:blipFill>
        <p:spPr>
          <a:xfrm>
            <a:off x="3260110" y="1832731"/>
            <a:ext cx="2212462" cy="21772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0425A1-D0F4-246A-A857-E9052D5F49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90" r="7138"/>
          <a:stretch/>
        </p:blipFill>
        <p:spPr>
          <a:xfrm>
            <a:off x="963578" y="4115451"/>
            <a:ext cx="1815998" cy="21147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0E9473-A5BB-901D-A3E6-BED19B1B47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49" t="1596" r="3125" b="2403"/>
          <a:stretch/>
        </p:blipFill>
        <p:spPr>
          <a:xfrm>
            <a:off x="757520" y="1875590"/>
            <a:ext cx="2212462" cy="22398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19DD59-2A19-0341-C68D-929D8FF5A86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12" t="2080" r="1771" b="2386"/>
          <a:stretch/>
        </p:blipFill>
        <p:spPr>
          <a:xfrm>
            <a:off x="3575261" y="4115451"/>
            <a:ext cx="1659021" cy="20128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4C82C3-186D-BE72-1A2D-CF380B67EFF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067" t="2183" r="17217"/>
          <a:stretch/>
        </p:blipFill>
        <p:spPr>
          <a:xfrm>
            <a:off x="5805915" y="1815666"/>
            <a:ext cx="1514228" cy="22201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728204F-9B7B-18BD-8F87-1F90AC435C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3347" y="4166438"/>
            <a:ext cx="558972" cy="20128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DAB1F2-B04B-BF5F-B720-43D5FB52A61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7884" t="4220" r="27639" b="4220"/>
          <a:stretch/>
        </p:blipFill>
        <p:spPr>
          <a:xfrm>
            <a:off x="6444835" y="4336302"/>
            <a:ext cx="875308" cy="16223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55B55FC-B6FD-87FD-4A77-4BB3A60DEB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401" y="1498514"/>
            <a:ext cx="4060275" cy="2667924"/>
          </a:xfrm>
          <a:prstGeom prst="rect">
            <a:avLst/>
          </a:prstGeo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25680772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FA">
      <a:dk1>
        <a:sysClr val="windowText" lastClr="000000"/>
      </a:dk1>
      <a:lt1>
        <a:sysClr val="window" lastClr="FFFFFF"/>
      </a:lt1>
      <a:dk2>
        <a:srgbClr val="011E41"/>
      </a:dk2>
      <a:lt2>
        <a:srgbClr val="F2DAB2"/>
      </a:lt2>
      <a:accent1>
        <a:srgbClr val="004A98"/>
      </a:accent1>
      <a:accent2>
        <a:srgbClr val="ED7D31"/>
      </a:accent2>
      <a:accent3>
        <a:srgbClr val="F5B335"/>
      </a:accent3>
      <a:accent4>
        <a:srgbClr val="E1251B"/>
      </a:accent4>
      <a:accent5>
        <a:srgbClr val="00ACE5"/>
      </a:accent5>
      <a:accent6>
        <a:srgbClr val="51A99B"/>
      </a:accent6>
      <a:hlink>
        <a:srgbClr val="0563C1"/>
      </a:hlink>
      <a:folHlink>
        <a:srgbClr val="954F72"/>
      </a:folHlink>
    </a:clrScheme>
    <a:fontScheme name="FFA">
      <a:majorFont>
        <a:latin typeface="Anton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FA Formal.potx" id="{B6AF4D2D-1297-4102-AFCC-1815334087A9}" vid="{0588A820-DFA9-49F7-9DA4-50149E13CF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FFA Formal (1)</Template>
  <TotalTime>6627</TotalTime>
  <Words>4509</Words>
  <Application>Microsoft Office PowerPoint</Application>
  <PresentationFormat>Widescreen</PresentationFormat>
  <Paragraphs>517</Paragraphs>
  <Slides>76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82" baseType="lpstr">
      <vt:lpstr>Anton</vt:lpstr>
      <vt:lpstr>Arial</vt:lpstr>
      <vt:lpstr>Calibri</vt:lpstr>
      <vt:lpstr>Ink Free</vt:lpstr>
      <vt:lpstr>Montserrat</vt:lpstr>
      <vt:lpstr>Office Theme</vt:lpstr>
      <vt:lpstr>Manual del Estudiante</vt:lpstr>
      <vt:lpstr>Parte 1:</vt:lpstr>
      <vt:lpstr>Nuestra estructura</vt:lpstr>
      <vt:lpstr>Conceptos básicos</vt:lpstr>
      <vt:lpstr>Emblema</vt:lpstr>
      <vt:lpstr>Emblema</vt:lpstr>
      <vt:lpstr>Emblema</vt:lpstr>
      <vt:lpstr>Credo de la FFA</vt:lpstr>
      <vt:lpstr>Vestimenta oficial de la FFA</vt:lpstr>
      <vt:lpstr>Vestimenta oficial de la FFA</vt:lpstr>
      <vt:lpstr>Vestimenta oficial de la FFA</vt:lpstr>
      <vt:lpstr>Código de Ética de la FFA</vt:lpstr>
      <vt:lpstr>Código de Ética de la FFA</vt:lpstr>
      <vt:lpstr>Código de Ética de la FFA</vt:lpstr>
      <vt:lpstr>Código de Ética de la FFA</vt:lpstr>
      <vt:lpstr>Tipos de membresía</vt:lpstr>
      <vt:lpstr>Títulos de la FFA</vt:lpstr>
      <vt:lpstr>Títulos de la FFA</vt:lpstr>
      <vt:lpstr>Títulos de la FFA</vt:lpstr>
      <vt:lpstr>FFA New Horizons</vt:lpstr>
      <vt:lpstr>Parte 2:</vt:lpstr>
      <vt:lpstr>Programa de actividades</vt:lpstr>
      <vt:lpstr>Programa de actividades</vt:lpstr>
      <vt:lpstr>Programa de actividades</vt:lpstr>
      <vt:lpstr>Programa de actividades</vt:lpstr>
      <vt:lpstr>Actividades del capítulo</vt:lpstr>
      <vt:lpstr>Actividades de los capítulos</vt:lpstr>
      <vt:lpstr>Eventos competitivos</vt:lpstr>
      <vt:lpstr>Oficiales del capítulo</vt:lpstr>
      <vt:lpstr>Oficiales del capítulo</vt:lpstr>
      <vt:lpstr>Oficiales del capítulo</vt:lpstr>
      <vt:lpstr>Oficiales del capítulo</vt:lpstr>
      <vt:lpstr>Oficiales del capítulo</vt:lpstr>
      <vt:lpstr>Oficiales del capítulo</vt:lpstr>
      <vt:lpstr>Oficiales del capítulo adicionales</vt:lpstr>
      <vt:lpstr>Oficiales del capítulo adicionales</vt:lpstr>
      <vt:lpstr>Oficiales del capítulo adicionales</vt:lpstr>
      <vt:lpstr>Líderes adultos</vt:lpstr>
      <vt:lpstr>Líderes adultos</vt:lpstr>
      <vt:lpstr>Reuniones del capítulo</vt:lpstr>
      <vt:lpstr>Reuniones del capítulo</vt:lpstr>
      <vt:lpstr>Reuniones del capítulo</vt:lpstr>
      <vt:lpstr>Reuniones del capítulo</vt:lpstr>
      <vt:lpstr>Parte 2A:</vt:lpstr>
      <vt:lpstr>Procedimiento parlamentario</vt:lpstr>
      <vt:lpstr>Procedimiento parlamentario</vt:lpstr>
      <vt:lpstr>Procedimiento parlamentario</vt:lpstr>
      <vt:lpstr>Procedimiento parlamentario</vt:lpstr>
      <vt:lpstr>Procedimiento parlamentario</vt:lpstr>
      <vt:lpstr>Procedimiento parlamentario</vt:lpstr>
      <vt:lpstr>Procedimiento parlamentario</vt:lpstr>
      <vt:lpstr>Procedimiento parlamentario</vt:lpstr>
      <vt:lpstr>Procedimiento parlamentario</vt:lpstr>
      <vt:lpstr>Procedimiento parlamentario</vt:lpstr>
      <vt:lpstr>Procedimiento parlamentario</vt:lpstr>
      <vt:lpstr>Ceremonias oficiales de la FFA</vt:lpstr>
      <vt:lpstr>Ideas de la Semana Nacional de la FFA</vt:lpstr>
      <vt:lpstr>Ideas de la Semana Nacional de la FFA</vt:lpstr>
      <vt:lpstr>Trabajo del delegado nacional de la FFA</vt:lpstr>
      <vt:lpstr>Programas de participación local</vt:lpstr>
      <vt:lpstr>Premios disponibles en el Programa Nacional de Premios para Secciones</vt:lpstr>
      <vt:lpstr>Parte 3:</vt:lpstr>
      <vt:lpstr>Oportunidades a nivel estatal</vt:lpstr>
      <vt:lpstr>Oficiales Estatales de la FFA</vt:lpstr>
      <vt:lpstr>Parte 4:</vt:lpstr>
      <vt:lpstr>Oportunidades nacionales</vt:lpstr>
      <vt:lpstr>Oportunidades nacionales</vt:lpstr>
      <vt:lpstr>Oportunidades nacionales</vt:lpstr>
      <vt:lpstr>Oportunidades nacionales</vt:lpstr>
      <vt:lpstr>Oportunidades nacionales</vt:lpstr>
      <vt:lpstr>Oportunidades nacionales</vt:lpstr>
      <vt:lpstr>Oportunidades nacionales</vt:lpstr>
      <vt:lpstr>Parte 5:</vt:lpstr>
      <vt:lpstr>Becas</vt:lpstr>
      <vt:lpstr>Exalumnos y simpatizantes de la Organización Nacional de la FFA</vt:lpstr>
      <vt:lpstr>Fundación Nacional FFA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Handbook</dc:title>
  <dc:creator>Mullins, Amanda</dc:creator>
  <cp:lastModifiedBy>Ortiz, Miguel</cp:lastModifiedBy>
  <cp:revision>96</cp:revision>
  <dcterms:created xsi:type="dcterms:W3CDTF">2022-11-17T19:26:47Z</dcterms:created>
  <dcterms:modified xsi:type="dcterms:W3CDTF">2023-08-17T16:17:47Z</dcterms:modified>
</cp:coreProperties>
</file>