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024676-583B-677F-401E-7AA53FF2F24C}" name="Haley Hampton" initials="HH" userId="Haley Hampton" providerId="None"/>
  <p188:author id="{BA636AA2-AB0E-9E88-92AF-AF887E7C2FCD}" name="Govea, Isaiah" initials="GI" userId="S::igovea@ffa.org::68e7db79-cb75-4429-afda-2a6c4d1a4dd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9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300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07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9EF316-FC46-4667-B2B2-CD7615B128D6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ACE1A35-B56A-4D72-80A4-00EE693D7E67}">
      <dgm:prSet phldrT="[Text]" custT="1"/>
      <dgm:spPr/>
      <dgm:t>
        <a:bodyPr/>
        <a:lstStyle/>
        <a:p>
          <a:r>
            <a:rPr lang="en-US" sz="2000" dirty="0"/>
            <a:t>Liderazgo de primer nivel</a:t>
          </a:r>
        </a:p>
      </dgm:t>
    </dgm:pt>
    <dgm:pt modelId="{960DCE42-72C6-4413-8AB7-301ABA4CE1B2}" type="parTrans" cxnId="{7B140C60-D2A8-4A95-85F5-5B0A38BF84A9}">
      <dgm:prSet/>
      <dgm:spPr/>
      <dgm:t>
        <a:bodyPr/>
        <a:lstStyle/>
        <a:p>
          <a:endParaRPr lang="en-US"/>
        </a:p>
      </dgm:t>
    </dgm:pt>
    <dgm:pt modelId="{02317917-6D0C-4C08-AFA0-7EB6CC5F58C0}" type="sibTrans" cxnId="{7B140C60-D2A8-4A95-85F5-5B0A38BF84A9}">
      <dgm:prSet/>
      <dgm:spPr/>
      <dgm:t>
        <a:bodyPr/>
        <a:lstStyle/>
        <a:p>
          <a:endParaRPr lang="en-US"/>
        </a:p>
      </dgm:t>
    </dgm:pt>
    <dgm:pt modelId="{37370F28-93F2-4787-B8D1-8BCE726C202B}">
      <dgm:prSet phldrT="[Text]" custT="1"/>
      <dgm:spPr/>
      <dgm:t>
        <a:bodyPr/>
        <a:lstStyle/>
        <a:p>
          <a:r>
            <a:rPr lang="en-US" sz="2000" dirty="0"/>
            <a:t>Crecimiento personal</a:t>
          </a:r>
        </a:p>
      </dgm:t>
    </dgm:pt>
    <dgm:pt modelId="{B13333DD-C40F-448D-80B2-029878F41E40}" type="parTrans" cxnId="{A5D69117-D51F-48A2-ADED-82964B6DB752}">
      <dgm:prSet/>
      <dgm:spPr/>
      <dgm:t>
        <a:bodyPr/>
        <a:lstStyle/>
        <a:p>
          <a:endParaRPr lang="en-US"/>
        </a:p>
      </dgm:t>
    </dgm:pt>
    <dgm:pt modelId="{65B1F1E0-3890-4DF8-9285-400A49B794BB}" type="sibTrans" cxnId="{A5D69117-D51F-48A2-ADED-82964B6DB752}">
      <dgm:prSet/>
      <dgm:spPr/>
      <dgm:t>
        <a:bodyPr/>
        <a:lstStyle/>
        <a:p>
          <a:endParaRPr lang="en-US"/>
        </a:p>
      </dgm:t>
    </dgm:pt>
    <dgm:pt modelId="{9DA288B3-57C6-41C4-BCA0-2B183FB730D8}">
      <dgm:prSet phldrT="[Text]" custT="1"/>
      <dgm:spPr/>
      <dgm:t>
        <a:bodyPr/>
        <a:lstStyle/>
        <a:p>
          <a:r>
            <a:rPr lang="en-US" sz="2000" dirty="0"/>
            <a:t>Éxito profesional</a:t>
          </a:r>
        </a:p>
      </dgm:t>
    </dgm:pt>
    <dgm:pt modelId="{4C7B92DB-EFC7-4649-B303-3929BE9C6FFE}" type="parTrans" cxnId="{0DA750E2-C2CB-412C-BEFE-9A8E089FCE65}">
      <dgm:prSet/>
      <dgm:spPr/>
      <dgm:t>
        <a:bodyPr/>
        <a:lstStyle/>
        <a:p>
          <a:endParaRPr lang="en-US"/>
        </a:p>
      </dgm:t>
    </dgm:pt>
    <dgm:pt modelId="{D8EB22BD-D031-4FFB-A4B7-614A5AE3AF39}" type="sibTrans" cxnId="{0DA750E2-C2CB-412C-BEFE-9A8E089FCE65}">
      <dgm:prSet/>
      <dgm:spPr/>
      <dgm:t>
        <a:bodyPr/>
        <a:lstStyle/>
        <a:p>
          <a:endParaRPr lang="en-US"/>
        </a:p>
      </dgm:t>
    </dgm:pt>
    <dgm:pt modelId="{F03327B3-0087-49AC-941C-A650A7D474E1}" type="pres">
      <dgm:prSet presAssocID="{259EF316-FC46-4667-B2B2-CD7615B128D6}" presName="linear" presStyleCnt="0">
        <dgm:presLayoutVars>
          <dgm:dir/>
          <dgm:animLvl val="lvl"/>
          <dgm:resizeHandles val="exact"/>
        </dgm:presLayoutVars>
      </dgm:prSet>
      <dgm:spPr/>
    </dgm:pt>
    <dgm:pt modelId="{734212A1-8D3E-449A-963E-CE9C9BCF97C4}" type="pres">
      <dgm:prSet presAssocID="{AACE1A35-B56A-4D72-80A4-00EE693D7E67}" presName="parentLin" presStyleCnt="0"/>
      <dgm:spPr/>
    </dgm:pt>
    <dgm:pt modelId="{8EC8B627-68F9-4876-91FE-5BCF74502FD1}" type="pres">
      <dgm:prSet presAssocID="{AACE1A35-B56A-4D72-80A4-00EE693D7E67}" presName="parentLeftMargin" presStyleLbl="node1" presStyleIdx="0" presStyleCnt="3"/>
      <dgm:spPr/>
    </dgm:pt>
    <dgm:pt modelId="{9D897645-C093-49BD-A201-0A8AC56519F7}" type="pres">
      <dgm:prSet presAssocID="{AACE1A35-B56A-4D72-80A4-00EE693D7E6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807510B-0869-49FB-8599-3A19647BA6D3}" type="pres">
      <dgm:prSet presAssocID="{AACE1A35-B56A-4D72-80A4-00EE693D7E67}" presName="negativeSpace" presStyleCnt="0"/>
      <dgm:spPr/>
    </dgm:pt>
    <dgm:pt modelId="{D18A7DBD-04F0-4891-8F08-80340B884B68}" type="pres">
      <dgm:prSet presAssocID="{AACE1A35-B56A-4D72-80A4-00EE693D7E67}" presName="childText" presStyleLbl="conFgAcc1" presStyleIdx="0" presStyleCnt="3">
        <dgm:presLayoutVars>
          <dgm:bulletEnabled val="1"/>
        </dgm:presLayoutVars>
      </dgm:prSet>
      <dgm:spPr/>
    </dgm:pt>
    <dgm:pt modelId="{49FB9ED1-C261-4223-A331-565F8315F622}" type="pres">
      <dgm:prSet presAssocID="{02317917-6D0C-4C08-AFA0-7EB6CC5F58C0}" presName="spaceBetweenRectangles" presStyleCnt="0"/>
      <dgm:spPr/>
    </dgm:pt>
    <dgm:pt modelId="{EC89AC7B-A9AE-46B6-8236-BE988839D420}" type="pres">
      <dgm:prSet presAssocID="{37370F28-93F2-4787-B8D1-8BCE726C202B}" presName="parentLin" presStyleCnt="0"/>
      <dgm:spPr/>
    </dgm:pt>
    <dgm:pt modelId="{998DAD20-5541-4F16-B4B9-E181624221C9}" type="pres">
      <dgm:prSet presAssocID="{37370F28-93F2-4787-B8D1-8BCE726C202B}" presName="parentLeftMargin" presStyleLbl="node1" presStyleIdx="0" presStyleCnt="3"/>
      <dgm:spPr/>
    </dgm:pt>
    <dgm:pt modelId="{75A3BB66-8AF3-4CE6-9717-C122D45ACD91}" type="pres">
      <dgm:prSet presAssocID="{37370F28-93F2-4787-B8D1-8BCE726C202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842E232-024C-4E12-9E3D-2344A848DE90}" type="pres">
      <dgm:prSet presAssocID="{37370F28-93F2-4787-B8D1-8BCE726C202B}" presName="negativeSpace" presStyleCnt="0"/>
      <dgm:spPr/>
    </dgm:pt>
    <dgm:pt modelId="{F48AB29C-37E0-4238-B57D-CBA5192DEBB6}" type="pres">
      <dgm:prSet presAssocID="{37370F28-93F2-4787-B8D1-8BCE726C202B}" presName="childText" presStyleLbl="conFgAcc1" presStyleIdx="1" presStyleCnt="3">
        <dgm:presLayoutVars>
          <dgm:bulletEnabled val="1"/>
        </dgm:presLayoutVars>
      </dgm:prSet>
      <dgm:spPr/>
    </dgm:pt>
    <dgm:pt modelId="{AF6CADAC-B4AB-4BFA-BC7A-4218C3BB6EFA}" type="pres">
      <dgm:prSet presAssocID="{65B1F1E0-3890-4DF8-9285-400A49B794BB}" presName="spaceBetweenRectangles" presStyleCnt="0"/>
      <dgm:spPr/>
    </dgm:pt>
    <dgm:pt modelId="{3082D7A7-15C7-42DD-B4EC-86223AAFCB24}" type="pres">
      <dgm:prSet presAssocID="{9DA288B3-57C6-41C4-BCA0-2B183FB730D8}" presName="parentLin" presStyleCnt="0"/>
      <dgm:spPr/>
    </dgm:pt>
    <dgm:pt modelId="{B5D3CE76-7703-4E42-9DAB-1415A5F1F1F5}" type="pres">
      <dgm:prSet presAssocID="{9DA288B3-57C6-41C4-BCA0-2B183FB730D8}" presName="parentLeftMargin" presStyleLbl="node1" presStyleIdx="1" presStyleCnt="3"/>
      <dgm:spPr/>
    </dgm:pt>
    <dgm:pt modelId="{356AAE8A-0262-4045-A666-27E28D42F01E}" type="pres">
      <dgm:prSet presAssocID="{9DA288B3-57C6-41C4-BCA0-2B183FB730D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CCB3A35F-959A-4454-9920-DBEC3AE453FD}" type="pres">
      <dgm:prSet presAssocID="{9DA288B3-57C6-41C4-BCA0-2B183FB730D8}" presName="negativeSpace" presStyleCnt="0"/>
      <dgm:spPr/>
    </dgm:pt>
    <dgm:pt modelId="{CB19B259-37DF-4B8A-9EEF-1441ED908831}" type="pres">
      <dgm:prSet presAssocID="{9DA288B3-57C6-41C4-BCA0-2B183FB730D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2A6E007-8816-4A52-8B0A-CF87F19382C8}" type="presOf" srcId="{9DA288B3-57C6-41C4-BCA0-2B183FB730D8}" destId="{356AAE8A-0262-4045-A666-27E28D42F01E}" srcOrd="1" destOrd="0" presId="urn:microsoft.com/office/officeart/2005/8/layout/list1"/>
    <dgm:cxn modelId="{A5D69117-D51F-48A2-ADED-82964B6DB752}" srcId="{259EF316-FC46-4667-B2B2-CD7615B128D6}" destId="{37370F28-93F2-4787-B8D1-8BCE726C202B}" srcOrd="1" destOrd="0" parTransId="{B13333DD-C40F-448D-80B2-029878F41E40}" sibTransId="{65B1F1E0-3890-4DF8-9285-400A49B794BB}"/>
    <dgm:cxn modelId="{DD044F30-9262-460B-A8C6-BB210FBAD5A4}" type="presOf" srcId="{37370F28-93F2-4787-B8D1-8BCE726C202B}" destId="{998DAD20-5541-4F16-B4B9-E181624221C9}" srcOrd="0" destOrd="0" presId="urn:microsoft.com/office/officeart/2005/8/layout/list1"/>
    <dgm:cxn modelId="{7B140C60-D2A8-4A95-85F5-5B0A38BF84A9}" srcId="{259EF316-FC46-4667-B2B2-CD7615B128D6}" destId="{AACE1A35-B56A-4D72-80A4-00EE693D7E67}" srcOrd="0" destOrd="0" parTransId="{960DCE42-72C6-4413-8AB7-301ABA4CE1B2}" sibTransId="{02317917-6D0C-4C08-AFA0-7EB6CC5F58C0}"/>
    <dgm:cxn modelId="{78AFB267-CA20-474F-8C90-4D072AE36EB1}" type="presOf" srcId="{9DA288B3-57C6-41C4-BCA0-2B183FB730D8}" destId="{B5D3CE76-7703-4E42-9DAB-1415A5F1F1F5}" srcOrd="0" destOrd="0" presId="urn:microsoft.com/office/officeart/2005/8/layout/list1"/>
    <dgm:cxn modelId="{5EAD5EA3-EFDD-44F2-8F18-58DD5FB356F4}" type="presOf" srcId="{259EF316-FC46-4667-B2B2-CD7615B128D6}" destId="{F03327B3-0087-49AC-941C-A650A7D474E1}" srcOrd="0" destOrd="0" presId="urn:microsoft.com/office/officeart/2005/8/layout/list1"/>
    <dgm:cxn modelId="{2018D4B1-491A-4627-B7B1-73F494C7C1A1}" type="presOf" srcId="{AACE1A35-B56A-4D72-80A4-00EE693D7E67}" destId="{9D897645-C093-49BD-A201-0A8AC56519F7}" srcOrd="1" destOrd="0" presId="urn:microsoft.com/office/officeart/2005/8/layout/list1"/>
    <dgm:cxn modelId="{B470AABE-5131-4D63-8F52-608CE57A1099}" type="presOf" srcId="{AACE1A35-B56A-4D72-80A4-00EE693D7E67}" destId="{8EC8B627-68F9-4876-91FE-5BCF74502FD1}" srcOrd="0" destOrd="0" presId="urn:microsoft.com/office/officeart/2005/8/layout/list1"/>
    <dgm:cxn modelId="{0DA750E2-C2CB-412C-BEFE-9A8E089FCE65}" srcId="{259EF316-FC46-4667-B2B2-CD7615B128D6}" destId="{9DA288B3-57C6-41C4-BCA0-2B183FB730D8}" srcOrd="2" destOrd="0" parTransId="{4C7B92DB-EFC7-4649-B303-3929BE9C6FFE}" sibTransId="{D8EB22BD-D031-4FFB-A4B7-614A5AE3AF39}"/>
    <dgm:cxn modelId="{BED72EE4-DD3A-4AD8-82FC-484DD52B7AF0}" type="presOf" srcId="{37370F28-93F2-4787-B8D1-8BCE726C202B}" destId="{75A3BB66-8AF3-4CE6-9717-C122D45ACD91}" srcOrd="1" destOrd="0" presId="urn:microsoft.com/office/officeart/2005/8/layout/list1"/>
    <dgm:cxn modelId="{600D5D4F-87CD-4DE8-AF87-43D010CF12BF}" type="presParOf" srcId="{F03327B3-0087-49AC-941C-A650A7D474E1}" destId="{734212A1-8D3E-449A-963E-CE9C9BCF97C4}" srcOrd="0" destOrd="0" presId="urn:microsoft.com/office/officeart/2005/8/layout/list1"/>
    <dgm:cxn modelId="{5460A64F-CBD9-4328-B77C-2D772D3B54B2}" type="presParOf" srcId="{734212A1-8D3E-449A-963E-CE9C9BCF97C4}" destId="{8EC8B627-68F9-4876-91FE-5BCF74502FD1}" srcOrd="0" destOrd="0" presId="urn:microsoft.com/office/officeart/2005/8/layout/list1"/>
    <dgm:cxn modelId="{FC26B86F-9B23-4CAF-A405-AE4FE6626C42}" type="presParOf" srcId="{734212A1-8D3E-449A-963E-CE9C9BCF97C4}" destId="{9D897645-C093-49BD-A201-0A8AC56519F7}" srcOrd="1" destOrd="0" presId="urn:microsoft.com/office/officeart/2005/8/layout/list1"/>
    <dgm:cxn modelId="{CE3AB4A2-8052-4659-958C-657387EF8D85}" type="presParOf" srcId="{F03327B3-0087-49AC-941C-A650A7D474E1}" destId="{A807510B-0869-49FB-8599-3A19647BA6D3}" srcOrd="1" destOrd="0" presId="urn:microsoft.com/office/officeart/2005/8/layout/list1"/>
    <dgm:cxn modelId="{54B6000A-1365-4FDF-B559-E7F2C73144E9}" type="presParOf" srcId="{F03327B3-0087-49AC-941C-A650A7D474E1}" destId="{D18A7DBD-04F0-4891-8F08-80340B884B68}" srcOrd="2" destOrd="0" presId="urn:microsoft.com/office/officeart/2005/8/layout/list1"/>
    <dgm:cxn modelId="{9FC1D722-6CE3-4EA2-8C6C-6306B76BE8F2}" type="presParOf" srcId="{F03327B3-0087-49AC-941C-A650A7D474E1}" destId="{49FB9ED1-C261-4223-A331-565F8315F622}" srcOrd="3" destOrd="0" presId="urn:microsoft.com/office/officeart/2005/8/layout/list1"/>
    <dgm:cxn modelId="{4532B4CE-7999-4812-BCEB-448D149BBCFE}" type="presParOf" srcId="{F03327B3-0087-49AC-941C-A650A7D474E1}" destId="{EC89AC7B-A9AE-46B6-8236-BE988839D420}" srcOrd="4" destOrd="0" presId="urn:microsoft.com/office/officeart/2005/8/layout/list1"/>
    <dgm:cxn modelId="{AD5EDD4E-F826-473A-A515-07560F0896E0}" type="presParOf" srcId="{EC89AC7B-A9AE-46B6-8236-BE988839D420}" destId="{998DAD20-5541-4F16-B4B9-E181624221C9}" srcOrd="0" destOrd="0" presId="urn:microsoft.com/office/officeart/2005/8/layout/list1"/>
    <dgm:cxn modelId="{EF4EE0AC-E120-4871-B2D0-BCDB6C241E12}" type="presParOf" srcId="{EC89AC7B-A9AE-46B6-8236-BE988839D420}" destId="{75A3BB66-8AF3-4CE6-9717-C122D45ACD91}" srcOrd="1" destOrd="0" presId="urn:microsoft.com/office/officeart/2005/8/layout/list1"/>
    <dgm:cxn modelId="{0736E03B-5286-4BA3-A734-6ADA886EC4AE}" type="presParOf" srcId="{F03327B3-0087-49AC-941C-A650A7D474E1}" destId="{C842E232-024C-4E12-9E3D-2344A848DE90}" srcOrd="5" destOrd="0" presId="urn:microsoft.com/office/officeart/2005/8/layout/list1"/>
    <dgm:cxn modelId="{FB64D156-0D08-4F4C-A912-1850F9E8FD2B}" type="presParOf" srcId="{F03327B3-0087-49AC-941C-A650A7D474E1}" destId="{F48AB29C-37E0-4238-B57D-CBA5192DEBB6}" srcOrd="6" destOrd="0" presId="urn:microsoft.com/office/officeart/2005/8/layout/list1"/>
    <dgm:cxn modelId="{87C0B8FE-8879-4CFE-9EBE-783E8B1EFA62}" type="presParOf" srcId="{F03327B3-0087-49AC-941C-A650A7D474E1}" destId="{AF6CADAC-B4AB-4BFA-BC7A-4218C3BB6EFA}" srcOrd="7" destOrd="0" presId="urn:microsoft.com/office/officeart/2005/8/layout/list1"/>
    <dgm:cxn modelId="{3023CC84-A690-4E23-B42D-6D6EDA8FDEC1}" type="presParOf" srcId="{F03327B3-0087-49AC-941C-A650A7D474E1}" destId="{3082D7A7-15C7-42DD-B4EC-86223AAFCB24}" srcOrd="8" destOrd="0" presId="urn:microsoft.com/office/officeart/2005/8/layout/list1"/>
    <dgm:cxn modelId="{1D7A280B-0F28-4A32-A6F8-1917E44A5FFC}" type="presParOf" srcId="{3082D7A7-15C7-42DD-B4EC-86223AAFCB24}" destId="{B5D3CE76-7703-4E42-9DAB-1415A5F1F1F5}" srcOrd="0" destOrd="0" presId="urn:microsoft.com/office/officeart/2005/8/layout/list1"/>
    <dgm:cxn modelId="{13C82D75-34CD-4CCB-8B44-A2A5825CDDBC}" type="presParOf" srcId="{3082D7A7-15C7-42DD-B4EC-86223AAFCB24}" destId="{356AAE8A-0262-4045-A666-27E28D42F01E}" srcOrd="1" destOrd="0" presId="urn:microsoft.com/office/officeart/2005/8/layout/list1"/>
    <dgm:cxn modelId="{5AB9F3B6-5BDE-4919-9CF2-4CECE8E0E771}" type="presParOf" srcId="{F03327B3-0087-49AC-941C-A650A7D474E1}" destId="{CCB3A35F-959A-4454-9920-DBEC3AE453FD}" srcOrd="9" destOrd="0" presId="urn:microsoft.com/office/officeart/2005/8/layout/list1"/>
    <dgm:cxn modelId="{4DA140EF-2D38-4521-ABA9-7A82A6A844C8}" type="presParOf" srcId="{F03327B3-0087-49AC-941C-A650A7D474E1}" destId="{CB19B259-37DF-4B8A-9EEF-1441ED9088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A7DBD-04F0-4891-8F08-80340B884B68}">
      <dsp:nvSpPr>
        <dsp:cNvPr id="0" name=""/>
        <dsp:cNvSpPr/>
      </dsp:nvSpPr>
      <dsp:spPr>
        <a:xfrm>
          <a:off x="0" y="547770"/>
          <a:ext cx="5699464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897645-C093-49BD-A201-0A8AC56519F7}">
      <dsp:nvSpPr>
        <dsp:cNvPr id="0" name=""/>
        <dsp:cNvSpPr/>
      </dsp:nvSpPr>
      <dsp:spPr>
        <a:xfrm>
          <a:off x="284973" y="60690"/>
          <a:ext cx="3989624" cy="9741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98" tIns="0" rIns="15079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Liderazgo de primer nivel</a:t>
          </a:r>
        </a:p>
      </dsp:txBody>
      <dsp:txXfrm>
        <a:off x="332528" y="108245"/>
        <a:ext cx="3894514" cy="879050"/>
      </dsp:txXfrm>
    </dsp:sp>
    <dsp:sp modelId="{F48AB29C-37E0-4238-B57D-CBA5192DEBB6}">
      <dsp:nvSpPr>
        <dsp:cNvPr id="0" name=""/>
        <dsp:cNvSpPr/>
      </dsp:nvSpPr>
      <dsp:spPr>
        <a:xfrm>
          <a:off x="0" y="2044650"/>
          <a:ext cx="5699464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4407"/>
              <a:satOff val="-32399"/>
              <a:lumOff val="2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A3BB66-8AF3-4CE6-9717-C122D45ACD91}">
      <dsp:nvSpPr>
        <dsp:cNvPr id="0" name=""/>
        <dsp:cNvSpPr/>
      </dsp:nvSpPr>
      <dsp:spPr>
        <a:xfrm>
          <a:off x="284973" y="1557570"/>
          <a:ext cx="3989624" cy="974160"/>
        </a:xfrm>
        <a:prstGeom prst="roundRect">
          <a:avLst/>
        </a:prstGeom>
        <a:solidFill>
          <a:schemeClr val="accent5">
            <a:hueOff val="-734407"/>
            <a:satOff val="-32399"/>
            <a:lumOff val="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98" tIns="0" rIns="15079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Crecimiento personal</a:t>
          </a:r>
        </a:p>
      </dsp:txBody>
      <dsp:txXfrm>
        <a:off x="332528" y="1605125"/>
        <a:ext cx="3894514" cy="879050"/>
      </dsp:txXfrm>
    </dsp:sp>
    <dsp:sp modelId="{CB19B259-37DF-4B8A-9EEF-1441ED908831}">
      <dsp:nvSpPr>
        <dsp:cNvPr id="0" name=""/>
        <dsp:cNvSpPr/>
      </dsp:nvSpPr>
      <dsp:spPr>
        <a:xfrm>
          <a:off x="0" y="3541530"/>
          <a:ext cx="5699464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468814"/>
              <a:satOff val="-64799"/>
              <a:lumOff val="41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6AAE8A-0262-4045-A666-27E28D42F01E}">
      <dsp:nvSpPr>
        <dsp:cNvPr id="0" name=""/>
        <dsp:cNvSpPr/>
      </dsp:nvSpPr>
      <dsp:spPr>
        <a:xfrm>
          <a:off x="284973" y="3054450"/>
          <a:ext cx="3989624" cy="974160"/>
        </a:xfrm>
        <a:prstGeom prst="roundRect">
          <a:avLst/>
        </a:prstGeom>
        <a:solidFill>
          <a:schemeClr val="accent5">
            <a:hueOff val="-1468814"/>
            <a:satOff val="-64799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798" tIns="0" rIns="15079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Éxito profesional</a:t>
          </a:r>
        </a:p>
      </dsp:txBody>
      <dsp:txXfrm>
        <a:off x="332528" y="3102005"/>
        <a:ext cx="3894514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DCE3A53-9945-49B5-9F17-FDCA6A2BD1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C7303B-8676-4A60-96F8-8FA10E6DAD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4E57-C029-41FA-9628-A6C83FE020A1}" type="datetimeFigureOut">
              <a:rPr lang="en-GB" smtClean="0"/>
              <a:t>17/08/2023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D3D82B-DD97-4DD4-B5A4-D9AE064683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1CBC15-BCC4-4E91-BACF-932EBEE502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4EA0-CD7C-49B4-84EC-46F022CFEADB}" type="slidenum">
              <a:rPr lang="en-GB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5165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5E843-6423-462D-9509-143CD60ED4B2}" type="datetimeFigureOut">
              <a:rPr lang="en-GB" smtClean="0"/>
              <a:t>17/08/2023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DAC8A-5181-41B9-A7EF-AE7F9F949493}" type="slidenum">
              <a:rPr lang="en-GB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12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1DAC8A-5181-41B9-A7EF-AE7F9F949493}" type="slidenum">
              <a:rPr lang="en-GB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787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88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08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1199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650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958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7034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861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60EDF-D37F-404A-8F92-1599E3AF2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Manual del Estudiante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465509-51BC-49BA-951B-48BD64BFEA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Sección 3: Crecimiento Personal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99290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3: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Hacer</a:t>
            </a:r>
          </a:p>
        </p:txBody>
      </p:sp>
    </p:spTree>
    <p:extLst>
      <p:ext uri="{BB962C8B-B14F-4D97-AF65-F5344CB8AC3E}">
        <p14:creationId xmlns:p14="http://schemas.microsoft.com/office/powerpoint/2010/main" val="5771223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Educación y defensa de la agricultura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0810"/>
            <a:ext cx="6202682" cy="15600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000" dirty="0"/>
              <a:t>Contar la historia de la agricultura es fundamental. Los miembros de FFA no solo son consumidores, sino que serán poderosos influyentes de la conciencia del consumidor. </a:t>
            </a:r>
          </a:p>
        </p:txBody>
      </p:sp>
      <p:pic>
        <p:nvPicPr>
          <p:cNvPr id="5" name="Picture 4" descr="A person and person shaking hands&#10;&#10;Description automatically generated">
            <a:extLst>
              <a:ext uri="{FF2B5EF4-FFF2-40B4-BE49-F238E27FC236}">
                <a16:creationId xmlns:a16="http://schemas.microsoft.com/office/drawing/2014/main" id="{F3AFD12E-F573-2915-6132-C4A88687F9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" t="16052"/>
          <a:stretch/>
        </p:blipFill>
        <p:spPr>
          <a:xfrm>
            <a:off x="7111776" y="2000673"/>
            <a:ext cx="3742617" cy="434686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6" name="Picture 5" descr="A group of people holding a framed picture&#10;&#10;Description automatically generated with medium confidence">
            <a:extLst>
              <a:ext uri="{FF2B5EF4-FFF2-40B4-BE49-F238E27FC236}">
                <a16:creationId xmlns:a16="http://schemas.microsoft.com/office/drawing/2014/main" id="{23AA319D-BC42-97C7-C33E-AC9988F536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426" y="3310885"/>
            <a:ext cx="3617183" cy="303664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8316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Educación y defensa de la agricultura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820053" cy="4801679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" sz="2200" b="1" dirty="0"/>
              <a:t>¿Cuáles son las habilidades de los defensores?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Pensar en forma crítica.</a:t>
            </a:r>
            <a:r>
              <a:rPr lang="es-ES" sz="2200" dirty="0"/>
              <a:t> Tomen decisiones con una mente abierta y un pensamiento calculado.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Desarrollar una perspectiva ampliada.</a:t>
            </a:r>
            <a:r>
              <a:rPr lang="es-ES" sz="2200" dirty="0"/>
              <a:t> Permítanse ver diferentes culturas, tipos de educación y experiencias.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Analizar y utilizar los recursos de forma eficaz.</a:t>
            </a:r>
            <a:r>
              <a:rPr lang="es-ES" sz="2200" dirty="0"/>
              <a:t> La información es abundante y diversa.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Soluciones con intercambio de ideas.</a:t>
            </a:r>
            <a:r>
              <a:rPr lang="es-ES" sz="2200" dirty="0"/>
              <a:t> Las oportunidades para la innovación y las experiencias de defensa pueden permitirles imaginar un futuro sostenible.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Conversación colaborativa</a:t>
            </a:r>
            <a:r>
              <a:rPr lang="es-ES" sz="2200" dirty="0"/>
              <a:t>: mantengan conversaciones educadas y equilibradas con los consumidores.</a:t>
            </a:r>
          </a:p>
        </p:txBody>
      </p:sp>
      <p:pic>
        <p:nvPicPr>
          <p:cNvPr id="5" name="Picture 4" descr="A couple of people walking in a field&#10;&#10;Description automatically generated with low confidence">
            <a:extLst>
              <a:ext uri="{FF2B5EF4-FFF2-40B4-BE49-F238E27FC236}">
                <a16:creationId xmlns:a16="http://schemas.microsoft.com/office/drawing/2014/main" id="{7EA80BC4-BD03-F4B0-73F8-62D34B95E1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52" y="2752077"/>
            <a:ext cx="4600853" cy="306723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0252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15513E3-9E83-82C3-C3C1-4D8BDFD6E3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64" y="770416"/>
            <a:ext cx="5994664" cy="5669574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4128647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Educación y defensa de la agricultura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257801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PLAN</a:t>
            </a:r>
          </a:p>
          <a:p>
            <a:r>
              <a:rPr lang="es-ES" sz="2200" dirty="0"/>
              <a:t>El primer paso de la defensa es la planificación.</a:t>
            </a:r>
          </a:p>
          <a:p>
            <a:r>
              <a:rPr lang="es-ES" sz="2200" b="1" dirty="0"/>
              <a:t>Definir el problema:</a:t>
            </a:r>
            <a:r>
              <a:rPr lang="es-ES" sz="2200" dirty="0"/>
              <a:t> ¿Cuál es el desafío al que nos enfrentamos?</a:t>
            </a:r>
          </a:p>
          <a:p>
            <a:r>
              <a:rPr lang="es-ES" sz="2200" b="1" dirty="0"/>
              <a:t>Analizar:</a:t>
            </a:r>
            <a:r>
              <a:rPr lang="es-ES" sz="2200" dirty="0"/>
              <a:t> ¿Cuál es la información vital que necesitamos saber y dónde puedo encontrarla?</a:t>
            </a:r>
          </a:p>
          <a:p>
            <a:r>
              <a:rPr lang="es-ES" sz="2200" b="1" dirty="0"/>
              <a:t>Comprender a nuestra audiencia:</a:t>
            </a:r>
            <a:r>
              <a:rPr lang="es-ES" sz="2200" dirty="0"/>
              <a:t> ¿A quién estamos tratando de influir?</a:t>
            </a:r>
          </a:p>
        </p:txBody>
      </p:sp>
      <p:pic>
        <p:nvPicPr>
          <p:cNvPr id="5" name="Graphic 4" descr="Flip calendar with solid fill">
            <a:extLst>
              <a:ext uri="{FF2B5EF4-FFF2-40B4-BE49-F238E27FC236}">
                <a16:creationId xmlns:a16="http://schemas.microsoft.com/office/drawing/2014/main" id="{B30B7360-E512-F093-0F1A-9C8541D5D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6668" y="3149354"/>
            <a:ext cx="2954784" cy="2954784"/>
          </a:xfrm>
          <a:prstGeom prst="rect">
            <a:avLst/>
          </a:prstGeom>
        </p:spPr>
      </p:pic>
      <p:pic>
        <p:nvPicPr>
          <p:cNvPr id="7" name="Graphic 6" descr="Clock with solid fill">
            <a:extLst>
              <a:ext uri="{FF2B5EF4-FFF2-40B4-BE49-F238E27FC236}">
                <a16:creationId xmlns:a16="http://schemas.microsoft.com/office/drawing/2014/main" id="{7C79AFDE-8999-63AE-2008-D90C4FA20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68918" y="1995256"/>
            <a:ext cx="1966404" cy="1966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472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Educación y defensa de la agricultura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23D394-FE49-6AB8-B932-D6D5561630A1}"/>
              </a:ext>
            </a:extLst>
          </p:cNvPr>
          <p:cNvSpPr txBox="1">
            <a:spLocks/>
          </p:cNvSpPr>
          <p:nvPr/>
        </p:nvSpPr>
        <p:spPr>
          <a:xfrm>
            <a:off x="6096000" y="1825624"/>
            <a:ext cx="5257801" cy="4521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200" b="1" dirty="0"/>
              <a:t>DESARROLLAR</a:t>
            </a:r>
          </a:p>
          <a:p>
            <a:r>
              <a:rPr lang="es-ES" sz="2200" dirty="0"/>
              <a:t>El segundo paso de la defensa es desarrollar.</a:t>
            </a:r>
          </a:p>
          <a:p>
            <a:r>
              <a:rPr lang="es-ES" sz="2200" b="1" dirty="0"/>
              <a:t>Objetivos:</a:t>
            </a:r>
            <a:r>
              <a:rPr lang="es-ES" sz="2200" dirty="0"/>
              <a:t> ¿Qué queremos lograr?</a:t>
            </a:r>
          </a:p>
          <a:p>
            <a:r>
              <a:rPr lang="es-ES" sz="2200" b="1" dirty="0"/>
              <a:t>Mensaje clave:</a:t>
            </a:r>
            <a:r>
              <a:rPr lang="es-ES" sz="2200" dirty="0"/>
              <a:t> ¿Cuáles son nuestros puntos de conversación importantes para nuestra audiencia definida?</a:t>
            </a:r>
          </a:p>
          <a:p>
            <a:r>
              <a:rPr lang="es-ES" sz="2200" b="1" dirty="0"/>
              <a:t>Plan de desarrollo:</a:t>
            </a:r>
            <a:r>
              <a:rPr lang="es-ES" sz="2200" dirty="0"/>
              <a:t> ¿Qué pasos debemos dar para lograr nuestros objetivos?</a:t>
            </a:r>
          </a:p>
        </p:txBody>
      </p:sp>
      <p:pic>
        <p:nvPicPr>
          <p:cNvPr id="8" name="Graphic 7" descr="Large book with dialogue design">
            <a:extLst>
              <a:ext uri="{FF2B5EF4-FFF2-40B4-BE49-F238E27FC236}">
                <a16:creationId xmlns:a16="http://schemas.microsoft.com/office/drawing/2014/main" id="{F19D365A-B3CC-9AEA-8E49-9797B4A55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3344" y="2950345"/>
            <a:ext cx="3094225" cy="2550186"/>
          </a:xfrm>
          <a:prstGeom prst="rect">
            <a:avLst/>
          </a:prstGeom>
        </p:spPr>
      </p:pic>
      <p:pic>
        <p:nvPicPr>
          <p:cNvPr id="10" name="Graphic 9" descr="Pencil outline">
            <a:extLst>
              <a:ext uri="{FF2B5EF4-FFF2-40B4-BE49-F238E27FC236}">
                <a16:creationId xmlns:a16="http://schemas.microsoft.com/office/drawing/2014/main" id="{F4FC4AB8-780F-A2E9-967C-87D22C8E34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919057" y="2160972"/>
            <a:ext cx="1268028" cy="126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88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Educación y defensa de la agricultura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257801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HACER</a:t>
            </a:r>
          </a:p>
          <a:p>
            <a:r>
              <a:rPr lang="es-ES" sz="2200" dirty="0"/>
              <a:t>El tercer paso de la defensa es transmitir su mensaje.</a:t>
            </a:r>
          </a:p>
          <a:p>
            <a:r>
              <a:rPr lang="es-ES" sz="2200" b="1" dirty="0"/>
              <a:t>Colaborar:</a:t>
            </a:r>
            <a:r>
              <a:rPr lang="es-ES" sz="2200" dirty="0"/>
              <a:t> ¿Cómo podemos asociarnos con otros para fortalecer los esfuerzos de defensa?</a:t>
            </a:r>
          </a:p>
          <a:p>
            <a:r>
              <a:rPr lang="es-ES" sz="2200" b="1" dirty="0"/>
              <a:t>Ejecutar:</a:t>
            </a:r>
            <a:r>
              <a:rPr lang="es-ES" sz="2200" dirty="0"/>
              <a:t> ¿Cómo estamos usando lo que sabemos?</a:t>
            </a:r>
          </a:p>
          <a:p>
            <a:r>
              <a:rPr lang="es-ES" sz="2200" b="1" dirty="0"/>
              <a:t>Crear conciencia:</a:t>
            </a:r>
            <a:r>
              <a:rPr lang="es-ES" sz="2200" dirty="0"/>
              <a:t> ¿Cómo promovemos nuestros esfuerzos de defensa y ganamos apoyo?</a:t>
            </a:r>
          </a:p>
        </p:txBody>
      </p:sp>
      <p:pic>
        <p:nvPicPr>
          <p:cNvPr id="5" name="Graphic 4" descr="Customer review with solid fill">
            <a:extLst>
              <a:ext uri="{FF2B5EF4-FFF2-40B4-BE49-F238E27FC236}">
                <a16:creationId xmlns:a16="http://schemas.microsoft.com/office/drawing/2014/main" id="{199488BF-B65E-1D76-0ACA-8CAD611D7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29237" y="2435732"/>
            <a:ext cx="3105705" cy="3105705"/>
          </a:xfrm>
          <a:prstGeom prst="rect">
            <a:avLst/>
          </a:prstGeom>
        </p:spPr>
      </p:pic>
      <p:pic>
        <p:nvPicPr>
          <p:cNvPr id="7" name="Graphic 6" descr="Radio microphone outline">
            <a:extLst>
              <a:ext uri="{FF2B5EF4-FFF2-40B4-BE49-F238E27FC236}">
                <a16:creationId xmlns:a16="http://schemas.microsoft.com/office/drawing/2014/main" id="{C61F663A-2279-BCD0-8D9A-61ED21C5A2C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88809" y="3546150"/>
            <a:ext cx="1080856" cy="1080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1664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Educación y defensa de la agricultura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823D394-FE49-6AB8-B932-D6D5561630A1}"/>
              </a:ext>
            </a:extLst>
          </p:cNvPr>
          <p:cNvSpPr txBox="1">
            <a:spLocks/>
          </p:cNvSpPr>
          <p:nvPr/>
        </p:nvSpPr>
        <p:spPr>
          <a:xfrm>
            <a:off x="6096000" y="1825624"/>
            <a:ext cx="5257801" cy="45219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200" b="1" dirty="0"/>
              <a:t>REFLEXIONAR</a:t>
            </a:r>
          </a:p>
          <a:p>
            <a:r>
              <a:rPr lang="es-ES" sz="2200" dirty="0"/>
              <a:t>El cuarto paso de la defensa es reflexionar sobre los resultados.</a:t>
            </a:r>
          </a:p>
          <a:p>
            <a:r>
              <a:rPr lang="es-ES" sz="2200" b="1" dirty="0"/>
              <a:t>Monitorear:</a:t>
            </a:r>
            <a:r>
              <a:rPr lang="es-ES" sz="2200" dirty="0"/>
              <a:t> ¿Qué información podemos recopilar que demuestre el impacto?</a:t>
            </a:r>
          </a:p>
          <a:p>
            <a:r>
              <a:rPr lang="es-ES" sz="2200" b="1" dirty="0"/>
              <a:t>Revisar:</a:t>
            </a:r>
            <a:r>
              <a:rPr lang="es-ES" sz="2200" dirty="0"/>
              <a:t> ¿Qué tan bien logré mis objetivos?</a:t>
            </a:r>
          </a:p>
          <a:p>
            <a:r>
              <a:rPr lang="es-ES" sz="2200" b="1" dirty="0"/>
              <a:t>Adaptarse:</a:t>
            </a:r>
            <a:r>
              <a:rPr lang="es-ES" sz="2200" dirty="0"/>
              <a:t> ¿Qué cambios puedo hacer para mejorar?</a:t>
            </a:r>
          </a:p>
        </p:txBody>
      </p:sp>
      <p:pic>
        <p:nvPicPr>
          <p:cNvPr id="5" name="Graphic 4" descr="Magnifying glass with solid fill">
            <a:extLst>
              <a:ext uri="{FF2B5EF4-FFF2-40B4-BE49-F238E27FC236}">
                <a16:creationId xmlns:a16="http://schemas.microsoft.com/office/drawing/2014/main" id="{45B5F2F5-0965-1E90-088C-DFB0F3930A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3281405" y="3429000"/>
            <a:ext cx="1477393" cy="1477393"/>
          </a:xfrm>
          <a:prstGeom prst="rect">
            <a:avLst/>
          </a:prstGeom>
        </p:spPr>
      </p:pic>
      <p:pic>
        <p:nvPicPr>
          <p:cNvPr id="9" name="Graphic 8" descr="Brain in head outline">
            <a:extLst>
              <a:ext uri="{FF2B5EF4-FFF2-40B4-BE49-F238E27FC236}">
                <a16:creationId xmlns:a16="http://schemas.microsoft.com/office/drawing/2014/main" id="{4CC5F3B5-F998-A743-DFC1-C4FA625A3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37695" y="2651233"/>
            <a:ext cx="2512380" cy="2512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752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¿Cómo pueden actuar como defensores hoy?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801646" cy="429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PARA USTEDES…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27C6A-4926-639A-659B-FAADA7E0BD03}"/>
              </a:ext>
            </a:extLst>
          </p:cNvPr>
          <p:cNvSpPr txBox="1"/>
          <p:nvPr/>
        </p:nvSpPr>
        <p:spPr>
          <a:xfrm>
            <a:off x="1180732" y="2518679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Publicar en las redes sociales usando #SpeakAg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7158-B05E-732D-FE78-C503891E5D7D}"/>
              </a:ext>
            </a:extLst>
          </p:cNvPr>
          <p:cNvSpPr txBox="1"/>
          <p:nvPr/>
        </p:nvSpPr>
        <p:spPr>
          <a:xfrm>
            <a:off x="1417651" y="5631235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Asistan a un foro local o estatal sobre agricultura.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DA38A-DB17-D626-00F5-02F0250649CE}"/>
              </a:ext>
            </a:extLst>
          </p:cNvPr>
          <p:cNvSpPr txBox="1"/>
          <p:nvPr/>
        </p:nvSpPr>
        <p:spPr>
          <a:xfrm>
            <a:off x="4729242" y="1583789"/>
            <a:ext cx="2982897" cy="146423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Compartan un artículo de noticias o un blog relacionado con la agricultura en las redes sociales.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F909F-A0D2-69C8-BF68-29C0002DD812}"/>
              </a:ext>
            </a:extLst>
          </p:cNvPr>
          <p:cNvSpPr txBox="1"/>
          <p:nvPr/>
        </p:nvSpPr>
        <p:spPr>
          <a:xfrm>
            <a:off x="8137760" y="1583790"/>
            <a:ext cx="3059484" cy="146423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Después de investigar un tema, respondan respetuosamente a una publicación de blog con su postura.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7E03B-189C-52F7-8101-9C3837C81401}"/>
              </a:ext>
            </a:extLst>
          </p:cNvPr>
          <p:cNvSpPr txBox="1"/>
          <p:nvPr/>
        </p:nvSpPr>
        <p:spPr>
          <a:xfrm>
            <a:off x="773928" y="4789602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Organicen un día de visita de SAE.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08427-4B23-29EB-8735-F862BFA3E8CC}"/>
              </a:ext>
            </a:extLst>
          </p:cNvPr>
          <p:cNvSpPr txBox="1"/>
          <p:nvPr/>
        </p:nvSpPr>
        <p:spPr>
          <a:xfrm>
            <a:off x="2100404" y="3403140"/>
            <a:ext cx="2982897" cy="119181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Escriban un documento para una de sus tareas de clase sobre un tema agrícola.</a:t>
            </a:r>
          </a:p>
        </p:txBody>
      </p:sp>
      <p:pic>
        <p:nvPicPr>
          <p:cNvPr id="12" name="Picture 11" descr="A group of people standing in front of a machine&#10;&#10;Description automatically generated with medium confidence">
            <a:extLst>
              <a:ext uri="{FF2B5EF4-FFF2-40B4-BE49-F238E27FC236}">
                <a16:creationId xmlns:a16="http://schemas.microsoft.com/office/drawing/2014/main" id="{51070C97-30E3-B67B-4516-B57B056E34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181241"/>
            <a:ext cx="4559335" cy="3429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952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¿Cómo pueden actuar como defensores hoy?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3547369" cy="485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PARA SU CAPÍTULO...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27C6A-4926-639A-659B-FAADA7E0BD03}"/>
              </a:ext>
            </a:extLst>
          </p:cNvPr>
          <p:cNvSpPr txBox="1"/>
          <p:nvPr/>
        </p:nvSpPr>
        <p:spPr>
          <a:xfrm>
            <a:off x="1272413" y="2355385"/>
            <a:ext cx="2982897" cy="9194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Inviten a la escuela intermedia a un Día de Agricultura.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7158-B05E-732D-FE78-C503891E5D7D}"/>
              </a:ext>
            </a:extLst>
          </p:cNvPr>
          <p:cNvSpPr txBox="1"/>
          <p:nvPr/>
        </p:nvSpPr>
        <p:spPr>
          <a:xfrm>
            <a:off x="838200" y="5742751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Organicen un Día de Intercambio de SAE.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DA38A-DB17-D626-00F5-02F0250649CE}"/>
              </a:ext>
            </a:extLst>
          </p:cNvPr>
          <p:cNvSpPr txBox="1"/>
          <p:nvPr/>
        </p:nvSpPr>
        <p:spPr>
          <a:xfrm>
            <a:off x="2035786" y="4968759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Dicten una lección a una clase de primaria.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F909F-A0D2-69C8-BF68-29C0002DD812}"/>
              </a:ext>
            </a:extLst>
          </p:cNvPr>
          <p:cNvSpPr txBox="1"/>
          <p:nvPr/>
        </p:nvSpPr>
        <p:spPr>
          <a:xfrm>
            <a:off x="636368" y="4187422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Exhiban volantes en los pasillos.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7E03B-189C-52F7-8101-9C3837C81401}"/>
              </a:ext>
            </a:extLst>
          </p:cNvPr>
          <p:cNvSpPr txBox="1"/>
          <p:nvPr/>
        </p:nvSpPr>
        <p:spPr>
          <a:xfrm>
            <a:off x="4749357" y="1931493"/>
            <a:ext cx="3151333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Participen en el programa PALS.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08427-4B23-29EB-8735-F862BFA3E8CC}"/>
              </a:ext>
            </a:extLst>
          </p:cNvPr>
          <p:cNvSpPr txBox="1"/>
          <p:nvPr/>
        </p:nvSpPr>
        <p:spPr>
          <a:xfrm>
            <a:off x="838200" y="3407611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Inviten a amigos a una reunión del capítulo.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CAA53-783E-0B2F-CFA9-3B4768EB19DE}"/>
              </a:ext>
            </a:extLst>
          </p:cNvPr>
          <p:cNvSpPr txBox="1"/>
          <p:nvPr/>
        </p:nvSpPr>
        <p:spPr>
          <a:xfrm>
            <a:off x="8368688" y="1933278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Organicen un mercado de agricultores escolares.</a:t>
            </a:r>
          </a:p>
        </p:txBody>
      </p:sp>
      <p:pic>
        <p:nvPicPr>
          <p:cNvPr id="12" name="Picture 11" descr="A group of children sitting in a circle&#10;&#10;Description automatically generated with medium confidence">
            <a:extLst>
              <a:ext uri="{FF2B5EF4-FFF2-40B4-BE49-F238E27FC236}">
                <a16:creationId xmlns:a16="http://schemas.microsoft.com/office/drawing/2014/main" id="{D0DAE0EA-3F68-C071-7383-4D6C81DA33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645" y="2890957"/>
            <a:ext cx="5143500" cy="34290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191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1: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Yo</a:t>
            </a:r>
          </a:p>
        </p:txBody>
      </p:sp>
    </p:spTree>
    <p:extLst>
      <p:ext uri="{BB962C8B-B14F-4D97-AF65-F5344CB8AC3E}">
        <p14:creationId xmlns:p14="http://schemas.microsoft.com/office/powerpoint/2010/main" val="4274787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¿Cómo pueden actuar como defensores hoy?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421" y="1767249"/>
            <a:ext cx="4293093" cy="485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PARA SU COMUNIDAD...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27C6A-4926-639A-659B-FAADA7E0BD03}"/>
              </a:ext>
            </a:extLst>
          </p:cNvPr>
          <p:cNvSpPr txBox="1"/>
          <p:nvPr/>
        </p:nvSpPr>
        <p:spPr>
          <a:xfrm>
            <a:off x="630403" y="2291064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Organicen un mercado de agricultores.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7158-B05E-732D-FE78-C503891E5D7D}"/>
              </a:ext>
            </a:extLst>
          </p:cNvPr>
          <p:cNvSpPr txBox="1"/>
          <p:nvPr/>
        </p:nvSpPr>
        <p:spPr>
          <a:xfrm>
            <a:off x="3944996" y="3232439"/>
            <a:ext cx="2580495" cy="9194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Organicen una Cena de agradecimiento para los agricultores.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DA38A-DB17-D626-00F5-02F0250649CE}"/>
              </a:ext>
            </a:extLst>
          </p:cNvPr>
          <p:cNvSpPr txBox="1"/>
          <p:nvPr/>
        </p:nvSpPr>
        <p:spPr>
          <a:xfrm>
            <a:off x="5708050" y="2001622"/>
            <a:ext cx="3102422" cy="95345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Organicen un Día de Agricultura o un Zoológico de mascotas </a:t>
            </a:r>
            <a:r>
              <a:rPr lang="es-ES" dirty="0">
                <a:solidFill>
                  <a:schemeClr val="tx2"/>
                </a:solidFill>
              </a:rPr>
              <a:t>local.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F909F-A0D2-69C8-BF68-29C0002DD812}"/>
              </a:ext>
            </a:extLst>
          </p:cNvPr>
          <p:cNvSpPr txBox="1"/>
          <p:nvPr/>
        </p:nvSpPr>
        <p:spPr>
          <a:xfrm>
            <a:off x="732006" y="3937664"/>
            <a:ext cx="2410206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Instalen una cabina en el juzgado.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7E03B-189C-52F7-8101-9C3837C81401}"/>
              </a:ext>
            </a:extLst>
          </p:cNvPr>
          <p:cNvSpPr txBox="1"/>
          <p:nvPr/>
        </p:nvSpPr>
        <p:spPr>
          <a:xfrm>
            <a:off x="3829430" y="2215286"/>
            <a:ext cx="1734578" cy="9194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Enarbolen una bandera de la FFA.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08427-4B23-29EB-8735-F862BFA3E8CC}"/>
              </a:ext>
            </a:extLst>
          </p:cNvPr>
          <p:cNvSpPr txBox="1"/>
          <p:nvPr/>
        </p:nvSpPr>
        <p:spPr>
          <a:xfrm>
            <a:off x="810489" y="3097359"/>
            <a:ext cx="2982897" cy="64698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Coloquen un anuncio en su periódico local.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CAA53-783E-0B2F-CFA9-3B4768EB19DE}"/>
              </a:ext>
            </a:extLst>
          </p:cNvPr>
          <p:cNvSpPr txBox="1"/>
          <p:nvPr/>
        </p:nvSpPr>
        <p:spPr>
          <a:xfrm>
            <a:off x="9010997" y="2018649"/>
            <a:ext cx="2214375" cy="9194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Vendan productos locales o donen fondos al capítulo.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092F7-C8C5-D13C-1592-734A55D7F37B}"/>
              </a:ext>
            </a:extLst>
          </p:cNvPr>
          <p:cNvSpPr txBox="1"/>
          <p:nvPr/>
        </p:nvSpPr>
        <p:spPr>
          <a:xfrm>
            <a:off x="3266902" y="4274264"/>
            <a:ext cx="2191939" cy="9194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Inviten al alcalde al banquete del capítulo.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14FE68-2A66-6300-5116-0E11E8E17159}"/>
              </a:ext>
            </a:extLst>
          </p:cNvPr>
          <p:cNvSpPr txBox="1"/>
          <p:nvPr/>
        </p:nvSpPr>
        <p:spPr>
          <a:xfrm>
            <a:off x="1794964" y="5343623"/>
            <a:ext cx="4068933" cy="91940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Asistan a una reunión de la junta escolar e informen sobre el éxito de su capítulo.</a:t>
            </a:r>
          </a:p>
        </p:txBody>
      </p:sp>
      <p:pic>
        <p:nvPicPr>
          <p:cNvPr id="14" name="Picture 13" descr="A group of people picking up grass&#10;&#10;Description automatically generated with low confidence">
            <a:extLst>
              <a:ext uri="{FF2B5EF4-FFF2-40B4-BE49-F238E27FC236}">
                <a16:creationId xmlns:a16="http://schemas.microsoft.com/office/drawing/2014/main" id="{50086CF1-33C0-590C-776E-B11C7442AB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274" y="3296723"/>
            <a:ext cx="4408136" cy="2938757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3343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¿Cómo pueden actuar como defensores hoy?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877" y="1798226"/>
            <a:ext cx="4293093" cy="485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PARA SU GOBIERNO…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427C6A-4926-639A-659B-FAADA7E0BD03}"/>
              </a:ext>
            </a:extLst>
          </p:cNvPr>
          <p:cNvSpPr txBox="1"/>
          <p:nvPr/>
        </p:nvSpPr>
        <p:spPr>
          <a:xfrm>
            <a:off x="1208286" y="2355924"/>
            <a:ext cx="2982897" cy="119181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Invite a los asesores agrícolas a hablar en un evento o en el salón de clases.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7158-B05E-732D-FE78-C503891E5D7D}"/>
              </a:ext>
            </a:extLst>
          </p:cNvPr>
          <p:cNvSpPr txBox="1"/>
          <p:nvPr/>
        </p:nvSpPr>
        <p:spPr>
          <a:xfrm>
            <a:off x="1076414" y="3717705"/>
            <a:ext cx="2982897" cy="119181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Publiquen fotos del Día FFA o el Día de la Agricultura de su estado en la capital.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FDA38A-DB17-D626-00F5-02F0250649CE}"/>
              </a:ext>
            </a:extLst>
          </p:cNvPr>
          <p:cNvSpPr txBox="1"/>
          <p:nvPr/>
        </p:nvSpPr>
        <p:spPr>
          <a:xfrm>
            <a:off x="5112801" y="1720695"/>
            <a:ext cx="3443793" cy="146423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Comuníquense con su secretario/comisionado de agricultura y discutan los desafíos actuales en la agricultura.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37E03B-189C-52F7-8101-9C3837C81401}"/>
              </a:ext>
            </a:extLst>
          </p:cNvPr>
          <p:cNvSpPr txBox="1"/>
          <p:nvPr/>
        </p:nvSpPr>
        <p:spPr>
          <a:xfrm>
            <a:off x="758299" y="5101461"/>
            <a:ext cx="2982897" cy="119181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Inviten a los senadores y representantes de su estado o nación a visitar su capítulo de la FFA.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908427-4B23-29EB-8735-F862BFA3E8CC}"/>
              </a:ext>
            </a:extLst>
          </p:cNvPr>
          <p:cNvSpPr txBox="1"/>
          <p:nvPr/>
        </p:nvSpPr>
        <p:spPr>
          <a:xfrm>
            <a:off x="8750425" y="1690688"/>
            <a:ext cx="2982897" cy="173664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Creen una forma creativa de involucrar a los funcionarios gubernamentales y educar al público sobre la agricultura.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CAA53-783E-0B2F-CFA9-3B4768EB19DE}"/>
              </a:ext>
            </a:extLst>
          </p:cNvPr>
          <p:cNvSpPr txBox="1"/>
          <p:nvPr/>
        </p:nvSpPr>
        <p:spPr>
          <a:xfrm>
            <a:off x="4635638" y="3462146"/>
            <a:ext cx="2982897" cy="119181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Pónganse en contacto con su agente de extensión local y discutan temas agrícolas.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E092F7-C8C5-D13C-1592-734A55D7F37B}"/>
              </a:ext>
            </a:extLst>
          </p:cNvPr>
          <p:cNvSpPr txBox="1"/>
          <p:nvPr/>
        </p:nvSpPr>
        <p:spPr>
          <a:xfrm>
            <a:off x="4286437" y="4909521"/>
            <a:ext cx="2982897" cy="1464231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chemeClr val="tx2"/>
                </a:solidFill>
              </a:rPr>
              <a:t>Comuníquense con los partidarios de la agricultura involucrados y aprenda sobre sus historias agrícolas.</a:t>
            </a:r>
          </a:p>
        </p:txBody>
      </p:sp>
      <p:pic>
        <p:nvPicPr>
          <p:cNvPr id="14" name="Picture 13" descr="Two women standing in front of a building&#10;&#10;Description automatically generated with medium confidence">
            <a:extLst>
              <a:ext uri="{FF2B5EF4-FFF2-40B4-BE49-F238E27FC236}">
                <a16:creationId xmlns:a16="http://schemas.microsoft.com/office/drawing/2014/main" id="{574126C0-23CF-3520-AE40-3E4D527B2E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6" r="4854"/>
          <a:stretch/>
        </p:blipFill>
        <p:spPr>
          <a:xfrm rot="5400000">
            <a:off x="8165602" y="3560607"/>
            <a:ext cx="3015886" cy="3081709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9127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4: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Servir</a:t>
            </a:r>
          </a:p>
        </p:txBody>
      </p:sp>
    </p:spTree>
    <p:extLst>
      <p:ext uri="{BB962C8B-B14F-4D97-AF65-F5344CB8AC3E}">
        <p14:creationId xmlns:p14="http://schemas.microsoft.com/office/powerpoint/2010/main" val="23205410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Living to 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4790244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Servicio comunitario</a:t>
            </a:r>
          </a:p>
          <a:p>
            <a:r>
              <a:rPr lang="es-ES" sz="2200" dirty="0"/>
              <a:t>Es la participación de personas o grupos en una actividad organizada que contribuye a la comunidad local, nacional o mundial.</a:t>
            </a:r>
          </a:p>
          <a:p>
            <a:r>
              <a:rPr lang="es-ES" sz="2200" dirty="0"/>
              <a:t>Ejemplos:</a:t>
            </a:r>
          </a:p>
          <a:p>
            <a:pPr lvl="1"/>
            <a:r>
              <a:rPr lang="es-ES" sz="2200" dirty="0"/>
              <a:t>Adopt-a-highway</a:t>
            </a:r>
          </a:p>
          <a:p>
            <a:pPr lvl="1"/>
            <a:r>
              <a:rPr lang="es-ES" sz="2200" dirty="0"/>
              <a:t>Colecta de alimentos enlatados</a:t>
            </a:r>
          </a:p>
          <a:p>
            <a:pPr lvl="1"/>
            <a:r>
              <a:rPr lang="es-ES" sz="2200" dirty="0"/>
              <a:t>Colecta de ropa</a:t>
            </a:r>
          </a:p>
          <a:p>
            <a:pPr lvl="1"/>
            <a:r>
              <a:rPr lang="es-ES" sz="2200" dirty="0"/>
              <a:t>Tutoría a otros estudiantes</a:t>
            </a:r>
          </a:p>
        </p:txBody>
      </p:sp>
      <p:pic>
        <p:nvPicPr>
          <p:cNvPr id="7" name="Picture 6" descr="A picture containing person, clothing, human face, indoor&#10;&#10;Description automatically generated">
            <a:extLst>
              <a:ext uri="{FF2B5EF4-FFF2-40B4-BE49-F238E27FC236}">
                <a16:creationId xmlns:a16="http://schemas.microsoft.com/office/drawing/2014/main" id="{C632360B-F1EA-4BC6-9CF2-25471C0BB3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81" y="1295000"/>
            <a:ext cx="5507419" cy="367649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45116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Vivir para servir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843510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Aprendizaje de servicio</a:t>
            </a:r>
          </a:p>
          <a:p>
            <a:r>
              <a:rPr lang="es-ES" sz="2200" dirty="0"/>
              <a:t>Involucra proyectos que ocurren a lo largo de un semestre o año, hace que el aprendizaje sea más práctico, incluye una reflexión intencional y estructurada, y crea asociaciones recíprocas.</a:t>
            </a:r>
          </a:p>
          <a:p>
            <a:r>
              <a:rPr lang="es-ES" sz="2200" dirty="0"/>
              <a:t>Por ejemplo:</a:t>
            </a:r>
          </a:p>
          <a:p>
            <a:pPr lvl="1"/>
            <a:r>
              <a:rPr lang="es-ES" sz="2200" dirty="0"/>
              <a:t>Construir camas para asegurar que cada niño adoptivo tenga un lugar seguro para dormir.</a:t>
            </a:r>
          </a:p>
        </p:txBody>
      </p:sp>
      <p:pic>
        <p:nvPicPr>
          <p:cNvPr id="5" name="Picture 4" descr="A group of people digging in a garden&#10;&#10;Description automatically generated with medium confidence">
            <a:extLst>
              <a:ext uri="{FF2B5EF4-FFF2-40B4-BE49-F238E27FC236}">
                <a16:creationId xmlns:a16="http://schemas.microsoft.com/office/drawing/2014/main" id="{2DC496A6-FC7D-FD93-A71E-69734D7E1C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743" y="1262339"/>
            <a:ext cx="5466057" cy="364403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59338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Vivir para servir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4701467" cy="45219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/>
              <a:t>Becas Vivir para servir</a:t>
            </a:r>
          </a:p>
          <a:p>
            <a:r>
              <a:rPr lang="es-ES" sz="2200" dirty="0"/>
              <a:t>Una serie de subvenciones que brindan una oportunidad para que los capítulos de la FFA busquen financiamiento para apoyar varios tipos de proyectos de servicio. </a:t>
            </a:r>
          </a:p>
        </p:txBody>
      </p:sp>
      <p:pic>
        <p:nvPicPr>
          <p:cNvPr id="5" name="Picture 4" descr="A group of people working in a field&#10;&#10;Description automatically generated with low confidence">
            <a:extLst>
              <a:ext uri="{FF2B5EF4-FFF2-40B4-BE49-F238E27FC236}">
                <a16:creationId xmlns:a16="http://schemas.microsoft.com/office/drawing/2014/main" id="{64FC6411-91FB-5A1A-6BD6-FAF14F7615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906" y="899312"/>
            <a:ext cx="4574220" cy="304948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E2E4FB5-B568-82DF-3E52-9C6F41FB84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049" y="4269843"/>
            <a:ext cx="8877235" cy="2006668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3937931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Vivir para Servir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522" y="1690687"/>
            <a:ext cx="7408027" cy="452190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b="1" dirty="0"/>
              <a:t>Becas Vivir para Servir</a:t>
            </a:r>
          </a:p>
          <a:p>
            <a:r>
              <a:rPr lang="es-ES" sz="2000" dirty="0"/>
              <a:t>Áreas de enfoque:</a:t>
            </a:r>
          </a:p>
          <a:p>
            <a:pPr lvl="1"/>
            <a:r>
              <a:rPr lang="es-ES" sz="1900" b="1" dirty="0"/>
              <a:t>Seguridad de la comunidad:</a:t>
            </a:r>
            <a:r>
              <a:rPr lang="es-ES" sz="1900" dirty="0"/>
              <a:t> aborda las preocupaciones con respecto a la seguridad de la comunidad</a:t>
            </a:r>
          </a:p>
          <a:p>
            <a:pPr lvl="1"/>
            <a:r>
              <a:rPr lang="es-ES" sz="1900" b="1" dirty="0"/>
              <a:t>Hambre, salud y nutrición:</a:t>
            </a:r>
            <a:r>
              <a:rPr lang="es-ES" sz="1900" dirty="0"/>
              <a:t> aborda necesidades de inseguridad alimentaria insatisfechas, aumenta la actividad física y mejora los hábitos saludables.</a:t>
            </a:r>
          </a:p>
          <a:p>
            <a:pPr lvl="1"/>
            <a:r>
              <a:rPr lang="es-ES" sz="1900" b="1" dirty="0"/>
              <a:t>Compromiso con la comunidad</a:t>
            </a:r>
            <a:r>
              <a:rPr lang="es-ES" sz="1900" dirty="0"/>
              <a:t>: aborda asuntos relacionados con el patrimonio y las tradiciones, las conexiones entre los miembros de la comunidad y la responsabilidad cívica.</a:t>
            </a:r>
          </a:p>
          <a:p>
            <a:pPr lvl="1"/>
            <a:r>
              <a:rPr lang="es-ES" sz="1900" b="1" dirty="0"/>
              <a:t>Responsabilidad ambiental:</a:t>
            </a:r>
            <a:r>
              <a:rPr lang="es-ES" sz="1900" dirty="0"/>
              <a:t> aborda la calidad del aire y el agua, la eficiencia energética y del agua, los esfuerzos de conservación que sustentan los sistemas naturales.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B19211-9AC2-2383-A957-5A9684D3A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509" y="895239"/>
            <a:ext cx="1743318" cy="15908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89F808-A241-B9B2-C04A-0D021E109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3154" y="1577535"/>
            <a:ext cx="1743318" cy="1629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37DCDD-2571-A627-7DA0-FC830592C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4249" y="3289736"/>
            <a:ext cx="1819529" cy="14194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4DF313-AE09-D28E-B340-DDC3154A46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7363" y="4547057"/>
            <a:ext cx="1981477" cy="18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57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Más allá de la misión de la FFA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4612689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s-ES" sz="2400" dirty="0"/>
              <a:t>Todos somos únicos y tenemos diferentes cosas que ofrecer. La misión de la Organización Nacional de la FFA es ayudarlos a desarrollar sus habilidades, talentos y habilidades. 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0083A31-5B95-D166-62AA-323F36CE77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6771581"/>
              </p:ext>
            </p:extLst>
          </p:nvPr>
        </p:nvGraphicFramePr>
        <p:xfrm>
          <a:off x="5654336" y="1825625"/>
          <a:ext cx="5699464" cy="44338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372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Liderazgo de primer nivel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600" cy="4351338"/>
          </a:xfrm>
        </p:spPr>
        <p:txBody>
          <a:bodyPr>
            <a:normAutofit/>
          </a:bodyPr>
          <a:lstStyle/>
          <a:p>
            <a:r>
              <a:rPr lang="es-ES" sz="2200" b="1" dirty="0"/>
              <a:t>Definición:</a:t>
            </a:r>
            <a:r>
              <a:rPr lang="es-ES" sz="2200" dirty="0"/>
              <a:t> Influencia</a:t>
            </a:r>
          </a:p>
          <a:p>
            <a:r>
              <a:rPr lang="es-ES" sz="2200" b="1" dirty="0"/>
              <a:t>Acción:</a:t>
            </a:r>
            <a:r>
              <a:rPr lang="es-ES" sz="2200" dirty="0"/>
              <a:t> ¿Tienen las habilidades y competencias necesarias para lograr los resultados deseados?</a:t>
            </a:r>
          </a:p>
          <a:p>
            <a:r>
              <a:rPr lang="es-ES" sz="2200" b="1" dirty="0"/>
              <a:t>Relaciones:</a:t>
            </a:r>
            <a:r>
              <a:rPr lang="es-ES" sz="2200" dirty="0"/>
              <a:t> ¿Se puede construir el electorado escuchando, asesorando, comprendiendo y apreciando a los demás?</a:t>
            </a:r>
          </a:p>
          <a:p>
            <a:r>
              <a:rPr lang="es-ES" sz="2200" b="1" dirty="0"/>
              <a:t>Visión:</a:t>
            </a:r>
            <a:r>
              <a:rPr lang="es-ES" sz="2200" dirty="0"/>
              <a:t> ¿Ha establecido una imagen clara de lo que debería ser el futuro?</a:t>
            </a:r>
          </a:p>
          <a:p>
            <a:r>
              <a:rPr lang="es-ES" sz="2200" b="1" dirty="0"/>
              <a:t>Carácter:</a:t>
            </a:r>
            <a:r>
              <a:rPr lang="es-ES" sz="2200" dirty="0"/>
              <a:t> ¿Poseen una colección de virtudes por las cuales vivir su vida?</a:t>
            </a:r>
          </a:p>
          <a:p>
            <a:r>
              <a:rPr lang="es-ES" sz="2200" b="1" dirty="0"/>
              <a:t>Conciencia:</a:t>
            </a:r>
            <a:r>
              <a:rPr lang="es-ES" sz="2200" dirty="0"/>
              <a:t> ¿Tienen una búsqueda de comprensión con un propósito?</a:t>
            </a:r>
          </a:p>
          <a:p>
            <a:r>
              <a:rPr lang="es-ES" sz="2200" b="1" dirty="0"/>
              <a:t>Mejora continua:</a:t>
            </a:r>
            <a:r>
              <a:rPr lang="es-ES" sz="2200" dirty="0"/>
              <a:t> ¿Han mostrado una búsqueda de aprendizaje y crecimiento?</a:t>
            </a:r>
          </a:p>
        </p:txBody>
      </p:sp>
    </p:spTree>
    <p:extLst>
      <p:ext uri="{BB962C8B-B14F-4D97-AF65-F5344CB8AC3E}">
        <p14:creationId xmlns:p14="http://schemas.microsoft.com/office/powerpoint/2010/main" val="418035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Personal Growth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99866" cy="471721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s-ES" sz="2200" b="1" dirty="0"/>
              <a:t>Definición:</a:t>
            </a:r>
            <a:r>
              <a:rPr lang="es-ES" sz="2200" dirty="0"/>
              <a:t> La evolución positiva de la persona en su totalidad.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Crecimiento físico:</a:t>
            </a:r>
            <a:r>
              <a:rPr lang="es-ES" sz="2200" dirty="0"/>
              <a:t> ¿Se esfuerzan por mantenerse saludables comprendiendo, respetando y manejando las necesidades de su cuerpo?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Crecimiento social:</a:t>
            </a:r>
            <a:r>
              <a:rPr lang="es-ES" sz="2200" dirty="0"/>
              <a:t> ¿Pueden tener interacciones exitosas que respeten las diferencias de una sociedad diversa y cambiante?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Crecimiento profesional:</a:t>
            </a:r>
            <a:r>
              <a:rPr lang="es-ES" sz="2200" dirty="0"/>
              <a:t> ¿Tienen conocimiento y aplicación de las habilidades necesarias para el éxito profesional?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Crecimiento mental:</a:t>
            </a:r>
            <a:r>
              <a:rPr lang="es-ES" sz="2200" dirty="0"/>
              <a:t> ¿Están desarrollando la aplicación efectiva del razonamiento, el pensamiento y el afrontamiento?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Crecimiento emocional</a:t>
            </a:r>
            <a:r>
              <a:rPr lang="es-ES" sz="2200" dirty="0"/>
              <a:t> ¿Han experimentado el desarrollo de respuestas saludables a sus sentimientos?</a:t>
            </a:r>
          </a:p>
          <a:p>
            <a:pPr>
              <a:lnSpc>
                <a:spcPct val="110000"/>
              </a:lnSpc>
            </a:pPr>
            <a:r>
              <a:rPr lang="es-ES" sz="2200" b="1" dirty="0"/>
              <a:t>Crecimiento espiritual:</a:t>
            </a:r>
            <a:r>
              <a:rPr lang="es-ES" sz="2200" dirty="0"/>
              <a:t> ¿Tienen la fuerza interior reflexiva que les permita definir sus creencias personales, valores, principios y sentido del equilibrio?</a:t>
            </a:r>
          </a:p>
        </p:txBody>
      </p:sp>
    </p:spTree>
    <p:extLst>
      <p:ext uri="{BB962C8B-B14F-4D97-AF65-F5344CB8AC3E}">
        <p14:creationId xmlns:p14="http://schemas.microsoft.com/office/powerpoint/2010/main" val="2361314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Éxito profesional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0515600" cy="450806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s-ES" sz="2200" b="1" dirty="0"/>
              <a:t>Definición:</a:t>
            </a:r>
            <a:r>
              <a:rPr lang="es-ES" sz="2200" dirty="0"/>
              <a:t> Demostración continua de las cualidades, atributos y habilidades necesarias para tener éxito o prepararse para una profesión elegida, contribuyendo de manera efectiva a la sociedad.</a:t>
            </a:r>
          </a:p>
          <a:p>
            <a:pPr>
              <a:lnSpc>
                <a:spcPct val="100000"/>
              </a:lnSpc>
            </a:pPr>
            <a:r>
              <a:rPr lang="es-ES" sz="2200" b="1" dirty="0"/>
              <a:t>Comunicaciones:</a:t>
            </a:r>
            <a:r>
              <a:rPr lang="es-ES" sz="2200" dirty="0"/>
              <a:t> ¿Ha desarrollado los medios orales, escritos y verbales a través de los cuales tiene lugar la interacción?</a:t>
            </a:r>
          </a:p>
          <a:p>
            <a:pPr>
              <a:lnSpc>
                <a:spcPct val="100000"/>
              </a:lnSpc>
            </a:pPr>
            <a:r>
              <a:rPr lang="es-ES" sz="2200" b="1" dirty="0"/>
              <a:t>Toma de decisiones:</a:t>
            </a:r>
            <a:r>
              <a:rPr lang="es-ES" sz="2200" dirty="0"/>
              <a:t> ¿Tiene la capacidad de analizar una situación y ejecutar un curso de acción apropiado?</a:t>
            </a:r>
          </a:p>
          <a:p>
            <a:pPr>
              <a:lnSpc>
                <a:spcPct val="100000"/>
              </a:lnSpc>
            </a:pPr>
            <a:r>
              <a:rPr lang="es-ES" sz="2200" b="1" dirty="0"/>
              <a:t>Flexibilidad/adaptabilidad</a:t>
            </a:r>
            <a:r>
              <a:rPr lang="es-ES" sz="2200" dirty="0"/>
              <a:t> ¿Tiene los rasgos que les permiten ser capaces y estar dispuestos a cambiar?</a:t>
            </a:r>
          </a:p>
          <a:p>
            <a:pPr>
              <a:lnSpc>
                <a:spcPct val="100000"/>
              </a:lnSpc>
            </a:pPr>
            <a:r>
              <a:rPr lang="es-ES" sz="2200" b="1" dirty="0"/>
              <a:t>Habilidades técnicas/funcionales en agricultura:</a:t>
            </a:r>
            <a:r>
              <a:rPr lang="es-ES" sz="2200" dirty="0"/>
              <a:t> ¿Tiene el conocimiento y las habilidades necesarias para una carrera en agricultura e industrias relacionadas?</a:t>
            </a:r>
          </a:p>
        </p:txBody>
      </p:sp>
    </p:spTree>
    <p:extLst>
      <p:ext uri="{BB962C8B-B14F-4D97-AF65-F5344CB8AC3E}">
        <p14:creationId xmlns:p14="http://schemas.microsoft.com/office/powerpoint/2010/main" val="1028955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820-CEA4-4219-9608-BF3C87B57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Parte 2: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ABF59-6F12-48AD-83D7-B793FB6A59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/>
              <a:t>Nosotros</a:t>
            </a:r>
          </a:p>
        </p:txBody>
      </p:sp>
    </p:spTree>
    <p:extLst>
      <p:ext uri="{BB962C8B-B14F-4D97-AF65-F5344CB8AC3E}">
        <p14:creationId xmlns:p14="http://schemas.microsoft.com/office/powerpoint/2010/main" val="4009023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Moviéndose de mí a nosotros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257801" cy="472757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" sz="2200" b="1" dirty="0"/>
              <a:t>Cómo construir, fortalecer y mantener relaciones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Tomarse un tiempo.</a:t>
            </a:r>
            <a:r>
              <a:rPr lang="es-ES" sz="2200" dirty="0"/>
              <a:t> Tómense un tiempo para las personas que más les importan.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Hagan las pequeñas cosas que más importan.</a:t>
            </a:r>
            <a:r>
              <a:rPr lang="es-ES" sz="2200" dirty="0"/>
              <a:t> Envíen notas, hagan llamadas telefónicas y manténganse en contacto con amigos y familiares.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Asistan a actividades y eventos juntos.</a:t>
            </a:r>
            <a:r>
              <a:rPr lang="es-ES" sz="2200" dirty="0"/>
              <a:t> Dediquen tiempo a realizar pasatiempos comunes, como ver películas o escuchar música.</a:t>
            </a:r>
          </a:p>
          <a:p>
            <a:pPr>
              <a:lnSpc>
                <a:spcPct val="120000"/>
              </a:lnSpc>
            </a:pPr>
            <a:r>
              <a:rPr lang="es-ES" sz="2200" i="1" dirty="0"/>
              <a:t>Tengan conversaciones significativas.</a:t>
            </a:r>
            <a:r>
              <a:rPr lang="es-ES" sz="2200" dirty="0"/>
              <a:t> Atrévanse a discutir asuntos sobre el mundo, religiones y viajes.</a:t>
            </a:r>
          </a:p>
        </p:txBody>
      </p:sp>
      <p:pic>
        <p:nvPicPr>
          <p:cNvPr id="6" name="Picture 5" descr="A picture containing human face, clothing, person, smile&#10;&#10;Description automatically generated">
            <a:extLst>
              <a:ext uri="{FF2B5EF4-FFF2-40B4-BE49-F238E27FC236}">
                <a16:creationId xmlns:a16="http://schemas.microsoft.com/office/drawing/2014/main" id="{B79B8A68-B7BB-2C6B-A6BD-7FE5699E59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2" t="8673" r="3715"/>
          <a:stretch/>
        </p:blipFill>
        <p:spPr>
          <a:xfrm>
            <a:off x="6378395" y="1825624"/>
            <a:ext cx="4975405" cy="351366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93501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3235E-4409-4686-BFA4-DF34883D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Moviéndose de mí a nosotros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BDDBE-DF8D-4A96-A8A6-99E70514E2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820053" cy="452190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200" b="1" dirty="0"/>
              <a:t>Estrategias para incluir a otras personas en los equipos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Conozcan a la persona.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Creen una visión compartida.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Definan los roles del equipo.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Creen una identidad de equipo.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Participen en actividades de desarrollo de equipos.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Creen un sentido de propiedad.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Comuníquense con todos los involucrados.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200" dirty="0"/>
              <a:t>Concéntrense en la mejora continua.</a:t>
            </a:r>
          </a:p>
        </p:txBody>
      </p:sp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94058D41-9027-247C-4502-B782F8B11F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" t="13113" r="5021" b="11974"/>
          <a:stretch/>
        </p:blipFill>
        <p:spPr>
          <a:xfrm>
            <a:off x="6420468" y="2493036"/>
            <a:ext cx="4703252" cy="318708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6169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FFA Formal (1)</Template>
  <TotalTime>6179</TotalTime>
  <Words>1531</Words>
  <Application>Microsoft Office PowerPoint</Application>
  <PresentationFormat>Widescreen</PresentationFormat>
  <Paragraphs>147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Anton</vt:lpstr>
      <vt:lpstr>Arial</vt:lpstr>
      <vt:lpstr>Calibri</vt:lpstr>
      <vt:lpstr>Montserrat</vt:lpstr>
      <vt:lpstr>Office Theme</vt:lpstr>
      <vt:lpstr>Manual del Estudiante</vt:lpstr>
      <vt:lpstr>Parte 1:</vt:lpstr>
      <vt:lpstr>Más allá de la misión de la FFA</vt:lpstr>
      <vt:lpstr>Liderazgo de primer nivel</vt:lpstr>
      <vt:lpstr>Personal Growth</vt:lpstr>
      <vt:lpstr>Éxito profesional</vt:lpstr>
      <vt:lpstr>Parte 2:</vt:lpstr>
      <vt:lpstr>Moviéndose de mí a nosotros</vt:lpstr>
      <vt:lpstr>Moviéndose de mí a nosotros</vt:lpstr>
      <vt:lpstr>Parte 3:</vt:lpstr>
      <vt:lpstr>Educación y defensa de la agricultura</vt:lpstr>
      <vt:lpstr>Educación y defensa de la agricultura</vt:lpstr>
      <vt:lpstr>PowerPoint Presentation</vt:lpstr>
      <vt:lpstr>Educación y defensa de la agricultura</vt:lpstr>
      <vt:lpstr>Educación y defensa de la agricultura</vt:lpstr>
      <vt:lpstr>Educación y defensa de la agricultura</vt:lpstr>
      <vt:lpstr>Educación y defensa de la agricultura</vt:lpstr>
      <vt:lpstr>¿Cómo pueden actuar como defensores hoy?</vt:lpstr>
      <vt:lpstr>¿Cómo pueden actuar como defensores hoy?</vt:lpstr>
      <vt:lpstr>¿Cómo pueden actuar como defensores hoy?</vt:lpstr>
      <vt:lpstr>¿Cómo pueden actuar como defensores hoy?</vt:lpstr>
      <vt:lpstr>Parte 4:</vt:lpstr>
      <vt:lpstr>Living to Serve</vt:lpstr>
      <vt:lpstr>Vivir para servir</vt:lpstr>
      <vt:lpstr>Vivir para servir</vt:lpstr>
      <vt:lpstr>Vivir para Servir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Student Handbook</dc:title>
  <dc:creator>Mullins, Amanda</dc:creator>
  <cp:lastModifiedBy>Ortiz, Miguel</cp:lastModifiedBy>
  <cp:revision>86</cp:revision>
  <dcterms:created xsi:type="dcterms:W3CDTF">2022-11-17T19:26:47Z</dcterms:created>
  <dcterms:modified xsi:type="dcterms:W3CDTF">2023-08-17T19:58:20Z</dcterms:modified>
</cp:coreProperties>
</file>