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20"/>
  </p:notesMasterIdLst>
  <p:handoutMasterIdLst>
    <p:handoutMasterId r:id="rId21"/>
  </p:handoutMasterIdLst>
  <p:sldIdLst>
    <p:sldId id="525" r:id="rId6"/>
    <p:sldId id="554" r:id="rId7"/>
    <p:sldId id="530" r:id="rId8"/>
    <p:sldId id="567" r:id="rId9"/>
    <p:sldId id="553" r:id="rId10"/>
    <p:sldId id="539" r:id="rId11"/>
    <p:sldId id="559" r:id="rId12"/>
    <p:sldId id="560" r:id="rId13"/>
    <p:sldId id="556" r:id="rId14"/>
    <p:sldId id="557" r:id="rId15"/>
    <p:sldId id="558" r:id="rId16"/>
    <p:sldId id="542" r:id="rId17"/>
    <p:sldId id="543" r:id="rId18"/>
    <p:sldId id="544" r:id="rId19"/>
  </p:sldIdLst>
  <p:sldSz cx="9144000" cy="6858000" type="screen4x3"/>
  <p:notesSz cx="7010400" cy="9296400"/>
  <p:embeddedFontLst>
    <p:embeddedFont>
      <p:font typeface="Georgia" panose="02040502050405020303" pitchFamily="18" charset="0"/>
      <p:regular r:id="rId22"/>
      <p:bold r:id="rId23"/>
      <p:italic r:id="rId24"/>
      <p:boldItalic r:id="rId25"/>
    </p:embeddedFont>
    <p:embeddedFont>
      <p:font typeface="Franklin Gothic Book" panose="020B0503020102020204" pitchFamily="34" charset="0"/>
      <p:regular r:id="rId26"/>
      <p:italic r:id="rId27"/>
    </p:embeddedFont>
    <p:embeddedFont>
      <p:font typeface="Verdana" panose="020B0604030504040204" pitchFamily="34" charset="0"/>
      <p:regular r:id="rId28"/>
      <p:bold r:id="rId29"/>
      <p:italic r:id="rId30"/>
      <p:boldItalic r:id="rId31"/>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00"/>
    <a:srgbClr val="004C97"/>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46" autoAdjust="0"/>
    <p:restoredTop sz="94624" autoAdjust="0"/>
  </p:normalViewPr>
  <p:slideViewPr>
    <p:cSldViewPr snapToGrid="0">
      <p:cViewPr varScale="1">
        <p:scale>
          <a:sx n="60" d="100"/>
          <a:sy n="60" d="100"/>
        </p:scale>
        <p:origin x="448" y="5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handoutMaster" Target="handoutMasters/handoutMaster1.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0.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smtClean="0"/>
              <a:t>HEADLINE HERE</a:t>
            </a:r>
          </a:p>
          <a:p>
            <a:pPr lvl="0"/>
            <a:r>
              <a:rPr lang="en-US" dirty="0" smtClean="0"/>
              <a:t>TWO LINES OR</a:t>
            </a:r>
          </a:p>
          <a:p>
            <a:pPr lvl="0"/>
            <a:r>
              <a:rPr lang="en-US" dirty="0" smtClean="0"/>
              <a:t>THREE</a:t>
            </a:r>
            <a:endParaRPr lang="en-US" dirty="0"/>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smtClean="0"/>
              <a:t>Headline</a:t>
            </a:r>
            <a:endParaRPr lang="en-US" dirty="0"/>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smtClean="0"/>
              <a:t>Headline</a:t>
            </a:r>
            <a:endParaRPr lang="en-US" dirty="0"/>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smtClean="0"/>
              <a:t>Headline</a:t>
            </a:r>
            <a:endParaRPr lang="en-US" dirty="0"/>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smtClean="0"/>
              <a:t>Subhead, Georgia bold, 24pt</a:t>
            </a:r>
            <a:endParaRPr lang="en-US" dirty="0"/>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smtClean="0"/>
              <a:t>Headline</a:t>
            </a:r>
            <a:endParaRPr lang="en-US" dirty="0"/>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smtClean="0"/>
              <a:t>Subhead, Georgia bold, 24pt</a:t>
            </a:r>
            <a:endParaRPr lang="en-US" dirty="0"/>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ffa.org/nationalchapter"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mailto:nationalchapter@ffa.org"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ffa.org/SiteCollectionDocuments/nationalchapter_nqcs_rubric.pdf" TargetMode="External"/><Relationship Id="rId2" Type="http://schemas.openxmlformats.org/officeDocument/2006/relationships/hyperlink" Target="https://www.ffa.org/SiteCollectionDocuments/poa_divisions_and_quality_standards_17-21.pdf"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ffa.org/resources/chapter-resources/program-of-activities" TargetMode="External"/><Relationship Id="rId2" Type="http://schemas.openxmlformats.org/officeDocument/2006/relationships/hyperlink" Target="http://www.ffa.org/nationalchapter" TargetMode="External"/><Relationship Id="rId1" Type="http://schemas.openxmlformats.org/officeDocument/2006/relationships/slideLayout" Target="../slideLayouts/slideLayout6.xml"/><Relationship Id="rId4" Type="http://schemas.openxmlformats.org/officeDocument/2006/relationships/hyperlink" Target="https://www.ffa.org/SiteCollectionDocuments/nationalchapter_nqcs_rubric.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National Chapter Award Program</a:t>
            </a:r>
            <a:endParaRPr lang="en-US" dirty="0"/>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endParaRPr lang="en-US" dirty="0"/>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National Chapter Award Program</a:t>
            </a:r>
            <a:endParaRPr lang="en-US" dirty="0"/>
          </a:p>
        </p:txBody>
      </p:sp>
      <p:sp>
        <p:nvSpPr>
          <p:cNvPr id="4" name="Text Placeholder 3"/>
          <p:cNvSpPr>
            <a:spLocks noGrp="1"/>
          </p:cNvSpPr>
          <p:nvPr>
            <p:ph type="body" sz="quarter" idx="12"/>
          </p:nvPr>
        </p:nvSpPr>
        <p:spPr/>
        <p:txBody>
          <a:bodyPr/>
          <a:lstStyle/>
          <a:p>
            <a:r>
              <a:rPr lang="en-US" dirty="0" smtClean="0"/>
              <a:t>National Level Recognition</a:t>
            </a:r>
            <a:endParaRPr lang="en-US" dirty="0"/>
          </a:p>
        </p:txBody>
      </p:sp>
      <p:sp>
        <p:nvSpPr>
          <p:cNvPr id="5" name="Content Placeholder 4"/>
          <p:cNvSpPr>
            <a:spLocks noGrp="1"/>
          </p:cNvSpPr>
          <p:nvPr>
            <p:ph idx="13"/>
          </p:nvPr>
        </p:nvSpPr>
        <p:spPr>
          <a:xfrm>
            <a:off x="457200" y="2194560"/>
            <a:ext cx="5321808" cy="2480166"/>
          </a:xfrm>
        </p:spPr>
        <p:txBody>
          <a:bodyPr wrap="square">
            <a:spAutoFit/>
          </a:bodyPr>
          <a:lstStyle/>
          <a:p>
            <a:pPr marL="342900" indent="-342900">
              <a:buFont typeface="Arial" panose="020B0604020202020204" pitchFamily="34" charset="0"/>
              <a:buChar char="•"/>
            </a:pPr>
            <a:r>
              <a:rPr lang="en-US" dirty="0" smtClean="0"/>
              <a:t>National </a:t>
            </a:r>
            <a:r>
              <a:rPr lang="en-US" dirty="0" smtClean="0"/>
              <a:t>3, 2, 1-Star Awards</a:t>
            </a:r>
            <a:endParaRPr lang="en-US" dirty="0" smtClean="0"/>
          </a:p>
          <a:p>
            <a:pPr marL="516636" lvl="1" indent="-342900">
              <a:buFont typeface="Arial" panose="020B0604020202020204" pitchFamily="34" charset="0"/>
              <a:buChar char="•"/>
            </a:pPr>
            <a:r>
              <a:rPr lang="en-US" dirty="0" smtClean="0"/>
              <a:t>Must meet Gold state level standards</a:t>
            </a:r>
          </a:p>
          <a:p>
            <a:pPr marL="516636" lvl="1" indent="-342900">
              <a:buFont typeface="Arial" panose="020B0604020202020204" pitchFamily="34" charset="0"/>
              <a:buChar char="•"/>
            </a:pPr>
            <a:r>
              <a:rPr lang="en-US" dirty="0" smtClean="0"/>
              <a:t>3, 2, 1-star awards with multi-year plaques and </a:t>
            </a:r>
            <a:r>
              <a:rPr lang="en-US" dirty="0" smtClean="0"/>
              <a:t>spurs</a:t>
            </a:r>
          </a:p>
          <a:p>
            <a:pPr marL="516636" lvl="1" indent="-342900">
              <a:buFont typeface="Arial" panose="020B0604020202020204" pitchFamily="34" charset="0"/>
              <a:buChar char="•"/>
            </a:pPr>
            <a:r>
              <a:rPr lang="en-US" dirty="0" smtClean="0"/>
              <a:t>Awarded based on the rubric</a:t>
            </a:r>
            <a:endParaRPr lang="en-US" dirty="0" smtClean="0"/>
          </a:p>
          <a:p>
            <a:pPr marL="342900" indent="-342900">
              <a:buFont typeface="Arial" panose="020B0604020202020204" pitchFamily="34" charset="0"/>
              <a:buChar char="•"/>
            </a:pPr>
            <a:r>
              <a:rPr lang="en-US" dirty="0" smtClean="0"/>
              <a:t>National Premier Chapter Awards</a:t>
            </a:r>
          </a:p>
          <a:p>
            <a:pPr marL="516636" lvl="1" indent="-342900">
              <a:buFont typeface="Arial" panose="020B0604020202020204" pitchFamily="34" charset="0"/>
              <a:buChar char="•"/>
            </a:pPr>
            <a:r>
              <a:rPr lang="en-US" dirty="0" smtClean="0"/>
              <a:t>Must meet 3 star national level standards</a:t>
            </a:r>
          </a:p>
          <a:p>
            <a:pPr marL="516636" lvl="1" indent="-342900">
              <a:buFont typeface="Arial" panose="020B0604020202020204" pitchFamily="34" charset="0"/>
              <a:buChar char="•"/>
            </a:pPr>
            <a:r>
              <a:rPr lang="en-US" dirty="0" smtClean="0"/>
              <a:t>Ten finalists in each of the three divisions: </a:t>
            </a:r>
          </a:p>
        </p:txBody>
      </p:sp>
      <p:sp>
        <p:nvSpPr>
          <p:cNvPr id="8" name="TextBox 7"/>
          <p:cNvSpPr txBox="1"/>
          <p:nvPr/>
        </p:nvSpPr>
        <p:spPr>
          <a:xfrm>
            <a:off x="231071" y="4595598"/>
            <a:ext cx="6004078" cy="1569660"/>
          </a:xfrm>
          <a:prstGeom prst="rect">
            <a:avLst/>
          </a:prstGeom>
          <a:noFill/>
        </p:spPr>
        <p:txBody>
          <a:bodyPr wrap="square" rtlCol="0">
            <a:spAutoFit/>
          </a:bodyPr>
          <a:lstStyle/>
          <a:p>
            <a:pPr marL="1202436" lvl="3" indent="-342900">
              <a:buClr>
                <a:srgbClr val="DA291C"/>
              </a:buClr>
              <a:buFont typeface="Arial" panose="020B0604020202020204" pitchFamily="34" charset="0"/>
              <a:buChar char="•"/>
            </a:pPr>
            <a:r>
              <a:rPr lang="en-US" sz="1600" dirty="0" smtClean="0">
                <a:latin typeface="Verdana" panose="020B0604030504040204" pitchFamily="34" charset="0"/>
                <a:ea typeface="Verdana" panose="020B0604030504040204" pitchFamily="34" charset="0"/>
                <a:cs typeface="Verdana" panose="020B0604030504040204" pitchFamily="34" charset="0"/>
              </a:rPr>
              <a:t>Growing Leaders, Building Communities, Strengthening Agriculture</a:t>
            </a:r>
            <a:endParaRPr lang="en-US" sz="1600" dirty="0">
              <a:latin typeface="Verdana" panose="020B0604030504040204" pitchFamily="34" charset="0"/>
              <a:ea typeface="Verdana" panose="020B0604030504040204" pitchFamily="34" charset="0"/>
              <a:cs typeface="Verdana" panose="020B0604030504040204" pitchFamily="34" charset="0"/>
            </a:endParaRPr>
          </a:p>
          <a:p>
            <a:pPr marL="745236" lvl="2" indent="-342900">
              <a:buClr>
                <a:srgbClr val="DA291C"/>
              </a:buClr>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Finalists are selected for </a:t>
            </a:r>
            <a:r>
              <a:rPr lang="en-US" sz="1600" dirty="0" smtClean="0">
                <a:latin typeface="Verdana" panose="020B0604030504040204" pitchFamily="34" charset="0"/>
                <a:ea typeface="Verdana" panose="020B0604030504040204" pitchFamily="34" charset="0"/>
                <a:cs typeface="Verdana" panose="020B0604030504040204" pitchFamily="34" charset="0"/>
              </a:rPr>
              <a:t>innovative activities</a:t>
            </a:r>
            <a:endParaRPr lang="en-US" sz="1600" dirty="0">
              <a:latin typeface="Verdana" panose="020B0604030504040204" pitchFamily="34" charset="0"/>
              <a:ea typeface="Verdana" panose="020B0604030504040204" pitchFamily="34" charset="0"/>
              <a:cs typeface="Verdana" panose="020B0604030504040204" pitchFamily="34" charset="0"/>
            </a:endParaRPr>
          </a:p>
          <a:p>
            <a:pPr marL="745236" lvl="2" indent="-342900">
              <a:buClr>
                <a:srgbClr val="DA291C"/>
              </a:buClr>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One winner in each division is selected through a presentation/interview process at the National FFA Convention &amp; Expo</a:t>
            </a:r>
          </a:p>
        </p:txBody>
      </p:sp>
      <p:pic>
        <p:nvPicPr>
          <p:cNvPr id="2" name="Picture 1"/>
          <p:cNvPicPr>
            <a:picLocks noChangeAspect="1"/>
          </p:cNvPicPr>
          <p:nvPr/>
        </p:nvPicPr>
        <p:blipFill>
          <a:blip r:embed="rId2"/>
          <a:stretch>
            <a:fillRect/>
          </a:stretch>
        </p:blipFill>
        <p:spPr>
          <a:xfrm>
            <a:off x="6235149" y="2087217"/>
            <a:ext cx="2780213" cy="3889513"/>
          </a:xfrm>
          <a:prstGeom prst="rect">
            <a:avLst/>
          </a:prstGeom>
        </p:spPr>
      </p:pic>
    </p:spTree>
    <p:extLst>
      <p:ext uri="{BB962C8B-B14F-4D97-AF65-F5344CB8AC3E}">
        <p14:creationId xmlns:p14="http://schemas.microsoft.com/office/powerpoint/2010/main" val="2979867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National Chapter Award Program</a:t>
            </a:r>
            <a:endParaRPr lang="en-US" dirty="0"/>
          </a:p>
        </p:txBody>
      </p:sp>
      <p:sp>
        <p:nvSpPr>
          <p:cNvPr id="4" name="Text Placeholder 3"/>
          <p:cNvSpPr>
            <a:spLocks noGrp="1"/>
          </p:cNvSpPr>
          <p:nvPr>
            <p:ph type="body" sz="quarter" idx="12"/>
          </p:nvPr>
        </p:nvSpPr>
        <p:spPr/>
        <p:txBody>
          <a:bodyPr/>
          <a:lstStyle/>
          <a:p>
            <a:r>
              <a:rPr lang="en-US" dirty="0" smtClean="0"/>
              <a:t>National Level Recognition</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National Model </a:t>
            </a:r>
            <a:r>
              <a:rPr lang="en-US" dirty="0"/>
              <a:t>of </a:t>
            </a:r>
            <a:r>
              <a:rPr lang="en-US" dirty="0" smtClean="0"/>
              <a:t>Excellence Award</a:t>
            </a:r>
            <a:endParaRPr lang="en-US" dirty="0"/>
          </a:p>
          <a:p>
            <a:pPr marL="516636" lvl="1" indent="-342900">
              <a:buFont typeface="Arial" panose="020B0604020202020204" pitchFamily="34" charset="0"/>
              <a:buChar char="•"/>
            </a:pPr>
            <a:r>
              <a:rPr lang="en-US" dirty="0"/>
              <a:t>Must meet 3 star national level standards</a:t>
            </a:r>
          </a:p>
          <a:p>
            <a:pPr marL="516636" lvl="1" indent="-342900">
              <a:buFont typeface="Arial" panose="020B0604020202020204" pitchFamily="34" charset="0"/>
              <a:buChar char="•"/>
            </a:pPr>
            <a:r>
              <a:rPr lang="en-US" dirty="0"/>
              <a:t>Ten finalists compete for one winner through a presentation/interview at the National FFA Convention &amp; Expo</a:t>
            </a:r>
          </a:p>
          <a:p>
            <a:pPr marL="342900" indent="-342900">
              <a:buFont typeface="Arial" panose="020B0604020202020204" pitchFamily="34" charset="0"/>
              <a:buChar char="•"/>
            </a:pPr>
            <a:r>
              <a:rPr lang="en-US" dirty="0" smtClean="0"/>
              <a:t>National Middle School Model of Excellence Award</a:t>
            </a:r>
            <a:endParaRPr lang="en-US" dirty="0"/>
          </a:p>
          <a:p>
            <a:pPr marL="516636" lvl="1" indent="-342900">
              <a:buFont typeface="Arial" panose="020B0604020202020204" pitchFamily="34" charset="0"/>
              <a:buChar char="•"/>
            </a:pPr>
            <a:r>
              <a:rPr lang="en-US" dirty="0"/>
              <a:t>Must meet 3 star national level standards</a:t>
            </a:r>
          </a:p>
          <a:p>
            <a:pPr marL="516636" lvl="1" indent="-342900">
              <a:buFont typeface="Arial" panose="020B0604020202020204" pitchFamily="34" charset="0"/>
              <a:buChar char="•"/>
            </a:pPr>
            <a:r>
              <a:rPr lang="en-US" dirty="0"/>
              <a:t>Five finalists compete for one winner </a:t>
            </a:r>
            <a:endParaRPr lang="en-US" dirty="0" smtClean="0"/>
          </a:p>
          <a:p>
            <a:pPr lvl="1" indent="0">
              <a:buNone/>
            </a:pPr>
            <a:r>
              <a:rPr lang="en-US" dirty="0"/>
              <a:t> </a:t>
            </a:r>
            <a:r>
              <a:rPr lang="en-US" dirty="0" smtClean="0"/>
              <a:t>    through </a:t>
            </a:r>
            <a:r>
              <a:rPr lang="en-US" dirty="0"/>
              <a:t>a presentation/interview at </a:t>
            </a:r>
            <a:r>
              <a:rPr lang="en-US" dirty="0" smtClean="0"/>
              <a:t>the</a:t>
            </a:r>
          </a:p>
          <a:p>
            <a:pPr lvl="1" indent="0">
              <a:buNone/>
            </a:pPr>
            <a:r>
              <a:rPr lang="en-US" dirty="0" smtClean="0"/>
              <a:t>     National </a:t>
            </a:r>
            <a:r>
              <a:rPr lang="en-US" dirty="0"/>
              <a:t>FFA Convention &amp; Expo</a:t>
            </a:r>
          </a:p>
          <a:p>
            <a:endParaRPr lang="en-US" dirty="0"/>
          </a:p>
        </p:txBody>
      </p:sp>
      <p:pic>
        <p:nvPicPr>
          <p:cNvPr id="2" name="Picture 1"/>
          <p:cNvPicPr>
            <a:picLocks noChangeAspect="1"/>
          </p:cNvPicPr>
          <p:nvPr/>
        </p:nvPicPr>
        <p:blipFill>
          <a:blip r:embed="rId2"/>
          <a:stretch>
            <a:fillRect/>
          </a:stretch>
        </p:blipFill>
        <p:spPr>
          <a:xfrm>
            <a:off x="5430722" y="3906351"/>
            <a:ext cx="3539345" cy="2304876"/>
          </a:xfrm>
          <a:prstGeom prst="rect">
            <a:avLst/>
          </a:prstGeom>
        </p:spPr>
      </p:pic>
    </p:spTree>
    <p:extLst>
      <p:ext uri="{BB962C8B-B14F-4D97-AF65-F5344CB8AC3E}">
        <p14:creationId xmlns:p14="http://schemas.microsoft.com/office/powerpoint/2010/main" val="25989395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National Chapter Award Program</a:t>
            </a:r>
            <a:endParaRPr lang="en-US" dirty="0"/>
          </a:p>
        </p:txBody>
      </p:sp>
      <p:sp>
        <p:nvSpPr>
          <p:cNvPr id="4" name="Text Placeholder 3"/>
          <p:cNvSpPr>
            <a:spLocks noGrp="1"/>
          </p:cNvSpPr>
          <p:nvPr>
            <p:ph type="body" sz="quarter" idx="12"/>
          </p:nvPr>
        </p:nvSpPr>
        <p:spPr/>
        <p:txBody>
          <a:bodyPr/>
          <a:lstStyle/>
          <a:p>
            <a:r>
              <a:rPr lang="en-US" dirty="0" smtClean="0"/>
              <a:t>Best Practices</a:t>
            </a:r>
            <a:endParaRPr lang="en-US" dirty="0"/>
          </a:p>
        </p:txBody>
      </p:sp>
      <p:sp>
        <p:nvSpPr>
          <p:cNvPr id="5" name="Content Placeholder 4"/>
          <p:cNvSpPr>
            <a:spLocks noGrp="1"/>
          </p:cNvSpPr>
          <p:nvPr>
            <p:ph idx="13"/>
          </p:nvPr>
        </p:nvSpPr>
        <p:spPr>
          <a:xfrm>
            <a:off x="457200" y="1956392"/>
            <a:ext cx="8229600" cy="4072236"/>
          </a:xfrm>
        </p:spPr>
        <p:txBody>
          <a:bodyPr/>
          <a:lstStyle/>
          <a:p>
            <a:pPr marL="342900" indent="-342900">
              <a:buFont typeface="Arial" panose="020B0604020202020204" pitchFamily="34" charset="0"/>
              <a:buChar char="•"/>
            </a:pPr>
            <a:r>
              <a:rPr lang="en-US" sz="1800" dirty="0" smtClean="0"/>
              <a:t>Start early</a:t>
            </a:r>
          </a:p>
          <a:p>
            <a:pPr marL="342900" indent="-342900">
              <a:buFont typeface="Arial" panose="020B0604020202020204" pitchFamily="34" charset="0"/>
              <a:buChar char="•"/>
            </a:pPr>
            <a:r>
              <a:rPr lang="en-US" sz="1800" dirty="0" smtClean="0"/>
              <a:t>Strong POA</a:t>
            </a:r>
          </a:p>
          <a:p>
            <a:pPr marL="342900" indent="-342900">
              <a:buFont typeface="Arial" panose="020B0604020202020204" pitchFamily="34" charset="0"/>
              <a:buChar char="•"/>
            </a:pPr>
            <a:r>
              <a:rPr lang="en-US" sz="1800" dirty="0" smtClean="0"/>
              <a:t>Consult the handbook</a:t>
            </a:r>
          </a:p>
          <a:p>
            <a:pPr marL="342900" indent="-342900">
              <a:buFont typeface="Arial" panose="020B0604020202020204" pitchFamily="34" charset="0"/>
              <a:buChar char="•"/>
            </a:pPr>
            <a:r>
              <a:rPr lang="en-US" sz="1800" dirty="0" smtClean="0"/>
              <a:t>Follow the rubric and guidelines</a:t>
            </a:r>
          </a:p>
          <a:p>
            <a:pPr marL="342900" indent="-342900">
              <a:buFont typeface="Arial" panose="020B0604020202020204" pitchFamily="34" charset="0"/>
              <a:buChar char="•"/>
            </a:pPr>
            <a:r>
              <a:rPr lang="en-US" sz="1800" dirty="0" smtClean="0"/>
              <a:t>Use </a:t>
            </a:r>
            <a:r>
              <a:rPr lang="en-US" sz="1800" dirty="0" smtClean="0"/>
              <a:t>SMART goals</a:t>
            </a:r>
          </a:p>
          <a:p>
            <a:pPr marL="342900" indent="-342900">
              <a:buFont typeface="Arial" panose="020B0604020202020204" pitchFamily="34" charset="0"/>
              <a:buChar char="•"/>
            </a:pPr>
            <a:r>
              <a:rPr lang="en-US" sz="1800" dirty="0" smtClean="0"/>
              <a:t>Be detailed and to the point</a:t>
            </a:r>
          </a:p>
          <a:p>
            <a:pPr marL="342900" indent="-342900">
              <a:buFont typeface="Arial" panose="020B0604020202020204" pitchFamily="34" charset="0"/>
              <a:buChar char="•"/>
            </a:pPr>
            <a:r>
              <a:rPr lang="en-US" sz="1800" dirty="0" smtClean="0"/>
              <a:t>Use high quality photos, no staged </a:t>
            </a:r>
            <a:r>
              <a:rPr lang="en-US" sz="1800" dirty="0" smtClean="0"/>
              <a:t>photos</a:t>
            </a:r>
          </a:p>
          <a:p>
            <a:pPr marL="342900" indent="-342900">
              <a:buFont typeface="Arial" panose="020B0604020202020204" pitchFamily="34" charset="0"/>
              <a:buChar char="•"/>
            </a:pPr>
            <a:r>
              <a:rPr lang="en-US" sz="1800" dirty="0"/>
              <a:t>Use plain white paper</a:t>
            </a:r>
          </a:p>
          <a:p>
            <a:pPr marL="342900" indent="-342900">
              <a:buFont typeface="Arial" panose="020B0604020202020204" pitchFamily="34" charset="0"/>
              <a:buChar char="•"/>
            </a:pPr>
            <a:r>
              <a:rPr lang="en-US" sz="1800" dirty="0"/>
              <a:t>Check grammar and spelling</a:t>
            </a:r>
          </a:p>
          <a:p>
            <a:pPr marL="342900" indent="-342900">
              <a:buFont typeface="Arial" panose="020B0604020202020204" pitchFamily="34" charset="0"/>
              <a:buChar char="•"/>
            </a:pPr>
            <a:r>
              <a:rPr lang="en-US" sz="1800" dirty="0"/>
              <a:t>When submitting, place application in awards folder or staple the application together </a:t>
            </a:r>
          </a:p>
          <a:p>
            <a:pPr marL="342900" indent="-342900">
              <a:buFont typeface="Arial" panose="020B0604020202020204" pitchFamily="34" charset="0"/>
              <a:buChar char="•"/>
            </a:pPr>
            <a:r>
              <a:rPr lang="en-US" sz="1800" dirty="0"/>
              <a:t>Include all pages and signatures on cover page</a:t>
            </a:r>
          </a:p>
          <a:p>
            <a:pPr marL="342900" indent="-342900">
              <a:buFont typeface="Arial" panose="020B0604020202020204" pitchFamily="34" charset="0"/>
              <a:buChar char="•"/>
            </a:pPr>
            <a:endParaRPr lang="en-US" sz="1800" dirty="0" smtClean="0"/>
          </a:p>
          <a:p>
            <a:pPr marL="342900" indent="-342900">
              <a:buFont typeface="Arial" panose="020B0604020202020204" pitchFamily="34" charset="0"/>
              <a:buChar char="•"/>
            </a:pPr>
            <a:endParaRPr lang="en-US" sz="1800" dirty="0"/>
          </a:p>
        </p:txBody>
      </p:sp>
    </p:spTree>
    <p:extLst>
      <p:ext uri="{BB962C8B-B14F-4D97-AF65-F5344CB8AC3E}">
        <p14:creationId xmlns:p14="http://schemas.microsoft.com/office/powerpoint/2010/main" val="580596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National Chapter Award Program</a:t>
            </a:r>
            <a:endParaRPr lang="en-US" dirty="0"/>
          </a:p>
        </p:txBody>
      </p:sp>
      <p:sp>
        <p:nvSpPr>
          <p:cNvPr id="4" name="Text Placeholder 3"/>
          <p:cNvSpPr>
            <a:spLocks noGrp="1"/>
          </p:cNvSpPr>
          <p:nvPr>
            <p:ph type="body" sz="quarter" idx="12"/>
          </p:nvPr>
        </p:nvSpPr>
        <p:spPr/>
        <p:txBody>
          <a:bodyPr/>
          <a:lstStyle/>
          <a:p>
            <a:r>
              <a:rPr lang="en-US" dirty="0" smtClean="0"/>
              <a:t>Additional Resources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Additional resources are available at </a:t>
            </a:r>
            <a:r>
              <a:rPr lang="en-US" dirty="0" smtClean="0">
                <a:hlinkClick r:id="rId2"/>
              </a:rPr>
              <a:t>www.FFA.org/nationalchapter</a:t>
            </a:r>
            <a:r>
              <a:rPr lang="en-US" dirty="0" smtClean="0"/>
              <a:t> </a:t>
            </a:r>
          </a:p>
          <a:p>
            <a:pPr marL="516636" lvl="1" indent="-342900">
              <a:buFont typeface="Arial" panose="020B0604020202020204" pitchFamily="34" charset="0"/>
              <a:buChar char="•"/>
            </a:pPr>
            <a:r>
              <a:rPr lang="en-US" dirty="0" smtClean="0"/>
              <a:t>Official handbook</a:t>
            </a:r>
          </a:p>
          <a:p>
            <a:pPr marL="516636" lvl="1" indent="-342900">
              <a:buFont typeface="Arial" panose="020B0604020202020204" pitchFamily="34" charset="0"/>
              <a:buChar char="•"/>
            </a:pPr>
            <a:r>
              <a:rPr lang="en-US" dirty="0" smtClean="0"/>
              <a:t>Program </a:t>
            </a:r>
            <a:r>
              <a:rPr lang="en-US" dirty="0" smtClean="0"/>
              <a:t>Overview</a:t>
            </a:r>
          </a:p>
          <a:p>
            <a:pPr marL="516636" lvl="1" indent="-342900">
              <a:buFont typeface="Arial" panose="020B0604020202020204" pitchFamily="34" charset="0"/>
              <a:buChar char="•"/>
            </a:pPr>
            <a:r>
              <a:rPr lang="en-US" dirty="0" smtClean="0"/>
              <a:t>Scoresheets &amp; Rubrics</a:t>
            </a:r>
            <a:endParaRPr lang="en-US" dirty="0" smtClean="0"/>
          </a:p>
          <a:p>
            <a:pPr marL="516636" lvl="1" indent="-342900">
              <a:buFont typeface="Arial" panose="020B0604020202020204" pitchFamily="34" charset="0"/>
              <a:buChar char="•"/>
            </a:pPr>
            <a:r>
              <a:rPr lang="en-US" dirty="0" smtClean="0"/>
              <a:t>Chapter </a:t>
            </a:r>
            <a:r>
              <a:rPr lang="en-US" dirty="0" smtClean="0"/>
              <a:t>Success Guides</a:t>
            </a:r>
          </a:p>
          <a:p>
            <a:pPr marL="516636" lvl="1" indent="-342900">
              <a:buFont typeface="Arial" panose="020B0604020202020204" pitchFamily="34" charset="0"/>
              <a:buChar char="•"/>
            </a:pPr>
            <a:r>
              <a:rPr lang="en-US" dirty="0" smtClean="0"/>
              <a:t>Program of Activities (POA) Resources</a:t>
            </a:r>
          </a:p>
          <a:p>
            <a:pPr lvl="1" indent="0">
              <a:buNone/>
            </a:pPr>
            <a:endParaRPr lang="en-US" dirty="0"/>
          </a:p>
        </p:txBody>
      </p:sp>
      <p:pic>
        <p:nvPicPr>
          <p:cNvPr id="2" name="Picture 1"/>
          <p:cNvPicPr>
            <a:picLocks noChangeAspect="1"/>
          </p:cNvPicPr>
          <p:nvPr/>
        </p:nvPicPr>
        <p:blipFill>
          <a:blip r:embed="rId3"/>
          <a:stretch>
            <a:fillRect/>
          </a:stretch>
        </p:blipFill>
        <p:spPr>
          <a:xfrm>
            <a:off x="5672044" y="2189248"/>
            <a:ext cx="3014756" cy="3909458"/>
          </a:xfrm>
          <a:prstGeom prst="rect">
            <a:avLst/>
          </a:prstGeom>
          <a:ln>
            <a:solidFill>
              <a:schemeClr val="tx1"/>
            </a:solidFill>
          </a:ln>
        </p:spPr>
      </p:pic>
    </p:spTree>
    <p:extLst>
      <p:ext uri="{BB962C8B-B14F-4D97-AF65-F5344CB8AC3E}">
        <p14:creationId xmlns:p14="http://schemas.microsoft.com/office/powerpoint/2010/main" val="30397062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National Chapter Award Program</a:t>
            </a:r>
            <a:endParaRPr lang="en-US" dirty="0"/>
          </a:p>
        </p:txBody>
      </p:sp>
      <p:sp>
        <p:nvSpPr>
          <p:cNvPr id="4" name="Text Placeholder 3"/>
          <p:cNvSpPr>
            <a:spLocks noGrp="1"/>
          </p:cNvSpPr>
          <p:nvPr>
            <p:ph type="body" sz="quarter" idx="12"/>
          </p:nvPr>
        </p:nvSpPr>
        <p:spPr/>
        <p:txBody>
          <a:bodyPr/>
          <a:lstStyle/>
          <a:p>
            <a:r>
              <a:rPr lang="en-US" dirty="0" smtClean="0"/>
              <a:t>Questions? </a:t>
            </a:r>
            <a:endParaRPr lang="en-US" dirty="0"/>
          </a:p>
        </p:txBody>
      </p:sp>
      <p:sp>
        <p:nvSpPr>
          <p:cNvPr id="5" name="Content Placeholder 4"/>
          <p:cNvSpPr>
            <a:spLocks noGrp="1"/>
          </p:cNvSpPr>
          <p:nvPr>
            <p:ph idx="13"/>
          </p:nvPr>
        </p:nvSpPr>
        <p:spPr/>
        <p:txBody>
          <a:bodyPr/>
          <a:lstStyle/>
          <a:p>
            <a:pPr algn="ctr"/>
            <a:r>
              <a:rPr lang="en-US" dirty="0" smtClean="0"/>
              <a:t>Contact the National Chapter Award Program </a:t>
            </a:r>
          </a:p>
          <a:p>
            <a:pPr algn="ctr"/>
            <a:r>
              <a:rPr lang="en-US" dirty="0" smtClean="0"/>
              <a:t>Education Specialist</a:t>
            </a:r>
          </a:p>
          <a:p>
            <a:pPr algn="ctr"/>
            <a:r>
              <a:rPr lang="en-US" dirty="0" smtClean="0"/>
              <a:t>317-802-4402</a:t>
            </a:r>
          </a:p>
          <a:p>
            <a:pPr algn="ctr"/>
            <a:r>
              <a:rPr lang="en-US" dirty="0" smtClean="0">
                <a:hlinkClick r:id="rId2"/>
              </a:rPr>
              <a:t>nationalchapter@ffa.org</a:t>
            </a:r>
            <a:endParaRPr lang="en-US" dirty="0" smtClean="0"/>
          </a:p>
          <a:p>
            <a:pPr algn="ctr"/>
            <a:endParaRPr lang="en-US" dirty="0"/>
          </a:p>
        </p:txBody>
      </p:sp>
    </p:spTree>
    <p:extLst>
      <p:ext uri="{BB962C8B-B14F-4D97-AF65-F5344CB8AC3E}">
        <p14:creationId xmlns:p14="http://schemas.microsoft.com/office/powerpoint/2010/main" val="30581846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Chapter Award Program</a:t>
            </a:r>
            <a:endParaRPr lang="en-US" dirty="0"/>
          </a:p>
        </p:txBody>
      </p:sp>
      <p:sp>
        <p:nvSpPr>
          <p:cNvPr id="3" name="Text Placeholder 2"/>
          <p:cNvSpPr>
            <a:spLocks noGrp="1"/>
          </p:cNvSpPr>
          <p:nvPr>
            <p:ph type="body" sz="quarter" idx="12"/>
          </p:nvPr>
        </p:nvSpPr>
        <p:spPr/>
        <p:txBody>
          <a:bodyPr/>
          <a:lstStyle/>
          <a:p>
            <a:r>
              <a:rPr lang="en-US" dirty="0" smtClean="0"/>
              <a:t>Chapter Eligibility</a:t>
            </a:r>
            <a:endParaRPr lang="en-US" dirty="0"/>
          </a:p>
        </p:txBody>
      </p:sp>
      <p:sp>
        <p:nvSpPr>
          <p:cNvPr id="4" name="Content Placeholder 3"/>
          <p:cNvSpPr>
            <a:spLocks noGrp="1"/>
          </p:cNvSpPr>
          <p:nvPr>
            <p:ph idx="13"/>
          </p:nvPr>
        </p:nvSpPr>
        <p:spPr/>
        <p:txBody>
          <a:bodyPr/>
          <a:lstStyle/>
          <a:p>
            <a:pPr marL="342900" indent="-342900">
              <a:buFont typeface="Arial" panose="020B0604020202020204" pitchFamily="34" charset="0"/>
              <a:buChar char="•"/>
            </a:pPr>
            <a:r>
              <a:rPr lang="en-US" dirty="0" smtClean="0"/>
              <a:t>To qualify, t</a:t>
            </a:r>
            <a:r>
              <a:rPr lang="en-US" dirty="0" smtClean="0"/>
              <a:t>he </a:t>
            </a:r>
            <a:r>
              <a:rPr lang="en-US" dirty="0" smtClean="0"/>
              <a:t>chapter must:</a:t>
            </a:r>
          </a:p>
          <a:p>
            <a:pPr marL="516636" lvl="1" indent="-342900">
              <a:buFont typeface="Arial" panose="020B0604020202020204" pitchFamily="34" charset="0"/>
              <a:buChar char="•"/>
            </a:pPr>
            <a:r>
              <a:rPr lang="en-US" dirty="0" smtClean="0"/>
              <a:t>Complete at least 15 activities; one for each of the </a:t>
            </a:r>
            <a:r>
              <a:rPr lang="en-US" dirty="0" smtClean="0">
                <a:hlinkClick r:id="rId2"/>
              </a:rPr>
              <a:t>five quality standards in each of the three divisions</a:t>
            </a:r>
            <a:r>
              <a:rPr lang="en-US" dirty="0" smtClean="0"/>
              <a:t>. </a:t>
            </a:r>
          </a:p>
          <a:p>
            <a:pPr marL="516636" lvl="1" indent="-342900">
              <a:buFont typeface="Arial" panose="020B0604020202020204" pitchFamily="34" charset="0"/>
              <a:buChar char="•"/>
            </a:pPr>
            <a:r>
              <a:rPr lang="en-US" dirty="0" smtClean="0"/>
              <a:t>Meet the minimum requirements as outlined in the </a:t>
            </a:r>
            <a:r>
              <a:rPr lang="en-US" dirty="0" smtClean="0">
                <a:hlinkClick r:id="rId3"/>
              </a:rPr>
              <a:t>National Quality FFA Chapter Standards</a:t>
            </a:r>
            <a:r>
              <a:rPr lang="en-US" dirty="0" smtClean="0"/>
              <a:t>. </a:t>
            </a:r>
          </a:p>
          <a:p>
            <a:pPr lvl="1" indent="0">
              <a:buNone/>
            </a:pPr>
            <a:endParaRPr lang="en-US" dirty="0" smtClean="0"/>
          </a:p>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006085028"/>
              </p:ext>
            </p:extLst>
          </p:nvPr>
        </p:nvGraphicFramePr>
        <p:xfrm>
          <a:off x="540589" y="3773533"/>
          <a:ext cx="8062821" cy="2225040"/>
        </p:xfrm>
        <a:graphic>
          <a:graphicData uri="http://schemas.openxmlformats.org/drawingml/2006/table">
            <a:tbl>
              <a:tblPr firstRow="1" bandRow="1">
                <a:tableStyleId>{5940675A-B579-460E-94D1-54222C63F5DA}</a:tableStyleId>
              </a:tblPr>
              <a:tblGrid>
                <a:gridCol w="2687607">
                  <a:extLst>
                    <a:ext uri="{9D8B030D-6E8A-4147-A177-3AD203B41FA5}">
                      <a16:colId xmlns:a16="http://schemas.microsoft.com/office/drawing/2014/main" val="554534543"/>
                    </a:ext>
                  </a:extLst>
                </a:gridCol>
                <a:gridCol w="2687607">
                  <a:extLst>
                    <a:ext uri="{9D8B030D-6E8A-4147-A177-3AD203B41FA5}">
                      <a16:colId xmlns:a16="http://schemas.microsoft.com/office/drawing/2014/main" val="4015861129"/>
                    </a:ext>
                  </a:extLst>
                </a:gridCol>
                <a:gridCol w="2687607">
                  <a:extLst>
                    <a:ext uri="{9D8B030D-6E8A-4147-A177-3AD203B41FA5}">
                      <a16:colId xmlns:a16="http://schemas.microsoft.com/office/drawing/2014/main" val="3473781220"/>
                    </a:ext>
                  </a:extLst>
                </a:gridCol>
              </a:tblGrid>
              <a:tr h="370840">
                <a:tc>
                  <a:txBody>
                    <a:bodyPr/>
                    <a:lstStyle/>
                    <a:p>
                      <a:pPr algn="ctr"/>
                      <a:r>
                        <a:rPr lang="en-US" b="1" dirty="0" smtClean="0"/>
                        <a:t>Growing Leaders</a:t>
                      </a:r>
                      <a:endParaRPr lang="en-US" b="1" dirty="0"/>
                    </a:p>
                  </a:txBody>
                  <a:tcPr>
                    <a:solidFill>
                      <a:srgbClr val="FFCD00"/>
                    </a:solidFill>
                  </a:tcPr>
                </a:tc>
                <a:tc>
                  <a:txBody>
                    <a:bodyPr/>
                    <a:lstStyle/>
                    <a:p>
                      <a:pPr algn="ctr"/>
                      <a:r>
                        <a:rPr lang="en-US" b="1" dirty="0" smtClean="0"/>
                        <a:t>Building Communities</a:t>
                      </a:r>
                      <a:endParaRPr lang="en-US" b="1" dirty="0"/>
                    </a:p>
                  </a:txBody>
                  <a:tcPr>
                    <a:solidFill>
                      <a:srgbClr val="FFCD00"/>
                    </a:solidFill>
                  </a:tcPr>
                </a:tc>
                <a:tc>
                  <a:txBody>
                    <a:bodyPr/>
                    <a:lstStyle/>
                    <a:p>
                      <a:pPr algn="ctr"/>
                      <a:r>
                        <a:rPr lang="en-US" b="1" dirty="0" smtClean="0"/>
                        <a:t>Strengthening Agriculture</a:t>
                      </a:r>
                      <a:endParaRPr lang="en-US" b="1" dirty="0"/>
                    </a:p>
                  </a:txBody>
                  <a:tcPr>
                    <a:solidFill>
                      <a:srgbClr val="FFCD00"/>
                    </a:solidFill>
                  </a:tcPr>
                </a:tc>
                <a:extLst>
                  <a:ext uri="{0D108BD9-81ED-4DB2-BD59-A6C34878D82A}">
                    <a16:rowId xmlns:a16="http://schemas.microsoft.com/office/drawing/2014/main" val="59339285"/>
                  </a:ext>
                </a:extLst>
              </a:tr>
              <a:tr h="370840">
                <a:tc>
                  <a:txBody>
                    <a:bodyPr/>
                    <a:lstStyle/>
                    <a:p>
                      <a:pPr algn="ctr"/>
                      <a:r>
                        <a:rPr lang="en-US" dirty="0" smtClean="0"/>
                        <a:t>Leadership</a:t>
                      </a:r>
                      <a:endParaRPr lang="en-US" dirty="0"/>
                    </a:p>
                  </a:txBody>
                  <a:tcPr/>
                </a:tc>
                <a:tc>
                  <a:txBody>
                    <a:bodyPr/>
                    <a:lstStyle/>
                    <a:p>
                      <a:pPr algn="ctr"/>
                      <a:r>
                        <a:rPr lang="en-US" dirty="0" smtClean="0"/>
                        <a:t>Environmental</a:t>
                      </a:r>
                      <a:endParaRPr lang="en-US" dirty="0"/>
                    </a:p>
                  </a:txBody>
                  <a:tcPr/>
                </a:tc>
                <a:tc>
                  <a:txBody>
                    <a:bodyPr/>
                    <a:lstStyle/>
                    <a:p>
                      <a:pPr algn="ctr"/>
                      <a:r>
                        <a:rPr lang="en-US" dirty="0" smtClean="0"/>
                        <a:t>Support Group</a:t>
                      </a:r>
                      <a:endParaRPr lang="en-US" dirty="0"/>
                    </a:p>
                  </a:txBody>
                  <a:tcPr/>
                </a:tc>
                <a:extLst>
                  <a:ext uri="{0D108BD9-81ED-4DB2-BD59-A6C34878D82A}">
                    <a16:rowId xmlns:a16="http://schemas.microsoft.com/office/drawing/2014/main" val="2541429785"/>
                  </a:ext>
                </a:extLst>
              </a:tr>
              <a:tr h="370840">
                <a:tc>
                  <a:txBody>
                    <a:bodyPr/>
                    <a:lstStyle/>
                    <a:p>
                      <a:pPr algn="ctr"/>
                      <a:r>
                        <a:rPr lang="en-US" dirty="0" smtClean="0"/>
                        <a:t>Healthy Lifestyle</a:t>
                      </a:r>
                      <a:endParaRPr lang="en-US" dirty="0"/>
                    </a:p>
                  </a:txBody>
                  <a:tcPr/>
                </a:tc>
                <a:tc>
                  <a:txBody>
                    <a:bodyPr/>
                    <a:lstStyle/>
                    <a:p>
                      <a:pPr algn="ctr"/>
                      <a:r>
                        <a:rPr lang="en-US" dirty="0" smtClean="0"/>
                        <a:t>Human Resources</a:t>
                      </a:r>
                      <a:endParaRPr lang="en-US" dirty="0"/>
                    </a:p>
                  </a:txBody>
                  <a:tcPr/>
                </a:tc>
                <a:tc>
                  <a:txBody>
                    <a:bodyPr/>
                    <a:lstStyle/>
                    <a:p>
                      <a:pPr algn="ctr"/>
                      <a:r>
                        <a:rPr lang="en-US" dirty="0" smtClean="0"/>
                        <a:t>Chapter Recruitment</a:t>
                      </a:r>
                      <a:endParaRPr lang="en-US" dirty="0"/>
                    </a:p>
                  </a:txBody>
                  <a:tcPr/>
                </a:tc>
                <a:extLst>
                  <a:ext uri="{0D108BD9-81ED-4DB2-BD59-A6C34878D82A}">
                    <a16:rowId xmlns:a16="http://schemas.microsoft.com/office/drawing/2014/main" val="708847750"/>
                  </a:ext>
                </a:extLst>
              </a:tr>
              <a:tr h="370840">
                <a:tc>
                  <a:txBody>
                    <a:bodyPr/>
                    <a:lstStyle/>
                    <a:p>
                      <a:pPr algn="ctr"/>
                      <a:r>
                        <a:rPr lang="en-US" dirty="0" smtClean="0"/>
                        <a:t>Scholarship</a:t>
                      </a:r>
                      <a:endParaRPr lang="en-US" dirty="0"/>
                    </a:p>
                  </a:txBody>
                  <a:tcPr/>
                </a:tc>
                <a:tc>
                  <a:txBody>
                    <a:bodyPr/>
                    <a:lstStyle/>
                    <a:p>
                      <a:pPr algn="ctr"/>
                      <a:r>
                        <a:rPr lang="en-US" dirty="0" smtClean="0"/>
                        <a:t>Citizenship</a:t>
                      </a:r>
                      <a:endParaRPr lang="en-US" dirty="0"/>
                    </a:p>
                  </a:txBody>
                  <a:tcPr/>
                </a:tc>
                <a:tc>
                  <a:txBody>
                    <a:bodyPr/>
                    <a:lstStyle/>
                    <a:p>
                      <a:pPr algn="ctr"/>
                      <a:r>
                        <a:rPr lang="en-US" dirty="0" smtClean="0"/>
                        <a:t>Safety</a:t>
                      </a:r>
                      <a:endParaRPr lang="en-US" dirty="0"/>
                    </a:p>
                  </a:txBody>
                  <a:tcPr/>
                </a:tc>
                <a:extLst>
                  <a:ext uri="{0D108BD9-81ED-4DB2-BD59-A6C34878D82A}">
                    <a16:rowId xmlns:a16="http://schemas.microsoft.com/office/drawing/2014/main" val="3050037463"/>
                  </a:ext>
                </a:extLst>
              </a:tr>
              <a:tr h="370840">
                <a:tc>
                  <a:txBody>
                    <a:bodyPr/>
                    <a:lstStyle/>
                    <a:p>
                      <a:pPr algn="ctr"/>
                      <a:r>
                        <a:rPr lang="en-US" dirty="0" smtClean="0"/>
                        <a:t>Personal Growth</a:t>
                      </a:r>
                      <a:endParaRPr lang="en-US" dirty="0"/>
                    </a:p>
                  </a:txBody>
                  <a:tcPr/>
                </a:tc>
                <a:tc>
                  <a:txBody>
                    <a:bodyPr/>
                    <a:lstStyle/>
                    <a:p>
                      <a:pPr algn="ctr"/>
                      <a:r>
                        <a:rPr lang="en-US" dirty="0" smtClean="0"/>
                        <a:t>Stakeholder Engagement</a:t>
                      </a:r>
                      <a:endParaRPr lang="en-US" dirty="0"/>
                    </a:p>
                  </a:txBody>
                  <a:tcPr/>
                </a:tc>
                <a:tc>
                  <a:txBody>
                    <a:bodyPr/>
                    <a:lstStyle/>
                    <a:p>
                      <a:pPr algn="ctr"/>
                      <a:r>
                        <a:rPr lang="en-US" dirty="0" smtClean="0"/>
                        <a:t>Agricultural Advocacy</a:t>
                      </a:r>
                      <a:endParaRPr lang="en-US" dirty="0"/>
                    </a:p>
                  </a:txBody>
                  <a:tcPr/>
                </a:tc>
                <a:extLst>
                  <a:ext uri="{0D108BD9-81ED-4DB2-BD59-A6C34878D82A}">
                    <a16:rowId xmlns:a16="http://schemas.microsoft.com/office/drawing/2014/main" val="1740794451"/>
                  </a:ext>
                </a:extLst>
              </a:tr>
              <a:tr h="370840">
                <a:tc>
                  <a:txBody>
                    <a:bodyPr/>
                    <a:lstStyle/>
                    <a:p>
                      <a:pPr algn="ctr"/>
                      <a:r>
                        <a:rPr lang="en-US" dirty="0" smtClean="0"/>
                        <a:t>Career Success</a:t>
                      </a:r>
                      <a:endParaRPr lang="en-US" dirty="0"/>
                    </a:p>
                  </a:txBody>
                  <a:tcPr/>
                </a:tc>
                <a:tc>
                  <a:txBody>
                    <a:bodyPr/>
                    <a:lstStyle/>
                    <a:p>
                      <a:pPr algn="ctr"/>
                      <a:r>
                        <a:rPr lang="en-US" dirty="0" smtClean="0"/>
                        <a:t>Economic Development</a:t>
                      </a:r>
                      <a:endParaRPr lang="en-US" dirty="0"/>
                    </a:p>
                  </a:txBody>
                  <a:tcPr/>
                </a:tc>
                <a:tc>
                  <a:txBody>
                    <a:bodyPr/>
                    <a:lstStyle/>
                    <a:p>
                      <a:pPr algn="ctr"/>
                      <a:r>
                        <a:rPr lang="en-US" dirty="0" smtClean="0"/>
                        <a:t>Agricultural Literacy</a:t>
                      </a:r>
                      <a:endParaRPr lang="en-US" dirty="0"/>
                    </a:p>
                  </a:txBody>
                  <a:tcPr/>
                </a:tc>
                <a:extLst>
                  <a:ext uri="{0D108BD9-81ED-4DB2-BD59-A6C34878D82A}">
                    <a16:rowId xmlns:a16="http://schemas.microsoft.com/office/drawing/2014/main" val="1695592545"/>
                  </a:ext>
                </a:extLst>
              </a:tr>
            </a:tbl>
          </a:graphicData>
        </a:graphic>
      </p:graphicFrame>
    </p:spTree>
    <p:extLst>
      <p:ext uri="{BB962C8B-B14F-4D97-AF65-F5344CB8AC3E}">
        <p14:creationId xmlns:p14="http://schemas.microsoft.com/office/powerpoint/2010/main" val="1623959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National Chapter Award Program</a:t>
            </a:r>
            <a:endParaRPr lang="en-US" dirty="0"/>
          </a:p>
        </p:txBody>
      </p:sp>
      <p:sp>
        <p:nvSpPr>
          <p:cNvPr id="6" name="Text Placeholder 5"/>
          <p:cNvSpPr>
            <a:spLocks noGrp="1"/>
          </p:cNvSpPr>
          <p:nvPr>
            <p:ph type="body" sz="quarter" idx="12"/>
          </p:nvPr>
        </p:nvSpPr>
        <p:spPr/>
        <p:txBody>
          <a:bodyPr/>
          <a:lstStyle/>
          <a:p>
            <a:r>
              <a:rPr lang="en-US" dirty="0" smtClean="0"/>
              <a:t>Application</a:t>
            </a:r>
            <a:endParaRPr lang="en-US" dirty="0"/>
          </a:p>
        </p:txBody>
      </p:sp>
      <p:sp>
        <p:nvSpPr>
          <p:cNvPr id="9" name="Content Placeholder 4"/>
          <p:cNvSpPr txBox="1">
            <a:spLocks/>
          </p:cNvSpPr>
          <p:nvPr/>
        </p:nvSpPr>
        <p:spPr>
          <a:xfrm>
            <a:off x="457200" y="2189248"/>
            <a:ext cx="818707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kern="1200" baseline="0">
                <a:solidFill>
                  <a:srgbClr val="000000"/>
                </a:solidFill>
                <a:latin typeface="Verdana"/>
                <a:ea typeface="+mn-ea"/>
                <a:cs typeface="Verdana"/>
              </a:defRPr>
            </a:lvl1pPr>
            <a:lvl2pPr marL="173736" indent="-173736"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2pPr>
            <a:lvl3pPr marL="402336" indent="-164592"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3pPr>
            <a:lvl4pPr marL="630936" indent="-164592"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4pPr>
            <a:lvl5pPr marL="859536" indent="-173736"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buFont typeface="Arial" panose="020B0604020202020204" pitchFamily="34" charset="0"/>
              <a:buChar char="•"/>
            </a:pPr>
            <a:r>
              <a:rPr lang="en-US" dirty="0" smtClean="0"/>
              <a:t>The application is available at </a:t>
            </a:r>
            <a:r>
              <a:rPr lang="en-US" dirty="0" smtClean="0">
                <a:hlinkClick r:id="rId2"/>
              </a:rPr>
              <a:t>www.FFA.org/nationalchapter</a:t>
            </a:r>
            <a:r>
              <a:rPr lang="en-US" dirty="0" smtClean="0"/>
              <a:t> </a:t>
            </a:r>
          </a:p>
          <a:p>
            <a:pPr>
              <a:buFont typeface="Arial" panose="020B0604020202020204" pitchFamily="34" charset="0"/>
              <a:buChar char="•"/>
            </a:pPr>
            <a:r>
              <a:rPr lang="en-US" dirty="0" smtClean="0"/>
              <a:t>Use information from your completed </a:t>
            </a:r>
            <a:r>
              <a:rPr lang="en-US" dirty="0" smtClean="0">
                <a:hlinkClick r:id="rId3"/>
              </a:rPr>
              <a:t>Program of Activities (POA)</a:t>
            </a:r>
            <a:endParaRPr lang="en-US" dirty="0" smtClean="0"/>
          </a:p>
          <a:p>
            <a:pPr>
              <a:buFont typeface="Arial" panose="020B0604020202020204" pitchFamily="34" charset="0"/>
              <a:buChar char="•"/>
            </a:pPr>
            <a:r>
              <a:rPr lang="en-US" dirty="0" smtClean="0"/>
              <a:t>Two forms compose the application:</a:t>
            </a:r>
          </a:p>
          <a:p>
            <a:pPr marL="516636" lvl="1" indent="-342900" fontAlgn="auto">
              <a:spcAft>
                <a:spcPts val="0"/>
              </a:spcAft>
              <a:buFont typeface="Arial" panose="020B0604020202020204" pitchFamily="34" charset="0"/>
              <a:buChar char="•"/>
            </a:pPr>
            <a:r>
              <a:rPr lang="en-US" dirty="0" smtClean="0"/>
              <a:t>Form </a:t>
            </a:r>
            <a:r>
              <a:rPr lang="en-US" dirty="0" smtClean="0"/>
              <a:t>I</a:t>
            </a:r>
          </a:p>
          <a:p>
            <a:pPr marL="745236" lvl="2" indent="-342900" fontAlgn="auto">
              <a:spcAft>
                <a:spcPts val="0"/>
              </a:spcAft>
              <a:buFont typeface="Arial" panose="020B0604020202020204" pitchFamily="34" charset="0"/>
              <a:buChar char="•"/>
            </a:pPr>
            <a:r>
              <a:rPr lang="en-US" dirty="0" smtClean="0"/>
              <a:t>Description </a:t>
            </a:r>
            <a:r>
              <a:rPr lang="en-US" dirty="0" smtClean="0"/>
              <a:t>of 15 activities (one activity per quality standard</a:t>
            </a:r>
            <a:r>
              <a:rPr lang="en-US" dirty="0" smtClean="0"/>
              <a:t>) </a:t>
            </a:r>
          </a:p>
          <a:p>
            <a:pPr marL="1202436" lvl="4" indent="-342900" fontAlgn="auto">
              <a:spcAft>
                <a:spcPts val="0"/>
              </a:spcAft>
              <a:buFont typeface="Arial" panose="020B0604020202020204" pitchFamily="34" charset="0"/>
              <a:buChar char="•"/>
            </a:pPr>
            <a:r>
              <a:rPr lang="en-US" dirty="0" smtClean="0"/>
              <a:t>Typically comes from the chapter’s Program of Activities</a:t>
            </a:r>
          </a:p>
          <a:p>
            <a:pPr marL="745236" lvl="2" indent="-342900" fontAlgn="auto">
              <a:spcAft>
                <a:spcPts val="0"/>
              </a:spcAft>
              <a:buFont typeface="Arial" panose="020B0604020202020204" pitchFamily="34" charset="0"/>
              <a:buChar char="•"/>
            </a:pPr>
            <a:r>
              <a:rPr lang="en-US" dirty="0">
                <a:hlinkClick r:id="rId4"/>
              </a:rPr>
              <a:t>NQCS </a:t>
            </a:r>
            <a:r>
              <a:rPr lang="en-US" dirty="0" smtClean="0">
                <a:hlinkClick r:id="rId4"/>
              </a:rPr>
              <a:t>assessment</a:t>
            </a:r>
            <a:endParaRPr lang="en-US" dirty="0" smtClean="0"/>
          </a:p>
          <a:p>
            <a:pPr marL="1202436" lvl="4" indent="-342900" fontAlgn="auto">
              <a:spcAft>
                <a:spcPts val="0"/>
              </a:spcAft>
              <a:buFont typeface="Arial" panose="020B0604020202020204" pitchFamily="34" charset="0"/>
              <a:buChar char="•"/>
            </a:pPr>
            <a:r>
              <a:rPr lang="en-US" dirty="0" smtClean="0"/>
              <a:t>Chapter assessment based on rubric</a:t>
            </a:r>
          </a:p>
          <a:p>
            <a:pPr marL="1202436" lvl="4" indent="-342900" fontAlgn="auto">
              <a:spcAft>
                <a:spcPts val="0"/>
              </a:spcAft>
              <a:buFont typeface="Arial" panose="020B0604020202020204" pitchFamily="34" charset="0"/>
              <a:buChar char="•"/>
            </a:pPr>
            <a:r>
              <a:rPr lang="en-US" dirty="0" smtClean="0"/>
              <a:t>Chapter must meet minimum standards to gain access to Form II</a:t>
            </a:r>
            <a:endParaRPr lang="en-US" dirty="0" smtClean="0"/>
          </a:p>
          <a:p>
            <a:pPr marL="516636" lvl="1" indent="-342900" fontAlgn="auto">
              <a:spcAft>
                <a:spcPts val="0"/>
              </a:spcAft>
              <a:buFont typeface="Arial" panose="020B0604020202020204" pitchFamily="34" charset="0"/>
              <a:buChar char="•"/>
            </a:pPr>
            <a:r>
              <a:rPr lang="en-US" dirty="0" smtClean="0"/>
              <a:t>Form II – contains three activity write ups and photo pages per division for a total of 9 activities.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1725356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Chapter Award Program</a:t>
            </a:r>
            <a:endParaRPr lang="en-US" dirty="0"/>
          </a:p>
        </p:txBody>
      </p:sp>
      <p:sp>
        <p:nvSpPr>
          <p:cNvPr id="3" name="Text Placeholder 2"/>
          <p:cNvSpPr>
            <a:spLocks noGrp="1"/>
          </p:cNvSpPr>
          <p:nvPr>
            <p:ph type="body" sz="quarter" idx="12"/>
          </p:nvPr>
        </p:nvSpPr>
        <p:spPr/>
        <p:txBody>
          <a:bodyPr/>
          <a:lstStyle/>
          <a:p>
            <a:r>
              <a:rPr lang="en-US" dirty="0" smtClean="0"/>
              <a:t>Form I</a:t>
            </a:r>
            <a:endParaRPr lang="en-US" dirty="0"/>
          </a:p>
        </p:txBody>
      </p:sp>
      <p:sp>
        <p:nvSpPr>
          <p:cNvPr id="4" name="Content Placeholder 3"/>
          <p:cNvSpPr>
            <a:spLocks noGrp="1"/>
          </p:cNvSpPr>
          <p:nvPr>
            <p:ph idx="13"/>
          </p:nvPr>
        </p:nvSpPr>
        <p:spPr>
          <a:xfrm>
            <a:off x="457200" y="1881964"/>
            <a:ext cx="8229600" cy="4244200"/>
          </a:xfrm>
        </p:spPr>
        <p:txBody>
          <a:bodyPr/>
          <a:lstStyle/>
          <a:p>
            <a:pPr marL="342900" indent="-342900">
              <a:buFont typeface="Arial" panose="020B0604020202020204" pitchFamily="34" charset="0"/>
              <a:buChar char="•"/>
            </a:pPr>
            <a:endParaRPr lang="en-US" sz="1400" dirty="0"/>
          </a:p>
        </p:txBody>
      </p:sp>
      <p:pic>
        <p:nvPicPr>
          <p:cNvPr id="5" name="Picture 4"/>
          <p:cNvPicPr>
            <a:picLocks noChangeAspect="1"/>
          </p:cNvPicPr>
          <p:nvPr/>
        </p:nvPicPr>
        <p:blipFill>
          <a:blip r:embed="rId2"/>
          <a:stretch>
            <a:fillRect/>
          </a:stretch>
        </p:blipFill>
        <p:spPr>
          <a:xfrm>
            <a:off x="3169751" y="2300498"/>
            <a:ext cx="2706890" cy="3770077"/>
          </a:xfrm>
          <a:prstGeom prst="rect">
            <a:avLst/>
          </a:prstGeom>
          <a:ln>
            <a:solidFill>
              <a:schemeClr val="tx1"/>
            </a:solidFill>
          </a:ln>
        </p:spPr>
      </p:pic>
      <p:pic>
        <p:nvPicPr>
          <p:cNvPr id="6" name="Picture 5"/>
          <p:cNvPicPr>
            <a:picLocks noChangeAspect="1"/>
          </p:cNvPicPr>
          <p:nvPr/>
        </p:nvPicPr>
        <p:blipFill>
          <a:blip r:embed="rId3"/>
          <a:stretch>
            <a:fillRect/>
          </a:stretch>
        </p:blipFill>
        <p:spPr>
          <a:xfrm>
            <a:off x="6081828" y="2300498"/>
            <a:ext cx="2901527" cy="3770077"/>
          </a:xfrm>
          <a:prstGeom prst="rect">
            <a:avLst/>
          </a:prstGeom>
          <a:ln>
            <a:solidFill>
              <a:schemeClr val="tx1"/>
            </a:solidFill>
          </a:ln>
        </p:spPr>
      </p:pic>
      <p:pic>
        <p:nvPicPr>
          <p:cNvPr id="7" name="Picture 6"/>
          <p:cNvPicPr>
            <a:picLocks noChangeAspect="1"/>
          </p:cNvPicPr>
          <p:nvPr/>
        </p:nvPicPr>
        <p:blipFill>
          <a:blip r:embed="rId4"/>
          <a:stretch>
            <a:fillRect/>
          </a:stretch>
        </p:blipFill>
        <p:spPr>
          <a:xfrm>
            <a:off x="108850" y="2288435"/>
            <a:ext cx="2887429" cy="3782755"/>
          </a:xfrm>
          <a:prstGeom prst="rect">
            <a:avLst/>
          </a:prstGeom>
          <a:ln>
            <a:solidFill>
              <a:schemeClr val="tx1"/>
            </a:solidFill>
          </a:ln>
        </p:spPr>
      </p:pic>
    </p:spTree>
    <p:extLst>
      <p:ext uri="{BB962C8B-B14F-4D97-AF65-F5344CB8AC3E}">
        <p14:creationId xmlns:p14="http://schemas.microsoft.com/office/powerpoint/2010/main" val="3976849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Chapter Award Program</a:t>
            </a:r>
            <a:endParaRPr lang="en-US" dirty="0"/>
          </a:p>
        </p:txBody>
      </p:sp>
      <p:sp>
        <p:nvSpPr>
          <p:cNvPr id="3" name="Text Placeholder 2"/>
          <p:cNvSpPr>
            <a:spLocks noGrp="1"/>
          </p:cNvSpPr>
          <p:nvPr>
            <p:ph type="body" sz="quarter" idx="12"/>
          </p:nvPr>
        </p:nvSpPr>
        <p:spPr>
          <a:xfrm>
            <a:off x="457200" y="1325648"/>
            <a:ext cx="7930895" cy="863600"/>
          </a:xfrm>
        </p:spPr>
        <p:txBody>
          <a:bodyPr/>
          <a:lstStyle/>
          <a:p>
            <a:r>
              <a:rPr lang="en-US" dirty="0" smtClean="0"/>
              <a:t>Form II</a:t>
            </a:r>
            <a:endParaRPr lang="en-US" dirty="0"/>
          </a:p>
        </p:txBody>
      </p:sp>
      <p:sp>
        <p:nvSpPr>
          <p:cNvPr id="4" name="Content Placeholder 3"/>
          <p:cNvSpPr>
            <a:spLocks noGrp="1"/>
          </p:cNvSpPr>
          <p:nvPr>
            <p:ph idx="13"/>
          </p:nvPr>
        </p:nvSpPr>
        <p:spPr>
          <a:xfrm>
            <a:off x="457200" y="1988288"/>
            <a:ext cx="8229600" cy="4137875"/>
          </a:xfrm>
        </p:spPr>
        <p:txBody>
          <a:bodyPr/>
          <a:lstStyle/>
          <a:p>
            <a:pPr marL="342900" indent="-342900">
              <a:buFont typeface="Arial" panose="020B0604020202020204" pitchFamily="34" charset="0"/>
              <a:buChar char="•"/>
            </a:pPr>
            <a:r>
              <a:rPr lang="en-US" b="1" dirty="0" smtClean="0"/>
              <a:t>Activity Description: </a:t>
            </a:r>
            <a:r>
              <a:rPr lang="en-US" dirty="0" smtClean="0"/>
              <a:t>Description clearly explains the purpose and reason the chapter is implementing the activity. Description clearly answers the following questions: </a:t>
            </a:r>
          </a:p>
          <a:p>
            <a:pPr marL="516636" lvl="1" indent="-342900">
              <a:buFont typeface="Arial" panose="020B0604020202020204" pitchFamily="34" charset="0"/>
              <a:buChar char="•"/>
            </a:pPr>
            <a:r>
              <a:rPr lang="en-US" dirty="0" smtClean="0"/>
              <a:t>What is the purpose of this activity? </a:t>
            </a:r>
          </a:p>
          <a:p>
            <a:pPr marL="516636" lvl="1" indent="-342900">
              <a:buFont typeface="Arial" panose="020B0604020202020204" pitchFamily="34" charset="0"/>
              <a:buChar char="•"/>
            </a:pPr>
            <a:r>
              <a:rPr lang="en-US" dirty="0" smtClean="0"/>
              <a:t>Why is the activity taking place? </a:t>
            </a:r>
            <a:endParaRPr lang="en-US" dirty="0" smtClean="0"/>
          </a:p>
          <a:p>
            <a:pPr marL="342900" indent="-342900">
              <a:buFont typeface="Arial" panose="020B0604020202020204" pitchFamily="34" charset="0"/>
              <a:buChar char="•"/>
            </a:pPr>
            <a:r>
              <a:rPr lang="en-US" dirty="0" smtClean="0"/>
              <a:t>Each activity requires </a:t>
            </a:r>
            <a:r>
              <a:rPr lang="en-US" dirty="0" smtClean="0"/>
              <a:t>three </a:t>
            </a:r>
            <a:r>
              <a:rPr lang="en-US" b="1" dirty="0" smtClean="0"/>
              <a:t>goals </a:t>
            </a:r>
            <a:r>
              <a:rPr lang="en-US" dirty="0" smtClean="0"/>
              <a:t>that are well written and utilizing all five components of a SMART goal.</a:t>
            </a:r>
            <a:endParaRPr lang="en-US" b="1" dirty="0" smtClean="0"/>
          </a:p>
          <a:p>
            <a:pPr marL="516636" lvl="1" indent="-342900">
              <a:buFont typeface="Arial" panose="020B0604020202020204" pitchFamily="34" charset="0"/>
              <a:buChar char="•"/>
            </a:pPr>
            <a:r>
              <a:rPr lang="en-US" dirty="0" smtClean="0"/>
              <a:t>S – Specific</a:t>
            </a:r>
          </a:p>
          <a:p>
            <a:pPr marL="516636" lvl="1" indent="-342900">
              <a:buFont typeface="Arial" panose="020B0604020202020204" pitchFamily="34" charset="0"/>
              <a:buChar char="•"/>
            </a:pPr>
            <a:r>
              <a:rPr lang="en-US" dirty="0" smtClean="0"/>
              <a:t>M – Measurable</a:t>
            </a:r>
          </a:p>
          <a:p>
            <a:pPr marL="516636" lvl="1" indent="-342900">
              <a:buFont typeface="Arial" panose="020B0604020202020204" pitchFamily="34" charset="0"/>
              <a:buChar char="•"/>
            </a:pPr>
            <a:r>
              <a:rPr lang="en-US" dirty="0" smtClean="0"/>
              <a:t>A – Attainable</a:t>
            </a:r>
          </a:p>
          <a:p>
            <a:pPr marL="516636" lvl="1" indent="-342900">
              <a:buFont typeface="Arial" panose="020B0604020202020204" pitchFamily="34" charset="0"/>
              <a:buChar char="•"/>
            </a:pPr>
            <a:r>
              <a:rPr lang="en-US" dirty="0" smtClean="0"/>
              <a:t>R – Realistic</a:t>
            </a:r>
          </a:p>
          <a:p>
            <a:pPr marL="516636" lvl="1" indent="-342900">
              <a:buFont typeface="Arial" panose="020B0604020202020204" pitchFamily="34" charset="0"/>
              <a:buChar char="•"/>
            </a:pPr>
            <a:r>
              <a:rPr lang="en-US" dirty="0" smtClean="0"/>
              <a:t>T – </a:t>
            </a:r>
            <a:r>
              <a:rPr lang="en-US" dirty="0" smtClean="0"/>
              <a:t>Time</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5107" y="4552362"/>
            <a:ext cx="2679404" cy="1786476"/>
          </a:xfrm>
          <a:prstGeom prst="rect">
            <a:avLst/>
          </a:prstGeom>
        </p:spPr>
      </p:pic>
    </p:spTree>
    <p:extLst>
      <p:ext uri="{BB962C8B-B14F-4D97-AF65-F5344CB8AC3E}">
        <p14:creationId xmlns:p14="http://schemas.microsoft.com/office/powerpoint/2010/main" val="22374245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National Chapter Award Program</a:t>
            </a:r>
            <a:endParaRPr lang="en-US" dirty="0"/>
          </a:p>
        </p:txBody>
      </p:sp>
      <p:sp>
        <p:nvSpPr>
          <p:cNvPr id="4" name="Text Placeholder 3"/>
          <p:cNvSpPr>
            <a:spLocks noGrp="1"/>
          </p:cNvSpPr>
          <p:nvPr>
            <p:ph type="body" sz="quarter" idx="12"/>
          </p:nvPr>
        </p:nvSpPr>
        <p:spPr/>
        <p:txBody>
          <a:bodyPr/>
          <a:lstStyle/>
          <a:p>
            <a:r>
              <a:rPr lang="en-US" dirty="0" smtClean="0"/>
              <a:t>Form II</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b="1" dirty="0" smtClean="0"/>
              <a:t>Plan of Action </a:t>
            </a:r>
          </a:p>
          <a:p>
            <a:pPr marL="516636" lvl="1" indent="-342900">
              <a:buFont typeface="Arial" panose="020B0604020202020204" pitchFamily="34" charset="0"/>
              <a:buChar char="•"/>
            </a:pPr>
            <a:r>
              <a:rPr lang="en-US" dirty="0" smtClean="0"/>
              <a:t>Clearly identifies the following items for each goal: </a:t>
            </a:r>
          </a:p>
          <a:p>
            <a:pPr marL="745236" lvl="2" indent="-342900">
              <a:buFont typeface="Arial" panose="020B0604020202020204" pitchFamily="34" charset="0"/>
              <a:buChar char="•"/>
            </a:pPr>
            <a:r>
              <a:rPr lang="en-US" dirty="0" smtClean="0"/>
              <a:t>What needs to be accomplished to meet this goal? </a:t>
            </a:r>
          </a:p>
          <a:p>
            <a:pPr marL="745236" lvl="2" indent="-342900">
              <a:buFont typeface="Arial" panose="020B0604020202020204" pitchFamily="34" charset="0"/>
              <a:buChar char="•"/>
            </a:pPr>
            <a:r>
              <a:rPr lang="en-US" dirty="0" smtClean="0"/>
              <a:t>Where will the activity take place? </a:t>
            </a:r>
          </a:p>
          <a:p>
            <a:pPr marL="745236" lvl="2" indent="-342900">
              <a:buFont typeface="Arial" panose="020B0604020202020204" pitchFamily="34" charset="0"/>
              <a:buChar char="•"/>
            </a:pPr>
            <a:r>
              <a:rPr lang="en-US" dirty="0" smtClean="0"/>
              <a:t>How will the chapter implement the goal to accomplish this activity? </a:t>
            </a:r>
          </a:p>
          <a:p>
            <a:pPr marL="745236" lvl="2" indent="-342900">
              <a:buFont typeface="Arial" panose="020B0604020202020204" pitchFamily="34" charset="0"/>
              <a:buChar char="•"/>
            </a:pPr>
            <a:r>
              <a:rPr lang="en-US" dirty="0" smtClean="0"/>
              <a:t>How will the goal be accomplished? This should include necessary steps for completion. </a:t>
            </a:r>
          </a:p>
          <a:p>
            <a:pPr marL="745236" lvl="2" indent="-342900">
              <a:buFont typeface="Arial" panose="020B0604020202020204" pitchFamily="34" charset="0"/>
              <a:buChar char="•"/>
            </a:pPr>
            <a:r>
              <a:rPr lang="en-US" dirty="0" smtClean="0"/>
              <a:t>Who will perform the duties to meet the goal?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2455" y="4210602"/>
            <a:ext cx="2873343" cy="1915561"/>
          </a:xfrm>
          <a:prstGeom prst="rect">
            <a:avLst/>
          </a:prstGeom>
        </p:spPr>
      </p:pic>
    </p:spTree>
    <p:extLst>
      <p:ext uri="{BB962C8B-B14F-4D97-AF65-F5344CB8AC3E}">
        <p14:creationId xmlns:p14="http://schemas.microsoft.com/office/powerpoint/2010/main" val="1532128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National Chapter Award Program</a:t>
            </a:r>
            <a:endParaRPr lang="en-US" dirty="0"/>
          </a:p>
        </p:txBody>
      </p:sp>
      <p:sp>
        <p:nvSpPr>
          <p:cNvPr id="4" name="Text Placeholder 3"/>
          <p:cNvSpPr>
            <a:spLocks noGrp="1"/>
          </p:cNvSpPr>
          <p:nvPr>
            <p:ph type="body" sz="quarter" idx="12"/>
          </p:nvPr>
        </p:nvSpPr>
        <p:spPr/>
        <p:txBody>
          <a:bodyPr/>
          <a:lstStyle/>
          <a:p>
            <a:r>
              <a:rPr lang="en-US" dirty="0" smtClean="0"/>
              <a:t>Form II</a:t>
            </a:r>
            <a:endParaRPr lang="en-US" dirty="0"/>
          </a:p>
        </p:txBody>
      </p:sp>
      <p:sp>
        <p:nvSpPr>
          <p:cNvPr id="5" name="Content Placeholder 4"/>
          <p:cNvSpPr>
            <a:spLocks noGrp="1"/>
          </p:cNvSpPr>
          <p:nvPr>
            <p:ph idx="13"/>
          </p:nvPr>
        </p:nvSpPr>
        <p:spPr>
          <a:xfrm>
            <a:off x="457200" y="1935126"/>
            <a:ext cx="8229600" cy="4032541"/>
          </a:xfrm>
        </p:spPr>
        <p:txBody>
          <a:bodyPr/>
          <a:lstStyle/>
          <a:p>
            <a:pPr marL="342900" indent="-342900">
              <a:buFont typeface="Arial" panose="020B0604020202020204" pitchFamily="34" charset="0"/>
              <a:buChar char="•"/>
            </a:pPr>
            <a:r>
              <a:rPr lang="en-US" sz="1900" b="1" dirty="0" smtClean="0">
                <a:solidFill>
                  <a:schemeClr val="tx1"/>
                </a:solidFill>
              </a:rPr>
              <a:t>Outcome: </a:t>
            </a:r>
            <a:r>
              <a:rPr lang="en-US" sz="1900" dirty="0" smtClean="0">
                <a:solidFill>
                  <a:schemeClr val="tx1"/>
                </a:solidFill>
              </a:rPr>
              <a:t>Response clearly states whether the goal was unmet, met or exceeded. If all aspects of the SMART goal were met, clearly states by how much if exceeded. If goal was unmet, circumstances or reasoning as to why is explained in detail and what would be done differently next time to meet the goal. </a:t>
            </a:r>
            <a:endParaRPr lang="en-US" sz="1900" dirty="0" smtClean="0">
              <a:solidFill>
                <a:schemeClr val="tx1"/>
              </a:solidFill>
            </a:endParaRPr>
          </a:p>
          <a:p>
            <a:pPr marL="342900" indent="-342900">
              <a:buFont typeface="Arial" panose="020B0604020202020204" pitchFamily="34" charset="0"/>
              <a:buChar char="•"/>
            </a:pPr>
            <a:r>
              <a:rPr lang="en-US" sz="1900" b="1" dirty="0" smtClean="0">
                <a:solidFill>
                  <a:schemeClr val="tx1"/>
                </a:solidFill>
              </a:rPr>
              <a:t>Advancing leaders, communities or agriculture: </a:t>
            </a:r>
            <a:r>
              <a:rPr lang="en-US" sz="1900" dirty="0" smtClean="0">
                <a:solidFill>
                  <a:schemeClr val="tx1"/>
                </a:solidFill>
              </a:rPr>
              <a:t>Response clearly states the purpose of the activity and the benefit the activity had on the leaders, community or agriculture. </a:t>
            </a:r>
          </a:p>
          <a:p>
            <a:pPr marL="342900" indent="-342900">
              <a:buFont typeface="Arial" panose="020B0604020202020204" pitchFamily="34" charset="0"/>
              <a:buChar char="•"/>
            </a:pPr>
            <a:r>
              <a:rPr lang="en-US" sz="1900" b="1" dirty="0" smtClean="0">
                <a:solidFill>
                  <a:schemeClr val="tx1"/>
                </a:solidFill>
              </a:rPr>
              <a:t>Impact: </a:t>
            </a:r>
            <a:r>
              <a:rPr lang="en-US" sz="1900" dirty="0" smtClean="0">
                <a:solidFill>
                  <a:schemeClr val="tx1"/>
                </a:solidFill>
              </a:rPr>
              <a:t>Response clearly identifies and describes how the impact of the activity affected the intended audience. </a:t>
            </a:r>
          </a:p>
          <a:p>
            <a:pPr marL="342900" indent="-342900">
              <a:buFont typeface="Arial" panose="020B0604020202020204" pitchFamily="34" charset="0"/>
              <a:buChar char="•"/>
            </a:pPr>
            <a:r>
              <a:rPr lang="en-US" sz="1900" b="1" dirty="0" smtClean="0">
                <a:solidFill>
                  <a:schemeClr val="tx1"/>
                </a:solidFill>
              </a:rPr>
              <a:t>Related to Quality Standard: </a:t>
            </a:r>
            <a:r>
              <a:rPr lang="en-US" sz="1900" dirty="0" smtClean="0">
                <a:solidFill>
                  <a:schemeClr val="tx1"/>
                </a:solidFill>
              </a:rPr>
              <a:t>Activity and benefits relate directly to the chosen quality standard. </a:t>
            </a:r>
            <a:endParaRPr lang="en-US" sz="1900" b="1" dirty="0">
              <a:solidFill>
                <a:schemeClr val="tx1"/>
              </a:solidFill>
            </a:endParaRPr>
          </a:p>
        </p:txBody>
      </p:sp>
    </p:spTree>
    <p:extLst>
      <p:ext uri="{BB962C8B-B14F-4D97-AF65-F5344CB8AC3E}">
        <p14:creationId xmlns:p14="http://schemas.microsoft.com/office/powerpoint/2010/main" val="614276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Chapter Award Program</a:t>
            </a:r>
            <a:endParaRPr lang="en-US" dirty="0"/>
          </a:p>
        </p:txBody>
      </p:sp>
      <p:sp>
        <p:nvSpPr>
          <p:cNvPr id="3" name="Text Placeholder 2"/>
          <p:cNvSpPr>
            <a:spLocks noGrp="1"/>
          </p:cNvSpPr>
          <p:nvPr>
            <p:ph type="body" sz="quarter" idx="12"/>
          </p:nvPr>
        </p:nvSpPr>
        <p:spPr/>
        <p:txBody>
          <a:bodyPr/>
          <a:lstStyle/>
          <a:p>
            <a:r>
              <a:rPr lang="en-US" dirty="0" smtClean="0"/>
              <a:t>Form II</a:t>
            </a:r>
            <a:endParaRPr lang="en-US" dirty="0"/>
          </a:p>
        </p:txBody>
      </p:sp>
      <p:sp>
        <p:nvSpPr>
          <p:cNvPr id="4" name="Content Placeholder 3"/>
          <p:cNvSpPr>
            <a:spLocks noGrp="1"/>
          </p:cNvSpPr>
          <p:nvPr>
            <p:ph idx="13"/>
          </p:nvPr>
        </p:nvSpPr>
        <p:spPr/>
        <p:txBody>
          <a:bodyPr/>
          <a:lstStyle/>
          <a:p>
            <a:pPr marL="342900" indent="-342900">
              <a:buFont typeface="Arial" panose="020B0604020202020204" pitchFamily="34" charset="0"/>
              <a:buChar char="•"/>
            </a:pPr>
            <a:r>
              <a:rPr lang="en-US" b="1" dirty="0" smtClean="0"/>
              <a:t>Photo: </a:t>
            </a:r>
            <a:r>
              <a:rPr lang="en-US" dirty="0" smtClean="0"/>
              <a:t>A clear, </a:t>
            </a:r>
            <a:r>
              <a:rPr lang="en-US" dirty="0" smtClean="0"/>
              <a:t>high-quality photo illustrating the chapter’s activity in action is displayed. </a:t>
            </a:r>
          </a:p>
          <a:p>
            <a:pPr marL="342900" indent="-342900">
              <a:buFont typeface="Arial" panose="020B0604020202020204" pitchFamily="34" charset="0"/>
              <a:buChar char="•"/>
            </a:pPr>
            <a:r>
              <a:rPr lang="en-US" b="1" dirty="0" smtClean="0"/>
              <a:t>Photo caption: </a:t>
            </a:r>
            <a:r>
              <a:rPr lang="en-US" dirty="0" smtClean="0"/>
              <a:t>A caption that clearly describes the activity is used. </a:t>
            </a:r>
            <a:endParaRPr lang="en-US" b="1" dirty="0" smtClean="0"/>
          </a:p>
          <a:p>
            <a:pPr marL="342900" indent="-342900">
              <a:buFont typeface="Arial" panose="020B0604020202020204" pitchFamily="34" charset="0"/>
              <a:buChar char="•"/>
            </a:pPr>
            <a:r>
              <a:rPr lang="en-US" dirty="0" smtClean="0"/>
              <a:t>Tips</a:t>
            </a:r>
            <a:r>
              <a:rPr lang="en-US" dirty="0" smtClean="0"/>
              <a:t>: </a:t>
            </a:r>
            <a:endParaRPr lang="en-US" dirty="0" smtClean="0"/>
          </a:p>
          <a:p>
            <a:pPr marL="516636" lvl="1" indent="-342900">
              <a:buFont typeface="Arial" panose="020B0604020202020204" pitchFamily="34" charset="0"/>
              <a:buChar char="•"/>
            </a:pPr>
            <a:r>
              <a:rPr lang="en-US" dirty="0"/>
              <a:t>High quality picture showing involvement, not staged</a:t>
            </a:r>
          </a:p>
          <a:p>
            <a:pPr marL="516636" lvl="1" indent="-342900">
              <a:buFont typeface="Arial" panose="020B0604020202020204" pitchFamily="34" charset="0"/>
              <a:buChar char="•"/>
            </a:pPr>
            <a:r>
              <a:rPr lang="en-US" dirty="0"/>
              <a:t>Interesting and informative</a:t>
            </a:r>
          </a:p>
          <a:p>
            <a:pPr marL="516636" lvl="1" indent="-342900">
              <a:buFont typeface="Arial" panose="020B0604020202020204" pitchFamily="34" charset="0"/>
              <a:buChar char="•"/>
            </a:pPr>
            <a:r>
              <a:rPr lang="en-US" dirty="0"/>
              <a:t>Do not repeat photos within application</a:t>
            </a:r>
          </a:p>
          <a:p>
            <a:pPr marL="516636" lvl="1" indent="-342900">
              <a:buFont typeface="Arial" panose="020B0604020202020204" pitchFamily="34" charset="0"/>
              <a:buChar char="•"/>
            </a:pPr>
            <a:r>
              <a:rPr lang="en-US" dirty="0"/>
              <a:t>Photo must be of chapter </a:t>
            </a:r>
            <a:r>
              <a:rPr lang="en-US" dirty="0" smtClean="0"/>
              <a:t>activity</a:t>
            </a:r>
            <a:endParaRPr lang="en-US" dirty="0"/>
          </a:p>
          <a:p>
            <a:pPr marL="342900" indent="-342900">
              <a:buFont typeface="Arial" panose="020B0604020202020204" pitchFamily="34" charset="0"/>
              <a:buChar char="•"/>
            </a:pPr>
            <a:r>
              <a:rPr lang="en-US" b="1" dirty="0" smtClean="0"/>
              <a:t>Spelling &amp; Grammar: </a:t>
            </a:r>
            <a:r>
              <a:rPr lang="en-US" dirty="0" smtClean="0"/>
              <a:t>No errors or slight errors in grammar or spelling are made that district the reader from the content. </a:t>
            </a:r>
            <a:endParaRPr lang="en-US" b="1" dirty="0" smtClean="0"/>
          </a:p>
        </p:txBody>
      </p:sp>
    </p:spTree>
    <p:extLst>
      <p:ext uri="{BB962C8B-B14F-4D97-AF65-F5344CB8AC3E}">
        <p14:creationId xmlns:p14="http://schemas.microsoft.com/office/powerpoint/2010/main" val="3022306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National Chapter Award Program</a:t>
            </a:r>
            <a:endParaRPr lang="en-US" dirty="0"/>
          </a:p>
        </p:txBody>
      </p:sp>
      <p:sp>
        <p:nvSpPr>
          <p:cNvPr id="4" name="Text Placeholder 3"/>
          <p:cNvSpPr>
            <a:spLocks noGrp="1"/>
          </p:cNvSpPr>
          <p:nvPr>
            <p:ph type="body" sz="quarter" idx="12"/>
          </p:nvPr>
        </p:nvSpPr>
        <p:spPr/>
        <p:txBody>
          <a:bodyPr/>
          <a:lstStyle/>
          <a:p>
            <a:r>
              <a:rPr lang="en-US" dirty="0" smtClean="0"/>
              <a:t>State Level Recognition</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State Superior Chapter Award</a:t>
            </a:r>
            <a:endParaRPr lang="en-US" dirty="0" smtClean="0"/>
          </a:p>
          <a:p>
            <a:pPr marL="342900" indent="-342900">
              <a:buFont typeface="Arial" panose="020B0604020202020204" pitchFamily="34" charset="0"/>
              <a:buChar char="•"/>
            </a:pPr>
            <a:r>
              <a:rPr lang="en-US" dirty="0" smtClean="0"/>
              <a:t>State Gold, Silver or Bronze Awards</a:t>
            </a:r>
            <a:endParaRPr lang="en-US" dirty="0"/>
          </a:p>
        </p:txBody>
      </p:sp>
      <p:pic>
        <p:nvPicPr>
          <p:cNvPr id="6" name="Picture 5"/>
          <p:cNvPicPr>
            <a:picLocks noChangeAspect="1"/>
          </p:cNvPicPr>
          <p:nvPr/>
        </p:nvPicPr>
        <p:blipFill>
          <a:blip r:embed="rId2"/>
          <a:stretch>
            <a:fillRect/>
          </a:stretch>
        </p:blipFill>
        <p:spPr>
          <a:xfrm>
            <a:off x="2975112" y="3120767"/>
            <a:ext cx="3476625" cy="3097816"/>
          </a:xfrm>
          <a:prstGeom prst="rect">
            <a:avLst/>
          </a:prstGeom>
        </p:spPr>
      </p:pic>
    </p:spTree>
    <p:extLst>
      <p:ext uri="{BB962C8B-B14F-4D97-AF65-F5344CB8AC3E}">
        <p14:creationId xmlns:p14="http://schemas.microsoft.com/office/powerpoint/2010/main" val="14994069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D077A53E-A8F8-4613-A362-6AAE3EF4D9B9}">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3F710EAF-F4C6-4A46-A6B8-F7C11BBEF0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Angles.thmx</Template>
  <TotalTime>16121</TotalTime>
  <Words>822</Words>
  <Application>Microsoft Office PowerPoint</Application>
  <PresentationFormat>On-screen Show (4:3)</PresentationFormat>
  <Paragraphs>127</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Georgia</vt:lpstr>
      <vt:lpstr>Franklin Gothic Book</vt:lpstr>
      <vt:lpstr>Arial</vt:lpstr>
      <vt:lpstr>Wingdings</vt:lpstr>
      <vt:lpstr>Verdana</vt:lpstr>
      <vt:lpstr>FFA Inservice Master</vt:lpstr>
      <vt:lpstr>PowerPoint Presentation</vt:lpstr>
      <vt:lpstr>National Chapter Award Program</vt:lpstr>
      <vt:lpstr>National Chapter Award Program</vt:lpstr>
      <vt:lpstr>National Chapter Award Program</vt:lpstr>
      <vt:lpstr>National Chapter Award Program</vt:lpstr>
      <vt:lpstr>National Chapter Award Program</vt:lpstr>
      <vt:lpstr>National Chapter Award Program</vt:lpstr>
      <vt:lpstr>National Chapter Award Program</vt:lpstr>
      <vt:lpstr>National Chapter Award Program</vt:lpstr>
      <vt:lpstr>National Chapter Award Program</vt:lpstr>
      <vt:lpstr>National Chapter Award Program</vt:lpstr>
      <vt:lpstr>National Chapter Award Program</vt:lpstr>
      <vt:lpstr>National Chapter Award Program</vt:lpstr>
      <vt:lpstr>National Chapter Award Program</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Genson Jenna</cp:lastModifiedBy>
  <cp:revision>416</cp:revision>
  <dcterms:created xsi:type="dcterms:W3CDTF">2007-01-30T15:01:20Z</dcterms:created>
  <dcterms:modified xsi:type="dcterms:W3CDTF">2016-11-17T20:30:15Z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