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3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x="9144000" cy="6858000" type="screen4x3"/>
  <p:notesSz cx="701040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gb4eryNvopFKgyndIM7ryn7cis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customschemas.google.com/relationships/presentationmetadata" Target="meta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3688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1925" y="0"/>
            <a:ext cx="303688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675"/>
            <a:ext cx="303688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1925" y="8829675"/>
            <a:ext cx="3036888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6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8d8a1e14a7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8d8a1e14a7_0_16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00" cy="418470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g8d8a1e14a7_0_16:notes"/>
          <p:cNvSpPr txBox="1">
            <a:spLocks noGrp="1"/>
          </p:cNvSpPr>
          <p:nvPr>
            <p:ph type="sldNum" idx="12"/>
          </p:nvPr>
        </p:nvSpPr>
        <p:spPr>
          <a:xfrm>
            <a:off x="3971925" y="8829675"/>
            <a:ext cx="3036900" cy="465000"/>
          </a:xfrm>
          <a:prstGeom prst="rect">
            <a:avLst/>
          </a:prstGeom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2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9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0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1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8d93143a3f_0_7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00" cy="418470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g8d93143a3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6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7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8d8a033fd0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8d8a033fd0_0_134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00" cy="418470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g8d8a033fd0_0_134:notes"/>
          <p:cNvSpPr txBox="1">
            <a:spLocks noGrp="1"/>
          </p:cNvSpPr>
          <p:nvPr>
            <p:ph type="sldNum" idx="12"/>
          </p:nvPr>
        </p:nvSpPr>
        <p:spPr>
          <a:xfrm>
            <a:off x="3971925" y="8829675"/>
            <a:ext cx="3036900" cy="465000"/>
          </a:xfrm>
          <a:prstGeom prst="rect">
            <a:avLst/>
          </a:prstGeom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8d93143a3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8d93143a3f_0_0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00" cy="418470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g8d93143a3f_0_0:notes"/>
          <p:cNvSpPr txBox="1">
            <a:spLocks noGrp="1"/>
          </p:cNvSpPr>
          <p:nvPr>
            <p:ph type="sldNum" idx="12"/>
          </p:nvPr>
        </p:nvSpPr>
        <p:spPr>
          <a:xfrm>
            <a:off x="3971925" y="8829675"/>
            <a:ext cx="3036900" cy="465000"/>
          </a:xfrm>
          <a:prstGeom prst="rect">
            <a:avLst/>
          </a:prstGeom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8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Nursery landscape Lesson 1.2</a:t>
            </a:r>
            <a:endParaRPr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flash cards </a:t>
            </a:r>
            <a:endParaRPr/>
          </a:p>
        </p:txBody>
      </p:sp>
      <p:sp>
        <p:nvSpPr>
          <p:cNvPr id="231" name="Google Shape;23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85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86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87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88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7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8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9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8d8a1e14a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8d8a1e14a7_0_9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00" cy="418470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love this for any article if you use newsela or readworks or any current event article </a:t>
            </a:r>
            <a:endParaRPr/>
          </a:p>
        </p:txBody>
      </p:sp>
      <p:sp>
        <p:nvSpPr>
          <p:cNvPr id="290" name="Google Shape;290;g8d8a1e14a7_0_9:notes"/>
          <p:cNvSpPr txBox="1">
            <a:spLocks noGrp="1"/>
          </p:cNvSpPr>
          <p:nvPr>
            <p:ph type="sldNum" idx="12"/>
          </p:nvPr>
        </p:nvSpPr>
        <p:spPr>
          <a:xfrm>
            <a:off x="3971925" y="8829675"/>
            <a:ext cx="3036900" cy="465000"/>
          </a:xfrm>
          <a:prstGeom prst="rect">
            <a:avLst/>
          </a:prstGeom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8d8a033fd0_0_7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00" cy="418470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g8d8a033fd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8d8a033fd0_0_13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00" cy="418470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8d8a033fd0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8d8a033fd0_0_20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00" cy="418470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8d8a033fd0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8d8a033fd0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8d8a033fd0_0_32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00" cy="418470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g8d8a033fd0_0_32:notes"/>
          <p:cNvSpPr txBox="1">
            <a:spLocks noGrp="1"/>
          </p:cNvSpPr>
          <p:nvPr>
            <p:ph type="sldNum" idx="12"/>
          </p:nvPr>
        </p:nvSpPr>
        <p:spPr>
          <a:xfrm>
            <a:off x="3971925" y="8829675"/>
            <a:ext cx="3036900" cy="465000"/>
          </a:xfrm>
          <a:prstGeom prst="rect">
            <a:avLst/>
          </a:prstGeom>
        </p:spPr>
        <p:txBody>
          <a:bodyPr spcFirstLastPara="1" wrap="square" lIns="92800" tIns="46400" rIns="92800" bIns="464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5:notes"/>
          <p:cNvSpPr txBox="1">
            <a:spLocks noGrp="1"/>
          </p:cNvSpPr>
          <p:nvPr>
            <p:ph type="body" idx="1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</p:spPr>
        <p:txBody>
          <a:bodyPr spcFirstLastPara="1" wrap="square" lIns="92800" tIns="46400" rIns="92800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/>
              <a:t>ask ashli to click through each of these</a:t>
            </a:r>
            <a:endParaRPr/>
          </a:p>
        </p:txBody>
      </p:sp>
      <p:sp>
        <p:nvSpPr>
          <p:cNvPr id="150" name="Google Shape;150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8d8a033fd0_0_54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g8d8a033fd0_0_54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g8d8a033fd0_0_5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8d8a033fd0_0_89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g8d8a033fd0_0_89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g8d8a033fd0_0_8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8d8a033fd0_0_9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8d8a033fd0_0_95"/>
          <p:cNvSpPr txBox="1">
            <a:spLocks noGrp="1"/>
          </p:cNvSpPr>
          <p:nvPr>
            <p:ph type="ctrTitle"/>
          </p:nvPr>
        </p:nvSpPr>
        <p:spPr>
          <a:xfrm>
            <a:off x="685800" y="1914051"/>
            <a:ext cx="7772400" cy="8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000" b="1" i="0" u="none" strike="noStrike" cap="none">
                <a:solidFill>
                  <a:srgbClr val="004C97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g8d8a033fd0_0_95"/>
          <p:cNvSpPr txBox="1">
            <a:spLocks noGrp="1"/>
          </p:cNvSpPr>
          <p:nvPr>
            <p:ph type="subTitle" idx="1"/>
          </p:nvPr>
        </p:nvSpPr>
        <p:spPr>
          <a:xfrm>
            <a:off x="1371600" y="2907829"/>
            <a:ext cx="6400800" cy="6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560"/>
              </a:spcBef>
              <a:spcAft>
                <a:spcPts val="0"/>
              </a:spcAft>
              <a:buClr>
                <a:srgbClr val="DA291C"/>
              </a:buClr>
              <a:buSzPts val="2800"/>
              <a:buFont typeface="Verdana"/>
              <a:buNone/>
              <a:defRPr sz="2800" b="0" i="0" u="none" strike="noStrike" cap="none">
                <a:solidFill>
                  <a:srgbClr val="DA291C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g8d8a033fd0_0_95"/>
          <p:cNvSpPr txBox="1">
            <a:spLocks noGrp="1"/>
          </p:cNvSpPr>
          <p:nvPr>
            <p:ph type="dt" idx="10"/>
          </p:nvPr>
        </p:nvSpPr>
        <p:spPr>
          <a:xfrm>
            <a:off x="457200" y="6426734"/>
            <a:ext cx="21336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g8d8a033fd0_0_95"/>
          <p:cNvSpPr txBox="1">
            <a:spLocks noGrp="1"/>
          </p:cNvSpPr>
          <p:nvPr>
            <p:ph type="ftr" idx="11"/>
          </p:nvPr>
        </p:nvSpPr>
        <p:spPr>
          <a:xfrm>
            <a:off x="3124200" y="6426734"/>
            <a:ext cx="28956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g8d8a033fd0_0_95"/>
          <p:cNvSpPr txBox="1">
            <a:spLocks noGrp="1"/>
          </p:cNvSpPr>
          <p:nvPr>
            <p:ph type="sldNum" idx="12"/>
          </p:nvPr>
        </p:nvSpPr>
        <p:spPr>
          <a:xfrm>
            <a:off x="6553200" y="6427660"/>
            <a:ext cx="2133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0" name="Google Shape;60;g8d8a033fd0_0_95"/>
          <p:cNvSpPr txBox="1">
            <a:spLocks noGrp="1"/>
          </p:cNvSpPr>
          <p:nvPr>
            <p:ph type="body" idx="2"/>
          </p:nvPr>
        </p:nvSpPr>
        <p:spPr>
          <a:xfrm>
            <a:off x="457200" y="3753558"/>
            <a:ext cx="8229600" cy="23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None/>
              <a:defRPr sz="20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Verdana"/>
              <a:buChar char="–"/>
              <a:defRPr sz="2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•"/>
              <a:defRPr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Char char="»"/>
              <a:defRPr sz="20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61" name="Google Shape;61;g8d8a033fd0_0_95" descr="NationalFFA_Emblem_R_3C_RG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7659" y="-107925"/>
            <a:ext cx="1523127" cy="1829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8d8a033fd0_0_103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 b="1" i="0" u="none" strike="noStrike" cap="none">
                <a:solidFill>
                  <a:srgbClr val="004C97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g8d8a033fd0_0_103"/>
          <p:cNvSpPr txBox="1">
            <a:spLocks noGrp="1"/>
          </p:cNvSpPr>
          <p:nvPr>
            <p:ph type="body" idx="1"/>
          </p:nvPr>
        </p:nvSpPr>
        <p:spPr>
          <a:xfrm>
            <a:off x="457200" y="2032002"/>
            <a:ext cx="8229600" cy="40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Verdana"/>
              <a:buChar char="•"/>
              <a:defRPr sz="32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Verdana"/>
              <a:buChar char="–"/>
              <a:defRPr sz="2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•"/>
              <a:defRPr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Char char="»"/>
              <a:defRPr sz="20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g8d8a033fd0_0_103"/>
          <p:cNvSpPr txBox="1">
            <a:spLocks noGrp="1"/>
          </p:cNvSpPr>
          <p:nvPr>
            <p:ph type="dt" idx="10"/>
          </p:nvPr>
        </p:nvSpPr>
        <p:spPr>
          <a:xfrm>
            <a:off x="457200" y="6426734"/>
            <a:ext cx="21336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g8d8a033fd0_0_103"/>
          <p:cNvSpPr txBox="1">
            <a:spLocks noGrp="1"/>
          </p:cNvSpPr>
          <p:nvPr>
            <p:ph type="ftr" idx="11"/>
          </p:nvPr>
        </p:nvSpPr>
        <p:spPr>
          <a:xfrm>
            <a:off x="3124200" y="6426734"/>
            <a:ext cx="28956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g8d8a033fd0_0_103"/>
          <p:cNvSpPr txBox="1">
            <a:spLocks noGrp="1"/>
          </p:cNvSpPr>
          <p:nvPr>
            <p:ph type="sldNum" idx="12"/>
          </p:nvPr>
        </p:nvSpPr>
        <p:spPr>
          <a:xfrm>
            <a:off x="6553200" y="6427660"/>
            <a:ext cx="2133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8" name="Google Shape;68;g8d8a033fd0_0_103" descr="NationalFFA_Emblem_R_3C_RG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7659" y="-107925"/>
            <a:ext cx="1523127" cy="1829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8d8a033fd0_0_110"/>
          <p:cNvSpPr txBox="1">
            <a:spLocks noGrp="1"/>
          </p:cNvSpPr>
          <p:nvPr>
            <p:ph type="body" idx="1"/>
          </p:nvPr>
        </p:nvSpPr>
        <p:spPr>
          <a:xfrm>
            <a:off x="457200" y="2013185"/>
            <a:ext cx="4038600" cy="41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Verdana"/>
              <a:buChar char="•"/>
              <a:defRPr sz="2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–"/>
              <a:defRPr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Verdana"/>
              <a:buChar char="–"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g8d8a033fd0_0_110"/>
          <p:cNvSpPr txBox="1">
            <a:spLocks noGrp="1"/>
          </p:cNvSpPr>
          <p:nvPr>
            <p:ph type="body" idx="2"/>
          </p:nvPr>
        </p:nvSpPr>
        <p:spPr>
          <a:xfrm>
            <a:off x="4648200" y="2003780"/>
            <a:ext cx="4038600" cy="4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Verdana"/>
              <a:buChar char="•"/>
              <a:defRPr sz="2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–"/>
              <a:defRPr sz="24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Verdana"/>
              <a:buChar char="•"/>
              <a:defRPr sz="20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Verdana"/>
              <a:buChar char="–"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Verdana"/>
              <a:buChar char="»"/>
              <a:def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g8d8a033fd0_0_110"/>
          <p:cNvSpPr txBox="1">
            <a:spLocks noGrp="1"/>
          </p:cNvSpPr>
          <p:nvPr>
            <p:ph type="dt" idx="10"/>
          </p:nvPr>
        </p:nvSpPr>
        <p:spPr>
          <a:xfrm>
            <a:off x="457200" y="6426734"/>
            <a:ext cx="21336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g8d8a033fd0_0_110"/>
          <p:cNvSpPr txBox="1">
            <a:spLocks noGrp="1"/>
          </p:cNvSpPr>
          <p:nvPr>
            <p:ph type="ftr" idx="11"/>
          </p:nvPr>
        </p:nvSpPr>
        <p:spPr>
          <a:xfrm>
            <a:off x="3124200" y="6426734"/>
            <a:ext cx="28956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Google Shape;74;g8d8a033fd0_0_110"/>
          <p:cNvSpPr txBox="1">
            <a:spLocks noGrp="1"/>
          </p:cNvSpPr>
          <p:nvPr>
            <p:ph type="sldNum" idx="12"/>
          </p:nvPr>
        </p:nvSpPr>
        <p:spPr>
          <a:xfrm>
            <a:off x="6553200" y="6427660"/>
            <a:ext cx="2133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5" name="Google Shape;75;g8d8a033fd0_0_110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 b="1" i="0" u="none" strike="noStrike" cap="none">
                <a:solidFill>
                  <a:srgbClr val="004C97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76" name="Google Shape;76;g8d8a033fd0_0_110" descr="NationalFFA_Emblem_R_3C_RG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7659" y="-107925"/>
            <a:ext cx="1523127" cy="1829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8d8a033fd0_0_118"/>
          <p:cNvSpPr txBox="1">
            <a:spLocks noGrp="1"/>
          </p:cNvSpPr>
          <p:nvPr>
            <p:ph type="dt" idx="10"/>
          </p:nvPr>
        </p:nvSpPr>
        <p:spPr>
          <a:xfrm>
            <a:off x="457200" y="6426734"/>
            <a:ext cx="21336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g8d8a033fd0_0_118"/>
          <p:cNvSpPr txBox="1">
            <a:spLocks noGrp="1"/>
          </p:cNvSpPr>
          <p:nvPr>
            <p:ph type="ftr" idx="11"/>
          </p:nvPr>
        </p:nvSpPr>
        <p:spPr>
          <a:xfrm>
            <a:off x="3124200" y="6426734"/>
            <a:ext cx="2895600" cy="3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g8d8a033fd0_0_118"/>
          <p:cNvSpPr txBox="1">
            <a:spLocks noGrp="1"/>
          </p:cNvSpPr>
          <p:nvPr>
            <p:ph type="sldNum" idx="12"/>
          </p:nvPr>
        </p:nvSpPr>
        <p:spPr>
          <a:xfrm>
            <a:off x="6553200" y="6427660"/>
            <a:ext cx="21336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1" name="Google Shape;81;g8d8a033fd0_0_118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 b="1" i="0" u="none" strike="noStrike" cap="none">
                <a:solidFill>
                  <a:srgbClr val="004C97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82" name="Google Shape;82;g8d8a033fd0_0_118" descr="NationalFFA_Emblem_R_3C_RG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7659" y="-107925"/>
            <a:ext cx="1523127" cy="1829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8d8a033fd0_0_58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g8d8a033fd0_0_5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8d8a033fd0_0_6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g8d8a033fd0_0_6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g8d8a033fd0_0_6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8d8a033fd0_0_6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g8d8a033fd0_0_6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g8d8a033fd0_0_6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g8d8a033fd0_0_6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8d8a033fd0_0_70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g8d8a033fd0_0_7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8d8a033fd0_0_73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g8d8a033fd0_0_73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g8d8a033fd0_0_7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8d8a033fd0_0_77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g8d8a033fd0_0_7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8d8a033fd0_0_80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g8d8a033fd0_0_80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g8d8a033fd0_0_80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g8d8a033fd0_0_80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g8d8a033fd0_0_8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8d8a033fd0_0_86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g8d8a033fd0_0_8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8d8a033fd0_0_50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g8d8a033fd0_0_50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g8d8a033fd0_0_5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sorted.org.nz/tools/money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/>
          <p:cNvSpPr txBox="1">
            <a:spLocks noGrp="1"/>
          </p:cNvSpPr>
          <p:nvPr>
            <p:ph type="ctrTitle"/>
          </p:nvPr>
        </p:nvSpPr>
        <p:spPr>
          <a:xfrm>
            <a:off x="1231660" y="359407"/>
            <a:ext cx="7772400" cy="8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National FFA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Educator Resources</a:t>
            </a:r>
            <a:br>
              <a:rPr lang="en-US"/>
            </a:br>
            <a:endParaRPr/>
          </a:p>
        </p:txBody>
      </p:sp>
      <p:sp>
        <p:nvSpPr>
          <p:cNvPr id="88" name="Google Shape;88;p1"/>
          <p:cNvSpPr txBox="1">
            <a:spLocks noGrp="1"/>
          </p:cNvSpPr>
          <p:nvPr>
            <p:ph type="subTitle" idx="1"/>
          </p:nvPr>
        </p:nvSpPr>
        <p:spPr>
          <a:xfrm>
            <a:off x="82000" y="2346825"/>
            <a:ext cx="8983200" cy="6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DA291C"/>
              </a:buClr>
              <a:buSzPts val="2800"/>
              <a:buFont typeface="Verdana"/>
              <a:buNone/>
            </a:pPr>
            <a:r>
              <a:rPr lang="en-US" sz="2400" b="1">
                <a:solidFill>
                  <a:srgbClr val="000000"/>
                </a:solidFill>
              </a:rPr>
              <a:t>Pebbles Lacross </a:t>
            </a:r>
            <a:endParaRPr sz="2400" b="1">
              <a:solidFill>
                <a:srgbClr val="00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DA291C"/>
              </a:buClr>
              <a:buSzPts val="2800"/>
              <a:buFont typeface="Verdana"/>
              <a:buNone/>
            </a:pPr>
            <a:r>
              <a:rPr lang="en-US" sz="2400">
                <a:solidFill>
                  <a:srgbClr val="000000"/>
                </a:solidFill>
              </a:rPr>
              <a:t>Agriculture Educator</a:t>
            </a:r>
            <a:endParaRPr sz="2400">
              <a:solidFill>
                <a:srgbClr val="00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DA291C"/>
              </a:buClr>
              <a:buSzPts val="2800"/>
              <a:buFont typeface="Verdana"/>
              <a:buNone/>
            </a:pPr>
            <a:r>
              <a:rPr lang="en-US" sz="2400">
                <a:solidFill>
                  <a:srgbClr val="000000"/>
                </a:solidFill>
              </a:rPr>
              <a:t>The Sound School New Haven, CT</a:t>
            </a:r>
            <a:endParaRPr sz="2400">
              <a:solidFill>
                <a:srgbClr val="00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DA291C"/>
              </a:buClr>
              <a:buSzPts val="2800"/>
              <a:buFont typeface="Verdana"/>
              <a:buNone/>
            </a:pPr>
            <a:r>
              <a:rPr lang="en-US" sz="2400">
                <a:solidFill>
                  <a:srgbClr val="000000"/>
                </a:solidFill>
              </a:rPr>
              <a:t>Pebbles.Lacross@nhboe.net </a:t>
            </a:r>
            <a:endParaRPr sz="24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DA291C"/>
              </a:buClr>
              <a:buSzPts val="2800"/>
              <a:buFont typeface="Verdana"/>
              <a:buNone/>
            </a:pPr>
            <a:endParaRPr sz="2400">
              <a:solidFill>
                <a:srgbClr val="00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DA291C"/>
              </a:buClr>
              <a:buSzPts val="2800"/>
              <a:buFont typeface="Verdana"/>
              <a:buNone/>
            </a:pPr>
            <a:r>
              <a:rPr lang="en-US" sz="2400" b="1">
                <a:solidFill>
                  <a:srgbClr val="000000"/>
                </a:solidFill>
              </a:rPr>
              <a:t>Ashli Weinrich</a:t>
            </a:r>
            <a:endParaRPr sz="2400" b="1">
              <a:solidFill>
                <a:srgbClr val="00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DA291C"/>
              </a:buClr>
              <a:buSzPts val="2800"/>
              <a:buFont typeface="Verdana"/>
              <a:buNone/>
            </a:pPr>
            <a:r>
              <a:rPr lang="en-US" sz="2400">
                <a:solidFill>
                  <a:srgbClr val="000000"/>
                </a:solidFill>
              </a:rPr>
              <a:t>National FFA Senior Educational Consultant</a:t>
            </a:r>
            <a:endParaRPr sz="2400">
              <a:solidFill>
                <a:srgbClr val="00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DA291C"/>
              </a:buClr>
              <a:buSzPts val="2800"/>
              <a:buFont typeface="Verdana"/>
              <a:buNone/>
            </a:pPr>
            <a:r>
              <a:rPr lang="en-US" sz="2400">
                <a:solidFill>
                  <a:srgbClr val="000000"/>
                </a:solidFill>
              </a:rPr>
              <a:t>FFA Programs &amp; Events Division</a:t>
            </a:r>
            <a:endParaRPr sz="2400">
              <a:solidFill>
                <a:srgbClr val="00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DA291C"/>
              </a:buClr>
              <a:buSzPts val="2800"/>
              <a:buFont typeface="Verdana"/>
              <a:buNone/>
            </a:pPr>
            <a:r>
              <a:rPr lang="en-US" sz="2400">
                <a:solidFill>
                  <a:srgbClr val="000000"/>
                </a:solidFill>
              </a:rPr>
              <a:t>  aweinrich@ffa.org</a:t>
            </a:r>
            <a:endParaRPr sz="2400">
              <a:solidFill>
                <a:srgbClr val="00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DA291C"/>
              </a:buClr>
              <a:buSzPts val="2800"/>
              <a:buFont typeface="Verdana"/>
              <a:buNone/>
            </a:pPr>
            <a:endParaRPr sz="2500">
              <a:solidFill>
                <a:srgbClr val="00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DA291C"/>
              </a:buClr>
              <a:buSzPts val="2800"/>
              <a:buFont typeface="Verdana"/>
              <a:buNone/>
            </a:pPr>
            <a:endParaRPr sz="25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DA291C"/>
              </a:buClr>
              <a:buSzPts val="2800"/>
              <a:buFont typeface="Verdana"/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6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to Access</a:t>
            </a:r>
            <a:endParaRPr/>
          </a:p>
        </p:txBody>
      </p:sp>
      <p:sp>
        <p:nvSpPr>
          <p:cNvPr id="160" name="Google Shape;160;p46"/>
          <p:cNvSpPr txBox="1">
            <a:spLocks noGrp="1"/>
          </p:cNvSpPr>
          <p:nvPr>
            <p:ph type="body" idx="1"/>
          </p:nvPr>
        </p:nvSpPr>
        <p:spPr>
          <a:xfrm>
            <a:off x="0" y="1551794"/>
            <a:ext cx="9144000" cy="4574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/>
              <a:t>Go to FFA.org and click Explore FFA.</a:t>
            </a:r>
            <a:endParaRPr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/>
              <a:t>Click AFNR Value Chain under Programs and Resources</a:t>
            </a:r>
            <a:endParaRPr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</p:txBody>
      </p:sp>
      <p:grpSp>
        <p:nvGrpSpPr>
          <p:cNvPr id="161" name="Google Shape;161;p46"/>
          <p:cNvGrpSpPr/>
          <p:nvPr/>
        </p:nvGrpSpPr>
        <p:grpSpPr>
          <a:xfrm>
            <a:off x="453683" y="1905000"/>
            <a:ext cx="6858000" cy="853440"/>
            <a:chOff x="0" y="0"/>
            <a:chExt cx="6858000" cy="853440"/>
          </a:xfrm>
        </p:grpSpPr>
        <p:pic>
          <p:nvPicPr>
            <p:cNvPr id="162" name="Google Shape;162;p4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6858000" cy="8534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3" name="Google Shape;163;p46"/>
            <p:cNvSpPr/>
            <p:nvPr/>
          </p:nvSpPr>
          <p:spPr>
            <a:xfrm>
              <a:off x="2888055" y="253497"/>
              <a:ext cx="823865" cy="298765"/>
            </a:xfrm>
            <a:prstGeom prst="ellipse">
              <a:avLst/>
            </a:prstGeom>
            <a:noFill/>
            <a:ln w="254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64" name="Google Shape;164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16689" y="2603182"/>
            <a:ext cx="1646555" cy="2017395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46"/>
          <p:cNvSpPr/>
          <p:nvPr/>
        </p:nvSpPr>
        <p:spPr>
          <a:xfrm>
            <a:off x="5981218" y="4013836"/>
            <a:ext cx="679450" cy="171450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6" name="Google Shape;166;p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0941" y="3315335"/>
            <a:ext cx="5397500" cy="26104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g8d8a1e14a7_0_16"/>
          <p:cNvPicPr preferRelativeResize="0"/>
          <p:nvPr/>
        </p:nvPicPr>
        <p:blipFill rotWithShape="1">
          <a:blip r:embed="rId3">
            <a:alphaModFix/>
          </a:blip>
          <a:srcRect l="10514" t="20969" r="9222" b="8473"/>
          <a:stretch/>
        </p:blipFill>
        <p:spPr>
          <a:xfrm>
            <a:off x="1775025" y="121750"/>
            <a:ext cx="5564599" cy="303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g8d8a1e14a7_0_16"/>
          <p:cNvPicPr preferRelativeResize="0"/>
          <p:nvPr/>
        </p:nvPicPr>
        <p:blipFill rotWithShape="1">
          <a:blip r:embed="rId4">
            <a:alphaModFix/>
          </a:blip>
          <a:srcRect l="24822" t="21509" r="16344" b="5278"/>
          <a:stretch/>
        </p:blipFill>
        <p:spPr>
          <a:xfrm>
            <a:off x="195900" y="2753625"/>
            <a:ext cx="5073351" cy="354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g8d8a1e14a7_0_16"/>
          <p:cNvPicPr preferRelativeResize="0"/>
          <p:nvPr/>
        </p:nvPicPr>
        <p:blipFill rotWithShape="1">
          <a:blip r:embed="rId5">
            <a:alphaModFix/>
          </a:blip>
          <a:srcRect l="33406" t="15567" r="26895" b="5003"/>
          <a:stretch/>
        </p:blipFill>
        <p:spPr>
          <a:xfrm>
            <a:off x="5519850" y="2377650"/>
            <a:ext cx="3489601" cy="392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2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to Utilize in the Classroom</a:t>
            </a:r>
            <a:endParaRPr/>
          </a:p>
        </p:txBody>
      </p:sp>
      <p:sp>
        <p:nvSpPr>
          <p:cNvPr id="180" name="Google Shape;180;p72"/>
          <p:cNvSpPr txBox="1">
            <a:spLocks noGrp="1"/>
          </p:cNvSpPr>
          <p:nvPr>
            <p:ph type="body" idx="1"/>
          </p:nvPr>
        </p:nvSpPr>
        <p:spPr>
          <a:xfrm>
            <a:off x="457200" y="2032002"/>
            <a:ext cx="8229600" cy="4094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New Resource</a:t>
            </a:r>
            <a:endParaRPr/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Plan to utilize by</a:t>
            </a:r>
            <a:endParaRPr/>
          </a:p>
          <a:p>
            <a:pPr marL="914400" lvl="1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–"/>
            </a:pPr>
            <a:r>
              <a:rPr lang="en-US"/>
              <a:t>having students complete the AFNR value chain worksheet in groups</a:t>
            </a:r>
            <a:endParaRPr/>
          </a:p>
          <a:p>
            <a:pPr marL="914400" lvl="1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–"/>
            </a:pPr>
            <a:r>
              <a:rPr lang="en-US"/>
              <a:t>gallery walk to display and share out information</a:t>
            </a:r>
            <a:endParaRPr/>
          </a:p>
          <a:p>
            <a:pPr marL="914400" lvl="1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–"/>
            </a:pPr>
            <a:r>
              <a:rPr lang="en-US"/>
              <a:t>design a new product and complete each part of the value chain for that product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69"/>
          <p:cNvSpPr txBox="1">
            <a:spLocks noGrp="1"/>
          </p:cNvSpPr>
          <p:nvPr>
            <p:ph type="body" idx="1"/>
          </p:nvPr>
        </p:nvSpPr>
        <p:spPr>
          <a:xfrm>
            <a:off x="252297" y="1997611"/>
            <a:ext cx="3759387" cy="412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Verdana"/>
              <a:buChar char="•"/>
            </a:pPr>
            <a:r>
              <a:rPr lang="en-US"/>
              <a:t>Eight lessons with hands-on activities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Verdana"/>
              <a:buChar char="•"/>
            </a:pPr>
            <a:r>
              <a:rPr lang="en-US"/>
              <a:t>A final assessment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Verdana"/>
              <a:buChar char="•"/>
            </a:pPr>
            <a:r>
              <a:rPr lang="en-US"/>
              <a:t>Ties to FFA and SAE</a:t>
            </a:r>
            <a:endParaRPr/>
          </a:p>
        </p:txBody>
      </p:sp>
      <p:sp>
        <p:nvSpPr>
          <p:cNvPr id="186" name="Google Shape;186;p69"/>
          <p:cNvSpPr txBox="1">
            <a:spLocks noGrp="1"/>
          </p:cNvSpPr>
          <p:nvPr>
            <p:ph type="title"/>
          </p:nvPr>
        </p:nvSpPr>
        <p:spPr>
          <a:xfrm>
            <a:off x="1676402" y="607164"/>
            <a:ext cx="6848833" cy="94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Sustainability in Agriculture – Valent USA</a:t>
            </a:r>
            <a:endParaRPr/>
          </a:p>
        </p:txBody>
      </p:sp>
      <p:pic>
        <p:nvPicPr>
          <p:cNvPr id="187" name="Google Shape;187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1791690"/>
            <a:ext cx="3299791" cy="4270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70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to Access</a:t>
            </a:r>
            <a:endParaRPr/>
          </a:p>
        </p:txBody>
      </p:sp>
      <p:sp>
        <p:nvSpPr>
          <p:cNvPr id="193" name="Google Shape;193;p70"/>
          <p:cNvSpPr txBox="1">
            <a:spLocks noGrp="1"/>
          </p:cNvSpPr>
          <p:nvPr>
            <p:ph type="body" idx="1"/>
          </p:nvPr>
        </p:nvSpPr>
        <p:spPr>
          <a:xfrm>
            <a:off x="0" y="1551794"/>
            <a:ext cx="9144000" cy="4574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/>
              <a:t>Access the Educator Resources page on FFA.org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/>
              <a:t>Select the Lesson Plans tab and click “Sustainability”</a:t>
            </a:r>
            <a:endParaRPr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</p:txBody>
      </p:sp>
      <p:pic>
        <p:nvPicPr>
          <p:cNvPr id="194" name="Google Shape;194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8263" y="2384094"/>
            <a:ext cx="8550033" cy="3492412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70"/>
          <p:cNvSpPr/>
          <p:nvPr/>
        </p:nvSpPr>
        <p:spPr>
          <a:xfrm>
            <a:off x="382194" y="5306206"/>
            <a:ext cx="1453232" cy="198783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874" y="1648151"/>
            <a:ext cx="3595696" cy="4653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7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01265" y="543339"/>
            <a:ext cx="4316292" cy="55857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8d93143a3f_0_7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to Utilize in the Classroom</a:t>
            </a:r>
            <a:endParaRPr/>
          </a:p>
        </p:txBody>
      </p:sp>
      <p:sp>
        <p:nvSpPr>
          <p:cNvPr id="207" name="Google Shape;207;g8d93143a3f_0_7"/>
          <p:cNvSpPr txBox="1">
            <a:spLocks noGrp="1"/>
          </p:cNvSpPr>
          <p:nvPr>
            <p:ph type="body" idx="1"/>
          </p:nvPr>
        </p:nvSpPr>
        <p:spPr>
          <a:xfrm>
            <a:off x="457200" y="1946277"/>
            <a:ext cx="8229600" cy="40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New Resource</a:t>
            </a:r>
            <a:endParaRPr/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Lots of hands on activities 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6"/>
          <p:cNvSpPr txBox="1">
            <a:spLocks noGrp="1"/>
          </p:cNvSpPr>
          <p:nvPr>
            <p:ph type="body" idx="1"/>
          </p:nvPr>
        </p:nvSpPr>
        <p:spPr>
          <a:xfrm>
            <a:off x="360947" y="1865922"/>
            <a:ext cx="4038600" cy="4112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•"/>
            </a:pPr>
            <a:r>
              <a:rPr lang="en-US" sz="2400"/>
              <a:t>Lesson plans based on CDE content</a:t>
            </a:r>
            <a:endParaRPr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•"/>
            </a:pPr>
            <a:r>
              <a:rPr lang="en-US" sz="2400"/>
              <a:t>Classroom integration rather than “this is how you win”</a:t>
            </a:r>
            <a:endParaRPr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•"/>
            </a:pPr>
            <a:r>
              <a:rPr lang="en-US" sz="2400"/>
              <a:t>Lessons and accompanying materials online</a:t>
            </a:r>
            <a:endParaRPr/>
          </a:p>
          <a:p>
            <a:pPr marL="742950" lvl="1" indent="-285750" algn="l" rtl="0"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Char char="–"/>
            </a:pPr>
            <a:r>
              <a:rPr lang="en-US" sz="1600" i="1"/>
              <a:t>Floriculture</a:t>
            </a:r>
            <a:endParaRPr/>
          </a:p>
          <a:p>
            <a:pPr marL="742950" lvl="1" indent="-285750" algn="l" rtl="0"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Char char="–"/>
            </a:pPr>
            <a:r>
              <a:rPr lang="en-US" sz="1600" i="1"/>
              <a:t>Nursery/Landscape </a:t>
            </a:r>
            <a:endParaRPr/>
          </a:p>
          <a:p>
            <a:pPr marL="742950" lvl="1" indent="-285750" algn="l" rtl="0"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Char char="–"/>
            </a:pPr>
            <a:r>
              <a:rPr lang="en-US" sz="1600" i="1"/>
              <a:t>Employment Skills</a:t>
            </a:r>
            <a:endParaRPr/>
          </a:p>
        </p:txBody>
      </p:sp>
      <p:pic>
        <p:nvPicPr>
          <p:cNvPr id="213" name="Google Shape;213;p26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094375" y="1865922"/>
            <a:ext cx="3187503" cy="4122738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6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CDE/LDE Classroom Resources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7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to Access</a:t>
            </a:r>
            <a:endParaRPr/>
          </a:p>
        </p:txBody>
      </p:sp>
      <p:sp>
        <p:nvSpPr>
          <p:cNvPr id="220" name="Google Shape;220;p27"/>
          <p:cNvSpPr txBox="1">
            <a:spLocks noGrp="1"/>
          </p:cNvSpPr>
          <p:nvPr>
            <p:ph type="body" idx="1"/>
          </p:nvPr>
        </p:nvSpPr>
        <p:spPr>
          <a:xfrm>
            <a:off x="0" y="1551794"/>
            <a:ext cx="9144000" cy="4574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/>
              <a:t>Access the Educator Resources page on FFA.org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/>
              <a:t>Select the Lesson Plans tab and click “CDE/LDE Classroom Resources”</a:t>
            </a:r>
            <a:endParaRPr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</p:txBody>
      </p:sp>
      <p:pic>
        <p:nvPicPr>
          <p:cNvPr id="221" name="Google Shape;221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8265" y="2092462"/>
            <a:ext cx="8550033" cy="3492412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7"/>
          <p:cNvSpPr/>
          <p:nvPr/>
        </p:nvSpPr>
        <p:spPr>
          <a:xfrm>
            <a:off x="458263" y="3699804"/>
            <a:ext cx="2228666" cy="258218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g8d8a033fd0_0_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9000"/>
            <a:ext cx="9143999" cy="6818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8d93143a3f_0_0"/>
          <p:cNvSpPr txBox="1">
            <a:spLocks noGrp="1"/>
          </p:cNvSpPr>
          <p:nvPr>
            <p:ph type="ctrTitle"/>
          </p:nvPr>
        </p:nvSpPr>
        <p:spPr>
          <a:xfrm>
            <a:off x="1371600" y="165276"/>
            <a:ext cx="7772400" cy="861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Resource Discussed</a:t>
            </a:r>
            <a:endParaRPr/>
          </a:p>
        </p:txBody>
      </p:sp>
      <p:sp>
        <p:nvSpPr>
          <p:cNvPr id="95" name="Google Shape;95;g8d93143a3f_0_0"/>
          <p:cNvSpPr txBox="1">
            <a:spLocks noGrp="1"/>
          </p:cNvSpPr>
          <p:nvPr>
            <p:ph type="body" idx="2"/>
          </p:nvPr>
        </p:nvSpPr>
        <p:spPr>
          <a:xfrm>
            <a:off x="457200" y="1543050"/>
            <a:ext cx="8229600" cy="4583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spcBef>
                <a:spcPts val="400"/>
              </a:spcBef>
              <a:spcAft>
                <a:spcPts val="0"/>
              </a:spcAft>
              <a:buClr>
                <a:srgbClr val="004C97"/>
              </a:buClr>
              <a:buSzPts val="2800"/>
              <a:buFont typeface="Georgia"/>
              <a:buChar char="❏"/>
            </a:pPr>
            <a:r>
              <a:rPr lang="en-US" sz="2800" b="1">
                <a:solidFill>
                  <a:srgbClr val="004C97"/>
                </a:solidFill>
                <a:latin typeface="Georgia"/>
                <a:ea typeface="Georgia"/>
                <a:cs typeface="Georgia"/>
                <a:sym typeface="Georgia"/>
              </a:rPr>
              <a:t>Bell Ringers for the Agricultural Science Classroom</a:t>
            </a:r>
            <a:endParaRPr sz="2800" b="1">
              <a:solidFill>
                <a:srgbClr val="004C97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97"/>
              </a:buClr>
              <a:buSzPts val="2800"/>
              <a:buFont typeface="Georgia"/>
              <a:buChar char="❏"/>
            </a:pPr>
            <a:r>
              <a:rPr lang="en-US" sz="2800" b="1">
                <a:solidFill>
                  <a:srgbClr val="004C97"/>
                </a:solidFill>
                <a:latin typeface="Georgia"/>
                <a:ea typeface="Georgia"/>
                <a:cs typeface="Georgia"/>
                <a:sym typeface="Georgia"/>
              </a:rPr>
              <a:t>Agriculture, Food and Natural Resources Value Chain</a:t>
            </a:r>
            <a:endParaRPr sz="2800" b="1">
              <a:solidFill>
                <a:srgbClr val="004C97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97"/>
              </a:buClr>
              <a:buSzPts val="2800"/>
              <a:buFont typeface="Georgia"/>
              <a:buChar char="❏"/>
            </a:pPr>
            <a:r>
              <a:rPr lang="en-US" sz="2800" b="1">
                <a:solidFill>
                  <a:srgbClr val="004C97"/>
                </a:solidFill>
                <a:latin typeface="Georgia"/>
                <a:ea typeface="Georgia"/>
                <a:cs typeface="Georgia"/>
                <a:sym typeface="Georgia"/>
              </a:rPr>
              <a:t>Sustainability in Agriculture </a:t>
            </a:r>
            <a:endParaRPr sz="2800" b="1">
              <a:solidFill>
                <a:srgbClr val="004C97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97"/>
              </a:buClr>
              <a:buSzPts val="2800"/>
              <a:buFont typeface="Georgia"/>
              <a:buChar char="❏"/>
            </a:pPr>
            <a:r>
              <a:rPr lang="en-US" sz="2800" b="1">
                <a:solidFill>
                  <a:srgbClr val="004C97"/>
                </a:solidFill>
                <a:latin typeface="Georgia"/>
                <a:ea typeface="Georgia"/>
                <a:cs typeface="Georgia"/>
                <a:sym typeface="Georgia"/>
              </a:rPr>
              <a:t>CDE/LDE Classroom Resources &amp; Choice Boards</a:t>
            </a:r>
            <a:endParaRPr sz="2800" b="1">
              <a:solidFill>
                <a:srgbClr val="004C97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C97"/>
              </a:buClr>
              <a:buSzPts val="2800"/>
              <a:buFont typeface="Georgia"/>
              <a:buChar char="❏"/>
            </a:pPr>
            <a:r>
              <a:rPr lang="en-US" sz="2800" b="1">
                <a:solidFill>
                  <a:srgbClr val="004C97"/>
                </a:solidFill>
                <a:latin typeface="Georgia"/>
                <a:ea typeface="Georgia"/>
                <a:cs typeface="Georgia"/>
                <a:sym typeface="Georgia"/>
              </a:rPr>
              <a:t>New Horizons Teaching Guides &amp; General Activity Worksheets</a:t>
            </a:r>
            <a:endParaRPr sz="2800" b="1">
              <a:solidFill>
                <a:srgbClr val="004C97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8"/>
          <p:cNvSpPr txBox="1">
            <a:spLocks noGrp="1"/>
          </p:cNvSpPr>
          <p:nvPr>
            <p:ph type="title"/>
          </p:nvPr>
        </p:nvSpPr>
        <p:spPr>
          <a:xfrm>
            <a:off x="1676400" y="109229"/>
            <a:ext cx="7467600" cy="14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I Utilize this resource in the Classroom</a:t>
            </a:r>
            <a:endParaRPr/>
          </a:p>
        </p:txBody>
      </p:sp>
      <p:pic>
        <p:nvPicPr>
          <p:cNvPr id="234" name="Google Shape;234;p28"/>
          <p:cNvPicPr preferRelativeResize="0"/>
          <p:nvPr/>
        </p:nvPicPr>
        <p:blipFill rotWithShape="1">
          <a:blip r:embed="rId3">
            <a:alphaModFix/>
          </a:blip>
          <a:srcRect l="19967" t="28868" r="35915" b="16969"/>
          <a:stretch/>
        </p:blipFill>
        <p:spPr>
          <a:xfrm>
            <a:off x="3199675" y="1751350"/>
            <a:ext cx="5944327" cy="410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704321"/>
            <a:ext cx="2824450" cy="233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7188" y="3843104"/>
            <a:ext cx="2894875" cy="2270868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8"/>
          <p:cNvSpPr txBox="1"/>
          <p:nvPr/>
        </p:nvSpPr>
        <p:spPr>
          <a:xfrm>
            <a:off x="4334675" y="2913425"/>
            <a:ext cx="1534800" cy="11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C78D8"/>
                </a:solidFill>
              </a:rPr>
              <a:t>Include image </a:t>
            </a:r>
            <a:endParaRPr sz="1200">
              <a:solidFill>
                <a:srgbClr val="3C78D8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85"/>
          <p:cNvSpPr txBox="1">
            <a:spLocks noGrp="1"/>
          </p:cNvSpPr>
          <p:nvPr>
            <p:ph type="body" idx="1"/>
          </p:nvPr>
        </p:nvSpPr>
        <p:spPr>
          <a:xfrm>
            <a:off x="239045" y="1926727"/>
            <a:ext cx="3759387" cy="412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Verdana"/>
              <a:buChar char="•"/>
            </a:pPr>
            <a:r>
              <a:rPr lang="en-US"/>
              <a:t>Activities to engage students in CDE, LDE and Agriscience exploration.</a:t>
            </a:r>
            <a:endParaRPr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Verdana"/>
              <a:buNone/>
            </a:pP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Verdana"/>
              <a:buChar char="•"/>
            </a:pPr>
            <a:r>
              <a:rPr lang="en-US"/>
              <a:t>Activities to allow for student personal interest.</a:t>
            </a:r>
            <a:endParaRPr/>
          </a:p>
        </p:txBody>
      </p:sp>
      <p:sp>
        <p:nvSpPr>
          <p:cNvPr id="243" name="Google Shape;243;p85"/>
          <p:cNvSpPr txBox="1">
            <a:spLocks noGrp="1"/>
          </p:cNvSpPr>
          <p:nvPr>
            <p:ph type="title"/>
          </p:nvPr>
        </p:nvSpPr>
        <p:spPr>
          <a:xfrm>
            <a:off x="1676402" y="607164"/>
            <a:ext cx="6848833" cy="94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CDE, LDE and Agriscience Research Choice Board</a:t>
            </a:r>
            <a:endParaRPr/>
          </a:p>
        </p:txBody>
      </p:sp>
      <p:pic>
        <p:nvPicPr>
          <p:cNvPr id="244" name="Google Shape;244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1634236"/>
            <a:ext cx="3567372" cy="461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86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to Access</a:t>
            </a:r>
            <a:endParaRPr/>
          </a:p>
        </p:txBody>
      </p:sp>
      <p:sp>
        <p:nvSpPr>
          <p:cNvPr id="250" name="Google Shape;250;p86"/>
          <p:cNvSpPr txBox="1">
            <a:spLocks noGrp="1"/>
          </p:cNvSpPr>
          <p:nvPr>
            <p:ph type="body" idx="1"/>
          </p:nvPr>
        </p:nvSpPr>
        <p:spPr>
          <a:xfrm>
            <a:off x="0" y="1551794"/>
            <a:ext cx="9144000" cy="4574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/>
              <a:t>Access the Educator Resources page on FFA.org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/>
              <a:t>Use the search bar on the Educator Resources page and type in CDE, LDE and Agriscience Choice Board.</a:t>
            </a:r>
            <a:endParaRPr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</p:txBody>
      </p:sp>
      <p:pic>
        <p:nvPicPr>
          <p:cNvPr id="251" name="Google Shape;251;p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91" y="2562621"/>
            <a:ext cx="5180809" cy="3215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8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83331" y="4259790"/>
            <a:ext cx="5180809" cy="18663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3" name="Google Shape;253;p86"/>
          <p:cNvCxnSpPr/>
          <p:nvPr/>
        </p:nvCxnSpPr>
        <p:spPr>
          <a:xfrm>
            <a:off x="1500394" y="5112531"/>
            <a:ext cx="3601693" cy="426878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86470" y="627403"/>
            <a:ext cx="4427990" cy="5730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8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9540" y="1612074"/>
            <a:ext cx="3515355" cy="45492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88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to Utilize in the Classroom</a:t>
            </a:r>
            <a:endParaRPr/>
          </a:p>
        </p:txBody>
      </p:sp>
      <p:sp>
        <p:nvSpPr>
          <p:cNvPr id="265" name="Google Shape;265;p88"/>
          <p:cNvSpPr txBox="1">
            <a:spLocks noGrp="1"/>
          </p:cNvSpPr>
          <p:nvPr>
            <p:ph type="body" idx="1"/>
          </p:nvPr>
        </p:nvSpPr>
        <p:spPr>
          <a:xfrm>
            <a:off x="457200" y="2032002"/>
            <a:ext cx="8229600" cy="4094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FFA &amp; CDE Fridays</a:t>
            </a:r>
            <a:endParaRPr/>
          </a:p>
          <a:p>
            <a:pPr marL="914400" lvl="1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–"/>
            </a:pPr>
            <a:r>
              <a:rPr lang="en-US"/>
              <a:t>each week on friday students will complete one activity from the choice board</a:t>
            </a:r>
            <a:endParaRPr/>
          </a:p>
          <a:p>
            <a:pPr marL="914400" lvl="1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–"/>
            </a:pPr>
            <a:r>
              <a:rPr lang="en-US"/>
              <a:t>great for distance learning 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7"/>
          <p:cNvSpPr txBox="1">
            <a:spLocks noGrp="1"/>
          </p:cNvSpPr>
          <p:nvPr>
            <p:ph type="body" idx="1"/>
          </p:nvPr>
        </p:nvSpPr>
        <p:spPr>
          <a:xfrm>
            <a:off x="457200" y="1726209"/>
            <a:ext cx="4382086" cy="439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•"/>
            </a:pPr>
            <a:r>
              <a:rPr lang="en-US" sz="2400"/>
              <a:t>Lessons and activities that accompany each new magazine</a:t>
            </a:r>
            <a:endParaRPr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•"/>
            </a:pPr>
            <a:r>
              <a:rPr lang="en-US" sz="2400"/>
              <a:t>Turn-key</a:t>
            </a:r>
            <a:endParaRPr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•"/>
            </a:pPr>
            <a:r>
              <a:rPr lang="en-US" sz="2400"/>
              <a:t>Free, downloadable online</a:t>
            </a:r>
            <a:endParaRPr/>
          </a:p>
        </p:txBody>
      </p:sp>
      <p:sp>
        <p:nvSpPr>
          <p:cNvPr id="271" name="Google Shape;271;p37"/>
          <p:cNvSpPr txBox="1">
            <a:spLocks noGrp="1"/>
          </p:cNvSpPr>
          <p:nvPr>
            <p:ph type="title"/>
          </p:nvPr>
        </p:nvSpPr>
        <p:spPr>
          <a:xfrm>
            <a:off x="1676402" y="607164"/>
            <a:ext cx="6848833" cy="94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New Horizons Teaching Guide</a:t>
            </a:r>
            <a:endParaRPr/>
          </a:p>
        </p:txBody>
      </p:sp>
      <p:pic>
        <p:nvPicPr>
          <p:cNvPr id="272" name="Google Shape;272;p37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806281" y="1864817"/>
            <a:ext cx="3310777" cy="4284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8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to Access</a:t>
            </a:r>
            <a:endParaRPr/>
          </a:p>
        </p:txBody>
      </p:sp>
      <p:sp>
        <p:nvSpPr>
          <p:cNvPr id="278" name="Google Shape;278;p38"/>
          <p:cNvSpPr txBox="1">
            <a:spLocks noGrp="1"/>
          </p:cNvSpPr>
          <p:nvPr>
            <p:ph type="body" idx="1"/>
          </p:nvPr>
        </p:nvSpPr>
        <p:spPr>
          <a:xfrm>
            <a:off x="0" y="1551794"/>
            <a:ext cx="9144000" cy="4574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/>
              <a:t>Access the Educator Resources page on FFA.org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/>
              <a:t>Select the Educator Guides tab and click “New Horizons-Teaching Guides”</a:t>
            </a:r>
            <a:endParaRPr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</p:txBody>
      </p:sp>
      <p:pic>
        <p:nvPicPr>
          <p:cNvPr id="279" name="Google Shape;279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995" y="2500206"/>
            <a:ext cx="8962302" cy="2806003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38"/>
          <p:cNvSpPr/>
          <p:nvPr/>
        </p:nvSpPr>
        <p:spPr>
          <a:xfrm>
            <a:off x="174951" y="4331462"/>
            <a:ext cx="2188423" cy="254606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39" descr="A screenshot of a cell phon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56362" y="717452"/>
            <a:ext cx="3712272" cy="4804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9" descr="A screenshot of a social media pos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05812" y="1434904"/>
            <a:ext cx="3799235" cy="49166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8d8a1e14a7_0_9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General Activity Worksheets</a:t>
            </a:r>
            <a:endParaRPr/>
          </a:p>
        </p:txBody>
      </p:sp>
      <p:pic>
        <p:nvPicPr>
          <p:cNvPr id="293" name="Google Shape;293;g8d8a1e14a7_0_9"/>
          <p:cNvPicPr preferRelativeResize="0"/>
          <p:nvPr/>
        </p:nvPicPr>
        <p:blipFill rotWithShape="1">
          <a:blip r:embed="rId3">
            <a:alphaModFix/>
          </a:blip>
          <a:srcRect l="34182" t="15058" r="28895" b="5348"/>
          <a:stretch/>
        </p:blipFill>
        <p:spPr>
          <a:xfrm>
            <a:off x="105649" y="1551875"/>
            <a:ext cx="4165924" cy="5049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g8d8a1e14a7_0_9"/>
          <p:cNvPicPr preferRelativeResize="0"/>
          <p:nvPr/>
        </p:nvPicPr>
        <p:blipFill rotWithShape="1">
          <a:blip r:embed="rId4">
            <a:alphaModFix/>
          </a:blip>
          <a:srcRect l="34856" t="16269" r="28595" b="7598"/>
          <a:stretch/>
        </p:blipFill>
        <p:spPr>
          <a:xfrm>
            <a:off x="4467075" y="1551875"/>
            <a:ext cx="4311110" cy="5049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Accessing Resources</a:t>
            </a:r>
            <a:endParaRPr/>
          </a:p>
        </p:txBody>
      </p:sp>
      <p:sp>
        <p:nvSpPr>
          <p:cNvPr id="101" name="Google Shape;101;p2"/>
          <p:cNvSpPr txBox="1">
            <a:spLocks noGrp="1"/>
          </p:cNvSpPr>
          <p:nvPr>
            <p:ph type="body" idx="1"/>
          </p:nvPr>
        </p:nvSpPr>
        <p:spPr>
          <a:xfrm>
            <a:off x="2" y="1551792"/>
            <a:ext cx="9031457" cy="4699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1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AutoNum type="arabicPeriod"/>
            </a:pPr>
            <a:r>
              <a:rPr lang="en-US" sz="1400"/>
              <a:t>Go to FFA.org.</a:t>
            </a:r>
            <a:endParaRPr/>
          </a:p>
          <a:p>
            <a:pPr marL="0" lvl="1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  <a:p>
            <a:pPr marL="0" lvl="1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r>
              <a:rPr lang="en-US" sz="1400"/>
              <a:t>2. Click on Explore FFA in the top toolbar.</a:t>
            </a:r>
            <a:endParaRPr/>
          </a:p>
          <a:p>
            <a:pPr marL="0" lvl="1" indent="0" algn="l" rtl="0"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None/>
            </a:pPr>
            <a:endParaRPr sz="1600"/>
          </a:p>
          <a:p>
            <a:pPr marL="342900" lvl="0" indent="-241300" algn="l" rtl="0"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None/>
            </a:pPr>
            <a:endParaRPr sz="1600"/>
          </a:p>
          <a:p>
            <a:pPr marL="342900" lvl="0" indent="-241300" algn="l" rtl="0"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None/>
            </a:pPr>
            <a:endParaRPr sz="160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Verdana"/>
              <a:buNone/>
            </a:pPr>
            <a:endParaRPr sz="16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r>
              <a:rPr lang="en-US" sz="1400"/>
              <a:t>3. Select Educator Resources in the left column.</a:t>
            </a:r>
            <a:endParaRPr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r>
              <a:rPr lang="en-US" sz="1400"/>
              <a:t>4. Use the search bar on the Educator Resources page to look up the resource or topic you are interested in.</a:t>
            </a:r>
            <a:endParaRPr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Verdana"/>
              <a:buNone/>
            </a:pPr>
            <a:endParaRPr/>
          </a:p>
        </p:txBody>
      </p:sp>
      <p:pic>
        <p:nvPicPr>
          <p:cNvPr id="102" name="Google Shape;10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2406" y="2505899"/>
            <a:ext cx="6521450" cy="742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"/>
          <p:cNvSpPr/>
          <p:nvPr/>
        </p:nvSpPr>
        <p:spPr>
          <a:xfrm>
            <a:off x="3592306" y="2778949"/>
            <a:ext cx="501650" cy="196850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" name="Google Shape;104;p2"/>
          <p:cNvGrpSpPr/>
          <p:nvPr/>
        </p:nvGrpSpPr>
        <p:grpSpPr>
          <a:xfrm>
            <a:off x="2479456" y="4149307"/>
            <a:ext cx="2825750" cy="1701800"/>
            <a:chOff x="0" y="0"/>
            <a:chExt cx="2825750" cy="1701800"/>
          </a:xfrm>
        </p:grpSpPr>
        <p:pic>
          <p:nvPicPr>
            <p:cNvPr id="105" name="Google Shape;105;p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0"/>
              <a:ext cx="2825750" cy="166814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6" name="Google Shape;106;p2"/>
            <p:cNvSpPr/>
            <p:nvPr/>
          </p:nvSpPr>
          <p:spPr>
            <a:xfrm>
              <a:off x="82550" y="1504950"/>
              <a:ext cx="501650" cy="196850"/>
            </a:xfrm>
            <a:prstGeom prst="ellipse">
              <a:avLst/>
            </a:prstGeom>
            <a:noFill/>
            <a:ln w="254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"/>
          <p:cNvSpPr txBox="1">
            <a:spLocks noGrp="1"/>
          </p:cNvSpPr>
          <p:nvPr>
            <p:ph type="body" idx="1"/>
          </p:nvPr>
        </p:nvSpPr>
        <p:spPr>
          <a:xfrm>
            <a:off x="0" y="1551792"/>
            <a:ext cx="9144000" cy="4699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r>
              <a:rPr lang="en-US" sz="1400"/>
              <a:t>4. Use the search bar on the Educator Resources page to look up the resource or topic you are interested in.</a:t>
            </a:r>
            <a:endParaRPr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r>
              <a:rPr lang="en-US" sz="1400"/>
              <a:t>5. Click on the Word document, PDF or folder icon associated with the resource you are interested in viewing.</a:t>
            </a:r>
            <a:endParaRPr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r>
              <a:rPr lang="en-US" sz="1400"/>
              <a:t>6. This will re-direct you to Box (where documents are housed).</a:t>
            </a:r>
            <a:endParaRPr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r>
              <a:rPr lang="en-US" sz="1400"/>
              <a:t>7. To view a document, just click on it to view. If you would like to download the document, select download in the top right corner. </a:t>
            </a:r>
            <a:endParaRPr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</p:txBody>
      </p:sp>
      <p:grpSp>
        <p:nvGrpSpPr>
          <p:cNvPr id="113" name="Google Shape;113;p3"/>
          <p:cNvGrpSpPr/>
          <p:nvPr/>
        </p:nvGrpSpPr>
        <p:grpSpPr>
          <a:xfrm>
            <a:off x="2283608" y="1979999"/>
            <a:ext cx="4173465" cy="2184038"/>
            <a:chOff x="0" y="0"/>
            <a:chExt cx="3132455" cy="1949450"/>
          </a:xfrm>
        </p:grpSpPr>
        <p:pic>
          <p:nvPicPr>
            <p:cNvPr id="114" name="Google Shape;114;p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3132455" cy="19494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5" name="Google Shape;115;p3"/>
            <p:cNvSpPr/>
            <p:nvPr/>
          </p:nvSpPr>
          <p:spPr>
            <a:xfrm>
              <a:off x="19050" y="1339850"/>
              <a:ext cx="819150" cy="355600"/>
            </a:xfrm>
            <a:prstGeom prst="ellipse">
              <a:avLst/>
            </a:prstGeom>
            <a:noFill/>
            <a:ln w="254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8d8a033fd0_0_7"/>
          <p:cNvSpPr txBox="1">
            <a:spLocks noGrp="1"/>
          </p:cNvSpPr>
          <p:nvPr>
            <p:ph type="body" idx="1"/>
          </p:nvPr>
        </p:nvSpPr>
        <p:spPr>
          <a:xfrm>
            <a:off x="252297" y="1997611"/>
            <a:ext cx="3759300" cy="41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•"/>
            </a:pPr>
            <a:r>
              <a:rPr lang="en-US" sz="2400"/>
              <a:t>Over 365 prompts, with answers, to get students started</a:t>
            </a:r>
            <a:endParaRPr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•"/>
            </a:pPr>
            <a:r>
              <a:rPr lang="en-US" sz="2400"/>
              <a:t>Standards aligned and sorted by content area</a:t>
            </a:r>
            <a:endParaRPr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Verdana"/>
              <a:buChar char="•"/>
            </a:pPr>
            <a:r>
              <a:rPr lang="en-US" sz="2400"/>
              <a:t>PowerPoints divided by content area for quick implementation</a:t>
            </a:r>
            <a:endParaRPr/>
          </a:p>
        </p:txBody>
      </p:sp>
      <p:sp>
        <p:nvSpPr>
          <p:cNvPr id="121" name="Google Shape;121;g8d8a033fd0_0_7"/>
          <p:cNvSpPr txBox="1">
            <a:spLocks noGrp="1"/>
          </p:cNvSpPr>
          <p:nvPr>
            <p:ph type="title"/>
          </p:nvPr>
        </p:nvSpPr>
        <p:spPr>
          <a:xfrm>
            <a:off x="1676402" y="607164"/>
            <a:ext cx="6848700" cy="9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Bell Ringers for the Agricultural Science Classroom</a:t>
            </a:r>
            <a:endParaRPr/>
          </a:p>
        </p:txBody>
      </p:sp>
      <p:pic>
        <p:nvPicPr>
          <p:cNvPr id="122" name="Google Shape;122;g8d8a033fd0_0_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4825" y="1629425"/>
            <a:ext cx="4210275" cy="4864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8d8a033fd0_0_13"/>
          <p:cNvSpPr txBox="1">
            <a:spLocks noGrp="1"/>
          </p:cNvSpPr>
          <p:nvPr>
            <p:ph type="title"/>
          </p:nvPr>
        </p:nvSpPr>
        <p:spPr>
          <a:xfrm>
            <a:off x="1676400" y="607164"/>
            <a:ext cx="7467600" cy="9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to Access</a:t>
            </a:r>
            <a:endParaRPr/>
          </a:p>
        </p:txBody>
      </p:sp>
      <p:sp>
        <p:nvSpPr>
          <p:cNvPr id="128" name="Google Shape;128;g8d8a033fd0_0_13"/>
          <p:cNvSpPr txBox="1">
            <a:spLocks noGrp="1"/>
          </p:cNvSpPr>
          <p:nvPr>
            <p:ph type="body" idx="1"/>
          </p:nvPr>
        </p:nvSpPr>
        <p:spPr>
          <a:xfrm>
            <a:off x="0" y="1551794"/>
            <a:ext cx="9144000" cy="45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/>
              <a:t>Access the Educator Resources page on FFA.org</a:t>
            </a:r>
            <a:endParaRPr/>
          </a:p>
          <a:p>
            <a:pPr marL="342900" lvl="0" indent="-3429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/>
              <a:t>Select the Educator Guides tab and click “Bell Ringers”</a:t>
            </a:r>
            <a:endParaRPr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342900" lvl="0" indent="-25400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/>
          </a:p>
          <a:p>
            <a:pPr marL="0" lvl="0" indent="0" algn="l" rtl="0"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Verdana"/>
              <a:buNone/>
            </a:pPr>
            <a:endParaRPr sz="1400"/>
          </a:p>
        </p:txBody>
      </p:sp>
      <p:pic>
        <p:nvPicPr>
          <p:cNvPr id="129" name="Google Shape;129;g8d8a033fd0_0_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995" y="2500206"/>
            <a:ext cx="8962300" cy="2806003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g8d8a033fd0_0_13"/>
          <p:cNvSpPr/>
          <p:nvPr/>
        </p:nvSpPr>
        <p:spPr>
          <a:xfrm>
            <a:off x="135704" y="3429000"/>
            <a:ext cx="1189500" cy="281700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g8d8a033fd0_0_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443" y="1621648"/>
            <a:ext cx="3595696" cy="4653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g8d8a033fd0_0_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0" y="636103"/>
            <a:ext cx="3445417" cy="2649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g8d8a033fd0_0_20" descr="A screenshot of a cell phone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69020" y="3572337"/>
            <a:ext cx="3448397" cy="2649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8d8a033fd0_0_32"/>
          <p:cNvSpPr txBox="1"/>
          <p:nvPr/>
        </p:nvSpPr>
        <p:spPr>
          <a:xfrm>
            <a:off x="361950" y="1514475"/>
            <a:ext cx="3743400" cy="14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chemeClr val="dk1"/>
                </a:solidFill>
                <a:highlight>
                  <a:srgbClr val="FFFFFF"/>
                </a:highlight>
              </a:rPr>
              <a:t>Unscramble the basic plant terminology:</a:t>
            </a:r>
            <a:endParaRPr sz="10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chemeClr val="dk1"/>
                </a:solidFill>
                <a:highlight>
                  <a:srgbClr val="FFFFFF"/>
                </a:highlight>
              </a:rPr>
              <a:t>wrelfo             *</a:t>
            </a:r>
            <a:endParaRPr sz="10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chemeClr val="dk1"/>
                </a:solidFill>
                <a:highlight>
                  <a:srgbClr val="FFFFFF"/>
                </a:highlight>
              </a:rPr>
              <a:t>emts               *</a:t>
            </a:r>
            <a:endParaRPr sz="10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chemeClr val="dk1"/>
                </a:solidFill>
                <a:highlight>
                  <a:srgbClr val="FFFFFF"/>
                </a:highlight>
              </a:rPr>
              <a:t>afle                 *</a:t>
            </a:r>
            <a:endParaRPr sz="10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chemeClr val="dk1"/>
                </a:solidFill>
                <a:highlight>
                  <a:srgbClr val="FFFFFF"/>
                </a:highlight>
              </a:rPr>
              <a:t>ootr                *</a:t>
            </a:r>
            <a:endParaRPr sz="10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chemeClr val="dk1"/>
                </a:solidFill>
                <a:highlight>
                  <a:srgbClr val="FFFFFF"/>
                </a:highlight>
              </a:rPr>
              <a:t>rthuultroeic     *</a:t>
            </a:r>
            <a:endParaRPr sz="10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g8d8a033fd0_0_32"/>
          <p:cNvSpPr txBox="1"/>
          <p:nvPr/>
        </p:nvSpPr>
        <p:spPr>
          <a:xfrm>
            <a:off x="4772025" y="1514475"/>
            <a:ext cx="4029000" cy="13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chemeClr val="dk1"/>
                </a:solidFill>
                <a:highlight>
                  <a:srgbClr val="FFFFFF"/>
                </a:highlight>
              </a:rPr>
              <a:t>Take the Money Management Quiz:</a:t>
            </a:r>
            <a:endParaRPr sz="10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 u="sng">
                <a:solidFill>
                  <a:schemeClr val="hlink"/>
                </a:solidFill>
                <a:highlight>
                  <a:srgbClr val="FFFFFF"/>
                </a:highlight>
                <a:hlinkClick r:id="rId4"/>
              </a:rPr>
              <a:t>https://sorted.org.nz/tools/money</a:t>
            </a:r>
            <a:endParaRPr sz="10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highlight>
                  <a:srgbClr val="FFFFFF"/>
                </a:highlight>
              </a:rPr>
              <a:t>1. Do you think the results are accurate?</a:t>
            </a:r>
            <a:endParaRPr sz="10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chemeClr val="dk1"/>
                </a:solidFill>
                <a:highlight>
                  <a:srgbClr val="FFFFFF"/>
                </a:highlight>
              </a:rPr>
              <a:t>2.How can this insight into your money management help you in your SAE?</a:t>
            </a:r>
            <a:endParaRPr sz="10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8d8a033fd0_0_32"/>
          <p:cNvSpPr txBox="1"/>
          <p:nvPr/>
        </p:nvSpPr>
        <p:spPr>
          <a:xfrm>
            <a:off x="238125" y="3479800"/>
            <a:ext cx="4067100" cy="12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The answer to the question is siviliculture, what is the question?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 b="1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Which of the following is a term used in the forestry industry to describe the segment that works with maintenance and cultivation of trees?</a:t>
            </a:r>
            <a:endParaRPr sz="1050" b="1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g8d8a033fd0_0_32"/>
          <p:cNvSpPr txBox="1"/>
          <p:nvPr/>
        </p:nvSpPr>
        <p:spPr>
          <a:xfrm>
            <a:off x="4686300" y="3375025"/>
            <a:ext cx="4162500" cy="14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Develop a list of everyday items that are produced from plant byproducts. You have two minutes.</a:t>
            </a:r>
            <a:endParaRPr sz="105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g8d8a033fd0_0_32"/>
          <p:cNvSpPr txBox="1"/>
          <p:nvPr/>
        </p:nvSpPr>
        <p:spPr>
          <a:xfrm>
            <a:off x="2562225" y="5213350"/>
            <a:ext cx="4029000" cy="13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highlight>
                  <a:srgbClr val="FFFFFF"/>
                </a:highlight>
              </a:rPr>
              <a:t>You throw away the outside and cook the inside, then eat the outside and throw away the inside. What is it?</a:t>
            </a:r>
            <a:endParaRPr sz="10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>
                <a:solidFill>
                  <a:schemeClr val="dk1"/>
                </a:solidFill>
                <a:highlight>
                  <a:srgbClr val="FFFFFF"/>
                </a:highlight>
              </a:rPr>
              <a:t>*</a:t>
            </a:r>
            <a:endParaRPr sz="105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5"/>
          <p:cNvSpPr txBox="1">
            <a:spLocks noGrp="1"/>
          </p:cNvSpPr>
          <p:nvPr>
            <p:ph type="body" idx="1"/>
          </p:nvPr>
        </p:nvSpPr>
        <p:spPr>
          <a:xfrm>
            <a:off x="457200" y="4201061"/>
            <a:ext cx="7223760" cy="192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Verdana"/>
              <a:buChar char="•"/>
            </a:pPr>
            <a:r>
              <a:rPr lang="en-US" sz="1800"/>
              <a:t>Each icon is clickable and will take you to a page that has connections to careers, FFA, SAE and industry.</a:t>
            </a:r>
            <a:endParaRPr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Verdana"/>
              <a:buChar char="•"/>
            </a:pPr>
            <a:r>
              <a:rPr lang="en-US" sz="1800"/>
              <a:t>The Educator Resources button gives you access to an implementation guide as well as additional content that has been aligned with each step.</a:t>
            </a:r>
            <a:endParaRPr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Verdana"/>
              <a:buChar char="•"/>
            </a:pPr>
            <a:r>
              <a:rPr lang="en-US" sz="1800"/>
              <a:t>Content for each step will change twice a year</a:t>
            </a:r>
            <a:endParaRPr/>
          </a:p>
        </p:txBody>
      </p:sp>
      <p:sp>
        <p:nvSpPr>
          <p:cNvPr id="153" name="Google Shape;153;p45"/>
          <p:cNvSpPr txBox="1">
            <a:spLocks noGrp="1"/>
          </p:cNvSpPr>
          <p:nvPr>
            <p:ph type="title"/>
          </p:nvPr>
        </p:nvSpPr>
        <p:spPr>
          <a:xfrm>
            <a:off x="1676402" y="607164"/>
            <a:ext cx="6848833" cy="94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Agriculture, Food and Natural Resources Value Chain</a:t>
            </a:r>
            <a:endParaRPr/>
          </a:p>
        </p:txBody>
      </p:sp>
      <p:pic>
        <p:nvPicPr>
          <p:cNvPr id="154" name="Google Shape;154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3077" y="1736990"/>
            <a:ext cx="6537846" cy="2278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8E32C03934AC4FBC255F4B0AF54AF6" ma:contentTypeVersion="13" ma:contentTypeDescription="Create a new document." ma:contentTypeScope="" ma:versionID="57bb1a8ebcf492fd3b6acd76d7e024bf">
  <xsd:schema xmlns:xsd="http://www.w3.org/2001/XMLSchema" xmlns:xs="http://www.w3.org/2001/XMLSchema" xmlns:p="http://schemas.microsoft.com/office/2006/metadata/properties" xmlns:ns3="70aec708-5343-4747-b735-32aeb30ff4cd" xmlns:ns4="980ab96c-f51f-497b-9bbe-4ae54cb0ffdd" targetNamespace="http://schemas.microsoft.com/office/2006/metadata/properties" ma:root="true" ma:fieldsID="2ef3672e6821fa9a3e1db782720b48e3" ns3:_="" ns4:_="">
    <xsd:import namespace="70aec708-5343-4747-b735-32aeb30ff4cd"/>
    <xsd:import namespace="980ab96c-f51f-497b-9bbe-4ae54cb0ffd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aec708-5343-4747-b735-32aeb30ff4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0ab96c-f51f-497b-9bbe-4ae54cb0ffd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A35EBFA-9701-44F1-8C95-CFF979A4EC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aec708-5343-4747-b735-32aeb30ff4cd"/>
    <ds:schemaRef ds:uri="980ab96c-f51f-497b-9bbe-4ae54cb0ff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E65DAD7-94E1-44E6-9694-CDEC3AF4D1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3E5200-5B5E-4DFD-B0A6-1B299AE6AE2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834</Words>
  <Application>Microsoft Office PowerPoint</Application>
  <PresentationFormat>On-screen Show (4:3)</PresentationFormat>
  <Paragraphs>199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Georgia</vt:lpstr>
      <vt:lpstr>Times New Roman</vt:lpstr>
      <vt:lpstr>Verdana</vt:lpstr>
      <vt:lpstr>Simple Light</vt:lpstr>
      <vt:lpstr>National FFA  Educator Resources </vt:lpstr>
      <vt:lpstr>Resource Discussed</vt:lpstr>
      <vt:lpstr>Accessing Resources</vt:lpstr>
      <vt:lpstr>PowerPoint Presentation</vt:lpstr>
      <vt:lpstr>Bell Ringers for the Agricultural Science Classroom</vt:lpstr>
      <vt:lpstr>How to Access</vt:lpstr>
      <vt:lpstr>PowerPoint Presentation</vt:lpstr>
      <vt:lpstr>PowerPoint Presentation</vt:lpstr>
      <vt:lpstr>Agriculture, Food and Natural Resources Value Chain</vt:lpstr>
      <vt:lpstr>How to Access</vt:lpstr>
      <vt:lpstr>PowerPoint Presentation</vt:lpstr>
      <vt:lpstr>How to Utilize in the Classroom</vt:lpstr>
      <vt:lpstr>Sustainability in Agriculture – Valent USA</vt:lpstr>
      <vt:lpstr>How to Access</vt:lpstr>
      <vt:lpstr>PowerPoint Presentation</vt:lpstr>
      <vt:lpstr>How to Utilize in the Classroom</vt:lpstr>
      <vt:lpstr>CDE/LDE Classroom Resources</vt:lpstr>
      <vt:lpstr>How to Access</vt:lpstr>
      <vt:lpstr>PowerPoint Presentation</vt:lpstr>
      <vt:lpstr>How I Utilize this resource in the Classroom</vt:lpstr>
      <vt:lpstr>CDE, LDE and Agriscience Research Choice Board</vt:lpstr>
      <vt:lpstr>How to Access</vt:lpstr>
      <vt:lpstr>PowerPoint Presentation</vt:lpstr>
      <vt:lpstr>How to Utilize in the Classroom</vt:lpstr>
      <vt:lpstr>New Horizons Teaching Guide</vt:lpstr>
      <vt:lpstr>How to Access</vt:lpstr>
      <vt:lpstr>PowerPoint Presentation</vt:lpstr>
      <vt:lpstr>General Activity Worksheets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FFA  Educator Resources </dc:title>
  <dc:creator>Information Technology</dc:creator>
  <cp:lastModifiedBy>Weinrich, Ashli</cp:lastModifiedBy>
  <cp:revision>1</cp:revision>
  <dcterms:created xsi:type="dcterms:W3CDTF">2007-01-30T15:01:20Z</dcterms:created>
  <dcterms:modified xsi:type="dcterms:W3CDTF">2020-07-15T16:08:53Z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0x010100E58E32C03934AC4FBC255F4B0AF54AF6</vt:lpwstr>
  </property>
  <property fmtid="{D5CDD505-2E9C-101B-9397-08002B2CF9AE}" pid="4" name="_dlc_DocIdItemGuid">
    <vt:lpwstr>0234794b-91ce-418d-9ae3-9c2e16163e21</vt:lpwstr>
  </property>
  <property fmtid="{D5CDD505-2E9C-101B-9397-08002B2CF9AE}" pid="5" name="_dlc_DocId">
    <vt:lpwstr>6HAXTY5FZTHJ-43-2095</vt:lpwstr>
  </property>
  <property fmtid="{D5CDD505-2E9C-101B-9397-08002B2CF9AE}" pid="6" name="_dlc_DocIdUrl">
    <vt:lpwstr>https://ffanet.ffa.org/sites/collaboration/edresources/_layouts/15/DocIdRedir.aspx?ID=6HAXTY5FZTHJ-43-2095, 6HAXTY5FZTHJ-43-2095</vt:lpwstr>
  </property>
</Properties>
</file>