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5"/>
  </p:sldMasterIdLst>
  <p:notesMasterIdLst>
    <p:notesMasterId r:id="rId137"/>
  </p:notesMasterIdLst>
  <p:handoutMasterIdLst>
    <p:handoutMasterId r:id="rId138"/>
  </p:handoutMasterIdLst>
  <p:sldIdLst>
    <p:sldId id="525" r:id="rId6"/>
    <p:sldId id="650" r:id="rId7"/>
    <p:sldId id="526" r:id="rId8"/>
    <p:sldId id="531" r:id="rId9"/>
    <p:sldId id="651" r:id="rId10"/>
    <p:sldId id="652" r:id="rId11"/>
    <p:sldId id="527" r:id="rId12"/>
    <p:sldId id="528" r:id="rId13"/>
    <p:sldId id="529" r:id="rId14"/>
    <p:sldId id="530" r:id="rId15"/>
    <p:sldId id="532" r:id="rId16"/>
    <p:sldId id="533" r:id="rId17"/>
    <p:sldId id="535" r:id="rId18"/>
    <p:sldId id="646" r:id="rId19"/>
    <p:sldId id="653" r:id="rId20"/>
    <p:sldId id="654" r:id="rId21"/>
    <p:sldId id="538" r:id="rId22"/>
    <p:sldId id="539" r:id="rId23"/>
    <p:sldId id="540" r:id="rId24"/>
    <p:sldId id="541" r:id="rId25"/>
    <p:sldId id="655" r:id="rId26"/>
    <p:sldId id="542" r:id="rId27"/>
    <p:sldId id="543" r:id="rId28"/>
    <p:sldId id="544" r:id="rId29"/>
    <p:sldId id="545" r:id="rId30"/>
    <p:sldId id="546" r:id="rId31"/>
    <p:sldId id="548" r:id="rId32"/>
    <p:sldId id="656" r:id="rId33"/>
    <p:sldId id="549" r:id="rId34"/>
    <p:sldId id="550" r:id="rId35"/>
    <p:sldId id="551" r:id="rId36"/>
    <p:sldId id="552" r:id="rId37"/>
    <p:sldId id="553" r:id="rId38"/>
    <p:sldId id="554" r:id="rId39"/>
    <p:sldId id="657" r:id="rId40"/>
    <p:sldId id="658" r:id="rId41"/>
    <p:sldId id="555" r:id="rId42"/>
    <p:sldId id="556" r:id="rId43"/>
    <p:sldId id="557" r:id="rId44"/>
    <p:sldId id="558" r:id="rId45"/>
    <p:sldId id="559" r:id="rId46"/>
    <p:sldId id="560" r:id="rId47"/>
    <p:sldId id="659" r:id="rId48"/>
    <p:sldId id="561" r:id="rId49"/>
    <p:sldId id="562" r:id="rId50"/>
    <p:sldId id="563" r:id="rId51"/>
    <p:sldId id="564" r:id="rId52"/>
    <p:sldId id="565" r:id="rId53"/>
    <p:sldId id="566" r:id="rId54"/>
    <p:sldId id="567" r:id="rId55"/>
    <p:sldId id="568" r:id="rId56"/>
    <p:sldId id="569" r:id="rId57"/>
    <p:sldId id="570" r:id="rId58"/>
    <p:sldId id="571" r:id="rId59"/>
    <p:sldId id="572" r:id="rId60"/>
    <p:sldId id="573" r:id="rId61"/>
    <p:sldId id="660" r:id="rId62"/>
    <p:sldId id="574" r:id="rId63"/>
    <p:sldId id="575" r:id="rId64"/>
    <p:sldId id="576" r:id="rId65"/>
    <p:sldId id="577" r:id="rId66"/>
    <p:sldId id="578" r:id="rId67"/>
    <p:sldId id="579" r:id="rId68"/>
    <p:sldId id="580" r:id="rId69"/>
    <p:sldId id="581" r:id="rId70"/>
    <p:sldId id="582" r:id="rId71"/>
    <p:sldId id="583" r:id="rId72"/>
    <p:sldId id="661" r:id="rId73"/>
    <p:sldId id="584" r:id="rId74"/>
    <p:sldId id="585" r:id="rId75"/>
    <p:sldId id="586" r:id="rId76"/>
    <p:sldId id="587" r:id="rId77"/>
    <p:sldId id="588" r:id="rId78"/>
    <p:sldId id="662" r:id="rId79"/>
    <p:sldId id="663" r:id="rId80"/>
    <p:sldId id="590" r:id="rId81"/>
    <p:sldId id="591" r:id="rId82"/>
    <p:sldId id="593" r:id="rId83"/>
    <p:sldId id="594" r:id="rId84"/>
    <p:sldId id="595" r:id="rId85"/>
    <p:sldId id="598" r:id="rId86"/>
    <p:sldId id="599" r:id="rId87"/>
    <p:sldId id="600" r:id="rId88"/>
    <p:sldId id="601" r:id="rId89"/>
    <p:sldId id="664" r:id="rId90"/>
    <p:sldId id="602" r:id="rId91"/>
    <p:sldId id="603" r:id="rId92"/>
    <p:sldId id="596" r:id="rId93"/>
    <p:sldId id="604" r:id="rId94"/>
    <p:sldId id="605" r:id="rId95"/>
    <p:sldId id="606" r:id="rId96"/>
    <p:sldId id="607" r:id="rId97"/>
    <p:sldId id="608" r:id="rId98"/>
    <p:sldId id="609" r:id="rId99"/>
    <p:sldId id="611" r:id="rId100"/>
    <p:sldId id="610" r:id="rId101"/>
    <p:sldId id="612" r:id="rId102"/>
    <p:sldId id="665" r:id="rId103"/>
    <p:sldId id="613" r:id="rId104"/>
    <p:sldId id="614" r:id="rId105"/>
    <p:sldId id="615" r:id="rId106"/>
    <p:sldId id="616" r:id="rId107"/>
    <p:sldId id="617" r:id="rId108"/>
    <p:sldId id="618" r:id="rId109"/>
    <p:sldId id="619" r:id="rId110"/>
    <p:sldId id="666" r:id="rId111"/>
    <p:sldId id="620" r:id="rId112"/>
    <p:sldId id="621" r:id="rId113"/>
    <p:sldId id="623" r:id="rId114"/>
    <p:sldId id="624" r:id="rId115"/>
    <p:sldId id="625" r:id="rId116"/>
    <p:sldId id="626" r:id="rId117"/>
    <p:sldId id="627" r:id="rId118"/>
    <p:sldId id="628" r:id="rId119"/>
    <p:sldId id="629" r:id="rId120"/>
    <p:sldId id="592" r:id="rId121"/>
    <p:sldId id="667" r:id="rId122"/>
    <p:sldId id="633" r:id="rId123"/>
    <p:sldId id="632" r:id="rId124"/>
    <p:sldId id="634" r:id="rId125"/>
    <p:sldId id="635" r:id="rId126"/>
    <p:sldId id="636" r:id="rId127"/>
    <p:sldId id="637" r:id="rId128"/>
    <p:sldId id="638" r:id="rId129"/>
    <p:sldId id="668" r:id="rId130"/>
    <p:sldId id="639" r:id="rId131"/>
    <p:sldId id="640" r:id="rId132"/>
    <p:sldId id="641" r:id="rId133"/>
    <p:sldId id="643" r:id="rId134"/>
    <p:sldId id="644" r:id="rId135"/>
    <p:sldId id="645" r:id="rId136"/>
  </p:sldIdLst>
  <p:sldSz cx="9144000" cy="6858000" type="screen4x3"/>
  <p:notesSz cx="7010400" cy="9296400"/>
  <p:embeddedFontLst>
    <p:embeddedFont>
      <p:font typeface="Franklin Gothic Book" panose="020B0503020102020204" pitchFamily="34" charset="0"/>
      <p:regular r:id="rId139"/>
      <p:italic r:id="rId140"/>
    </p:embeddedFont>
    <p:embeddedFont>
      <p:font typeface="Georgia" panose="02040502050405020303" pitchFamily="18" charset="0"/>
      <p:regular r:id="rId141"/>
      <p:bold r:id="rId142"/>
      <p:italic r:id="rId143"/>
      <p:boldItalic r:id="rId144"/>
    </p:embeddedFont>
    <p:embeddedFont>
      <p:font typeface="Verdana" panose="020B0604030504040204" pitchFamily="34" charset="0"/>
      <p:regular r:id="rId145"/>
      <p:bold r:id="rId146"/>
      <p:italic r:id="rId147"/>
      <p:boldItalic r:id="rId14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6BC914-D435-49B9-A554-10D9904FB343}" v="121" dt="2025-03-19T06:16:3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6" autoAdjust="0"/>
    <p:restoredTop sz="90850" autoAdjust="0"/>
  </p:normalViewPr>
  <p:slideViewPr>
    <p:cSldViewPr snapToGrid="0">
      <p:cViewPr varScale="1">
        <p:scale>
          <a:sx n="75" d="100"/>
          <a:sy n="75" d="100"/>
        </p:scale>
        <p:origin x="1790" y="4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handoutMaster" Target="handoutMasters/handoutMaster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slide" Target="slides/slide113.xml"/><Relationship Id="rId134" Type="http://schemas.openxmlformats.org/officeDocument/2006/relationships/slide" Target="slides/slide129.xml"/><Relationship Id="rId139" Type="http://schemas.openxmlformats.org/officeDocument/2006/relationships/font" Target="fonts/font1.fntdata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50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font" Target="fonts/font2.fntdata"/><Relationship Id="rId145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theme" Target="theme/theme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font" Target="fonts/font3.fntdata"/><Relationship Id="rId146" Type="http://schemas.openxmlformats.org/officeDocument/2006/relationships/font" Target="fonts/font8.fntdata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font" Target="fonts/font9.fnt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font" Target="fonts/font4.fntdata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microsoft.com/office/2015/10/relationships/revisionInfo" Target="revisionInfo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font" Target="fonts/font5.fntdata"/><Relationship Id="rId148" Type="http://schemas.openxmlformats.org/officeDocument/2006/relationships/font" Target="fonts/font10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font" Target="fonts/font6.fntdata"/><Relationship Id="rId90" Type="http://schemas.openxmlformats.org/officeDocument/2006/relationships/slide" Target="slides/slide8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33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2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613243" y="567724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3638550"/>
            <a:ext cx="7694613" cy="195580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HEADLINE HERE</a:t>
            </a:r>
          </a:p>
          <a:p>
            <a:pPr lvl="0"/>
            <a:r>
              <a:rPr lang="en-US" dirty="0"/>
              <a:t>TWO LINES OR</a:t>
            </a:r>
          </a:p>
          <a:p>
            <a:pPr lvl="0"/>
            <a:r>
              <a:rPr lang="en-US" dirty="0"/>
              <a:t>THREE</a:t>
            </a:r>
          </a:p>
        </p:txBody>
      </p:sp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FFFFFF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004541" y="186724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25648"/>
            <a:ext cx="4778375" cy="863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1" i="0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Subhead, Georgia bold, 24pt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-1"/>
            <a:ext cx="9150865" cy="844379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25514"/>
            <a:ext cx="9150866" cy="267448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092" y="6576541"/>
            <a:ext cx="9149773" cy="287233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3C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1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4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4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0.jpe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4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4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National FFA Floriculture Plant ID</a:t>
            </a:r>
          </a:p>
        </p:txBody>
      </p:sp>
      <p:pic>
        <p:nvPicPr>
          <p:cNvPr id="4" name="Picture 3" descr="NationalFFA_Emblem_R_3C_RGB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51" y="938842"/>
            <a:ext cx="2146300" cy="25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Angelonia</a:t>
            </a:r>
            <a:r>
              <a:rPr lang="en-US" dirty="0"/>
              <a:t> hybrid cv./ Angelonia</a:t>
            </a:r>
          </a:p>
        </p:txBody>
      </p:sp>
      <p:pic>
        <p:nvPicPr>
          <p:cNvPr id="26628" name="Picture 4" descr="Image result for Angelonia hybrid c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45" y="930166"/>
            <a:ext cx="3456284" cy="52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70363" y="874910"/>
            <a:ext cx="4386262" cy="5586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 12-18” tall </a:t>
            </a:r>
          </a:p>
          <a:p>
            <a:pPr>
              <a:buFont typeface="Arial" pitchFamily="34" charset="0"/>
              <a:buChar char="•"/>
            </a:pPr>
            <a:endParaRPr lang="en-US" sz="21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 Oblong to lanceolate, green, slightly aromatic leaves (to 3” long) with toothed margins </a:t>
            </a:r>
          </a:p>
          <a:p>
            <a:pPr>
              <a:buFont typeface="Arial" pitchFamily="34" charset="0"/>
              <a:buChar char="•"/>
            </a:pPr>
            <a:endParaRPr lang="en-US" sz="21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 Bluish-purple flowers (3/4” across) bloom late spring to early fall in narrow terminal spikes (8” long)</a:t>
            </a:r>
          </a:p>
          <a:p>
            <a:pPr>
              <a:buFont typeface="Arial" pitchFamily="34" charset="0"/>
              <a:buChar char="•"/>
            </a:pPr>
            <a:endParaRPr lang="en-US" sz="2100" dirty="0">
              <a:solidFill>
                <a:srgbClr val="000000"/>
              </a:solidFill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 Two-lipped flowers similar to snapdragon</a:t>
            </a:r>
          </a:p>
          <a:p>
            <a:pPr>
              <a:buFont typeface="Arial" pitchFamily="34" charset="0"/>
              <a:buChar char="•"/>
            </a:pPr>
            <a:endParaRPr lang="en-US" sz="21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100" dirty="0">
                <a:solidFill>
                  <a:srgbClr val="000000"/>
                </a:solidFill>
              </a:rPr>
              <a:t>Cultivars available in white, blue, light pink and bicolor </a:t>
            </a:r>
            <a:br>
              <a:rPr lang="en-US" dirty="0"/>
            </a:b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Petunia</a:t>
            </a:r>
            <a:r>
              <a:rPr lang="en-US" dirty="0"/>
              <a:t> x </a:t>
            </a:r>
            <a:r>
              <a:rPr lang="en-US" i="1" dirty="0" err="1"/>
              <a:t>hybrida</a:t>
            </a:r>
            <a:r>
              <a:rPr lang="en-US" dirty="0"/>
              <a:t> cv./ Petunia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29656" y="1726324"/>
            <a:ext cx="40675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Trumpet/ tube shaped flower – lots of colors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All the petals are attached together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Leaf is pointed and fuzzy, stem is fuzzy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Plant typically grows in a downward pattern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3ABE76-D454-3E27-4FB5-AF13ADAB2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490" y="4345534"/>
            <a:ext cx="1600200" cy="160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22F89D-2ADB-A574-C8F5-463287E1B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0" y="976693"/>
            <a:ext cx="4471563" cy="3249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DF907F-5204-01EB-EBEA-77CB0B0C7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6" y="450850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0591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Phalaenopsis</a:t>
            </a:r>
            <a:r>
              <a:rPr lang="en-US" dirty="0"/>
              <a:t> cv./ Moth Orchid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8" y="1048407"/>
            <a:ext cx="4609651" cy="516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44510" y="1726324"/>
            <a:ext cx="331075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attach to a main stem and stay low the bottom of the 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Very hard leathery leaf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 – has two distinct “wings”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90592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642" y="0"/>
            <a:ext cx="8229600" cy="926714"/>
          </a:xfrm>
        </p:spPr>
        <p:txBody>
          <a:bodyPr/>
          <a:lstStyle/>
          <a:p>
            <a:r>
              <a:rPr lang="en-US" i="1" dirty="0"/>
              <a:t>Philodendron </a:t>
            </a:r>
            <a:r>
              <a:rPr lang="en-US" i="1" dirty="0" err="1"/>
              <a:t>scandens</a:t>
            </a:r>
            <a:r>
              <a:rPr lang="en-US" i="1" dirty="0"/>
              <a:t> </a:t>
            </a:r>
            <a:r>
              <a:rPr lang="en-US" i="1" dirty="0" err="1"/>
              <a:t>oxycardium</a:t>
            </a:r>
            <a:r>
              <a:rPr lang="en-US" i="1" dirty="0"/>
              <a:t> </a:t>
            </a:r>
            <a:r>
              <a:rPr lang="en-US" dirty="0"/>
              <a:t>/ Heartleaf Philodendron</a:t>
            </a:r>
          </a:p>
        </p:txBody>
      </p:sp>
      <p:pic>
        <p:nvPicPr>
          <p:cNvPr id="4" name="Picture 8" descr="https://images-na.ssl-images-amazon.com/images/I/51qk6N75Dd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0" y="1143000"/>
            <a:ext cx="5137618" cy="494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8695" y="1721419"/>
            <a:ext cx="29639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Leaves heart shaped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Can be variegated or solid green 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Stem is very smooth, very round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Stipule is a small piece of tissue that is NOT fused to the stem, unlike </a:t>
            </a:r>
            <a:r>
              <a:rPr lang="en-US" altLang="en-US" sz="2000" dirty="0" err="1"/>
              <a:t>pothos</a:t>
            </a:r>
            <a:r>
              <a:rPr lang="en-US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323402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Pilea</a:t>
            </a:r>
            <a:r>
              <a:rPr lang="en-US" i="1" dirty="0"/>
              <a:t> </a:t>
            </a:r>
            <a:r>
              <a:rPr lang="en-US" i="1" dirty="0" err="1"/>
              <a:t>cadierei</a:t>
            </a:r>
            <a:r>
              <a:rPr lang="en-US" i="1" dirty="0"/>
              <a:t> </a:t>
            </a:r>
            <a:r>
              <a:rPr lang="en-US" dirty="0"/>
              <a:t>/ Aluminum Plant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9" y="1907718"/>
            <a:ext cx="5245194" cy="34967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2598" y="1118974"/>
            <a:ext cx="34758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Leaves arranged opposite one another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This is an upright, herbaceous perennial that is noted for its textured green and silver foliage.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Typically grows in a shrubby clump to 12” tall.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Elliptic to obovate, toothed, dark green leaves (to 3” long)/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Two silver stripes on leaves</a:t>
            </a:r>
          </a:p>
        </p:txBody>
      </p:sp>
    </p:spTree>
    <p:extLst>
      <p:ext uri="{BB962C8B-B14F-4D97-AF65-F5344CB8AC3E}">
        <p14:creationId xmlns:p14="http://schemas.microsoft.com/office/powerpoint/2010/main" val="38824418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Portulaca oleracea </a:t>
            </a:r>
            <a:r>
              <a:rPr lang="en-US" dirty="0"/>
              <a:t>cv./ Portulaca</a:t>
            </a:r>
          </a:p>
        </p:txBody>
      </p:sp>
      <p:sp>
        <p:nvSpPr>
          <p:cNvPr id="4" name="Rectangle 3"/>
          <p:cNvSpPr/>
          <p:nvPr/>
        </p:nvSpPr>
        <p:spPr>
          <a:xfrm>
            <a:off x="5282418" y="1462563"/>
            <a:ext cx="35740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Features 2” diameter flowers in orange, yellow, red, pink, white and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bicolors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Plants typically grow 4-8” tall and spread to 15” wide.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Flowers bloom summer to frost.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Spatulate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ovate, flat, fleshy leaves (to 1.25” long).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E094FE-7B23-5BFF-3606-088C712B9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900" y="903923"/>
            <a:ext cx="5146484" cy="28755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8394AE-BD28-1AD7-A4A4-C124976C1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2" y="3779521"/>
            <a:ext cx="4435475" cy="295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6539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Primula </a:t>
            </a:r>
            <a:r>
              <a:rPr lang="en-US" i="1" dirty="0" err="1"/>
              <a:t>malacoides</a:t>
            </a:r>
            <a:r>
              <a:rPr lang="en-US" i="1" dirty="0"/>
              <a:t> </a:t>
            </a:r>
            <a:r>
              <a:rPr lang="en-US" dirty="0"/>
              <a:t>cv./ Primrose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21" y="1740674"/>
            <a:ext cx="5863964" cy="3776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14091" y="1504799"/>
            <a:ext cx="247821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Grows low to the 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Raggedy edge on the leaf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Flowers in clusters 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Center of the flower is always yellow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Veins are very distinct </a:t>
            </a:r>
          </a:p>
        </p:txBody>
      </p:sp>
    </p:spTree>
    <p:extLst>
      <p:ext uri="{BB962C8B-B14F-4D97-AF65-F5344CB8AC3E}">
        <p14:creationId xmlns:p14="http://schemas.microsoft.com/office/powerpoint/2010/main" val="105717616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03E4-D38A-7729-EE0D-8BA38FD8E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Protea sp. Protea</a:t>
            </a:r>
          </a:p>
        </p:txBody>
      </p:sp>
      <p:pic>
        <p:nvPicPr>
          <p:cNvPr id="4" name="Picture 3" descr="A group of pink flowers with green leaves&#10;&#10;AI-generated content may be incorrect.">
            <a:extLst>
              <a:ext uri="{FF2B5EF4-FFF2-40B4-BE49-F238E27FC236}">
                <a16:creationId xmlns:a16="http://schemas.microsoft.com/office/drawing/2014/main" id="{4E12A2D9-70D2-982D-F94D-431AE41FF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0350"/>
            <a:ext cx="2560320" cy="2571750"/>
          </a:xfrm>
          <a:prstGeom prst="rect">
            <a:avLst/>
          </a:prstGeom>
        </p:spPr>
      </p:pic>
      <p:pic>
        <p:nvPicPr>
          <p:cNvPr id="6" name="Picture 5" descr="A close up of a flower&#10;&#10;AI-generated content may be incorrect.">
            <a:extLst>
              <a:ext uri="{FF2B5EF4-FFF2-40B4-BE49-F238E27FC236}">
                <a16:creationId xmlns:a16="http://schemas.microsoft.com/office/drawing/2014/main" id="{BB570199-B29D-5E51-D79A-39A33CDE5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237" y="4050239"/>
            <a:ext cx="2985770" cy="2985770"/>
          </a:xfrm>
          <a:prstGeom prst="rect">
            <a:avLst/>
          </a:prstGeom>
        </p:spPr>
      </p:pic>
      <p:pic>
        <p:nvPicPr>
          <p:cNvPr id="8" name="Picture 7" descr="A close up of a flower&#10;&#10;AI-generated content may be incorrect.">
            <a:extLst>
              <a:ext uri="{FF2B5EF4-FFF2-40B4-BE49-F238E27FC236}">
                <a16:creationId xmlns:a16="http://schemas.microsoft.com/office/drawing/2014/main" id="{4D5FE7B2-8261-B46A-E703-7F63B7DEB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643" y="330835"/>
            <a:ext cx="2985770" cy="29857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67B327-E3CB-1C7D-09DC-D0E5B7DA90B5}"/>
              </a:ext>
            </a:extLst>
          </p:cNvPr>
          <p:cNvSpPr txBox="1"/>
          <p:nvPr/>
        </p:nvSpPr>
        <p:spPr>
          <a:xfrm>
            <a:off x="5112325" y="1545694"/>
            <a:ext cx="36287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Proteas have relatively large blooms (4 to 6 inches long or 4 to 12 inches in diameter).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 heads are either dome shaped or cone shaped and are surrounded by stiff colored bracts (“petals”), which are often feathery or velvety in texture, giving the flowers a crownlike or cuplike form.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Stems are woody, with leathery leaves.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Proteas are easy to spot due to their many vibrant colors of reds, pinks, yellows, cream, and orange</a:t>
            </a:r>
          </a:p>
        </p:txBody>
      </p:sp>
      <p:pic>
        <p:nvPicPr>
          <p:cNvPr id="11" name="Picture 10" descr="A close up of a flower&#10;&#10;AI-generated content may be incorrect.">
            <a:extLst>
              <a:ext uri="{FF2B5EF4-FFF2-40B4-BE49-F238E27FC236}">
                <a16:creationId xmlns:a16="http://schemas.microsoft.com/office/drawing/2014/main" id="{C4F031A2-4AF7-E2D9-B5B1-8BF1870B6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70" y="3407360"/>
            <a:ext cx="2482472" cy="331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9650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Ranunculus</a:t>
            </a:r>
            <a:r>
              <a:rPr lang="en-US" dirty="0"/>
              <a:t> hybrid cv./ Ranunculus</a:t>
            </a:r>
          </a:p>
        </p:txBody>
      </p:sp>
      <p:sp>
        <p:nvSpPr>
          <p:cNvPr id="3" name="Rectangle 2"/>
          <p:cNvSpPr/>
          <p:nvPr/>
        </p:nvSpPr>
        <p:spPr>
          <a:xfrm>
            <a:off x="4828429" y="1863917"/>
            <a:ext cx="37279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Herbaceous perennial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Finely-cut, parsley-like leaves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Grows in a mound to 12” tall</a:t>
            </a:r>
          </a:p>
          <a:p>
            <a:r>
              <a:rPr lang="en-US" sz="24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cultivars have peony-like flowers.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DC2E8-0700-2B0A-439C-030226EE69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34" r="21466"/>
          <a:stretch/>
        </p:blipFill>
        <p:spPr>
          <a:xfrm>
            <a:off x="121920" y="955040"/>
            <a:ext cx="2074022" cy="3281680"/>
          </a:xfrm>
          <a:prstGeom prst="rect">
            <a:avLst/>
          </a:prstGeom>
        </p:spPr>
      </p:pic>
      <p:pic>
        <p:nvPicPr>
          <p:cNvPr id="6" name="Picture 5" descr="A pink flower in a pot&#10;&#10;AI-generated content may be incorrect.">
            <a:extLst>
              <a:ext uri="{FF2B5EF4-FFF2-40B4-BE49-F238E27FC236}">
                <a16:creationId xmlns:a16="http://schemas.microsoft.com/office/drawing/2014/main" id="{68439757-B430-2BF4-68CB-3AD532744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17" y="2434272"/>
            <a:ext cx="28289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3292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Rhododendron </a:t>
            </a:r>
            <a:r>
              <a:rPr lang="en-US" i="1" dirty="0" err="1"/>
              <a:t>simsii</a:t>
            </a:r>
            <a:r>
              <a:rPr lang="en-US" i="1" dirty="0"/>
              <a:t> </a:t>
            </a:r>
            <a:r>
              <a:rPr lang="en-US" dirty="0"/>
              <a:t>cv./ Florist Azalea</a:t>
            </a:r>
          </a:p>
        </p:txBody>
      </p:sp>
      <p:pic>
        <p:nvPicPr>
          <p:cNvPr id="4" name="Picture 7" descr="http://www.onlineplantguide.com/Image%20Library/R/68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88" y="962998"/>
            <a:ext cx="4210280" cy="28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77354" y="1603078"/>
            <a:ext cx="264941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Medium to large evergreen shrub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oval in shape and have small hairs on the top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Woody stem</a:t>
            </a:r>
          </a:p>
        </p:txBody>
      </p:sp>
      <p:pic>
        <p:nvPicPr>
          <p:cNvPr id="6" name="Picture 5" descr="A potted plant with pink flowers&#10;&#10;AI-generated content may be incorrect.">
            <a:extLst>
              <a:ext uri="{FF2B5EF4-FFF2-40B4-BE49-F238E27FC236}">
                <a16:creationId xmlns:a16="http://schemas.microsoft.com/office/drawing/2014/main" id="{324576A5-5BA9-5AFF-495E-0EDF3409A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17" y="3859377"/>
            <a:ext cx="3739657" cy="280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702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Rumohra</a:t>
            </a:r>
            <a:r>
              <a:rPr lang="en-US" i="1" dirty="0"/>
              <a:t> </a:t>
            </a:r>
            <a:r>
              <a:rPr lang="en-US" i="1" dirty="0" err="1"/>
              <a:t>adiantiformis</a:t>
            </a:r>
            <a:r>
              <a:rPr lang="en-US" i="1" dirty="0"/>
              <a:t> </a:t>
            </a:r>
            <a:r>
              <a:rPr lang="en-US" dirty="0"/>
              <a:t>/ Leatherleaf Fern</a:t>
            </a:r>
          </a:p>
        </p:txBody>
      </p:sp>
      <p:pic>
        <p:nvPicPr>
          <p:cNvPr id="4" name="Picture 2" descr="MVC-013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140" y="983853"/>
            <a:ext cx="3121572" cy="234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3" y="2810448"/>
            <a:ext cx="3718262" cy="35159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21421" y="3325032"/>
            <a:ext cx="45668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Multi compound 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Has a hairy stem that is very long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Will sometimes have small, brown spores, which look like seeds, on the back of the leaf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435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Anthurium</a:t>
            </a:r>
            <a:r>
              <a:rPr lang="en-US" i="1" dirty="0"/>
              <a:t> </a:t>
            </a:r>
            <a:r>
              <a:rPr lang="en-US" dirty="0"/>
              <a:t>x</a:t>
            </a:r>
            <a:r>
              <a:rPr lang="en-US" i="1" dirty="0"/>
              <a:t> </a:t>
            </a:r>
            <a:r>
              <a:rPr lang="en-US" i="1" dirty="0" err="1"/>
              <a:t>andraeanum</a:t>
            </a:r>
            <a:r>
              <a:rPr lang="en-US" i="1" dirty="0"/>
              <a:t> </a:t>
            </a:r>
            <a:r>
              <a:rPr lang="en-US" dirty="0"/>
              <a:t>cv./ Flamingo Plant</a:t>
            </a:r>
          </a:p>
        </p:txBody>
      </p:sp>
      <p:pic>
        <p:nvPicPr>
          <p:cNvPr id="5" name="Content Placeholder 4" descr="https://www.flowersinjordan.com/sites/default/files/Anthurium%20Exotic%20Plant.jpg"/>
          <p:cNvPicPr>
            <a:picLocks noGrp="1" noChangeAspect="1" noChangeArrowheads="1"/>
          </p:cNvPicPr>
          <p:nvPr>
            <p:ph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"/>
          <a:stretch/>
        </p:blipFill>
        <p:spPr bwMode="auto">
          <a:xfrm>
            <a:off x="181040" y="1172323"/>
            <a:ext cx="4530903" cy="466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59300" y="1345955"/>
            <a:ext cx="4584700" cy="480900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/>
              <a:t> About </a:t>
            </a:r>
            <a:r>
              <a:rPr lang="en-US" sz="2200" dirty="0"/>
              <a:t>16” tall </a:t>
            </a:r>
          </a:p>
          <a:p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Long-lasting, waxy, palette-shaped, bright-red spathes (flowers) with a yellow </a:t>
            </a:r>
            <a:r>
              <a:rPr lang="en-US" sz="2200" dirty="0" err="1"/>
              <a:t>spadix</a:t>
            </a:r>
            <a:r>
              <a:rPr lang="en-US" sz="2200" dirty="0"/>
              <a:t> 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Drooping, heart-shaped, dark green leaves arise on long stems from plant crown</a:t>
            </a:r>
          </a:p>
          <a:p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Flowers may appear throughout the year in optimum growing conditions</a:t>
            </a:r>
          </a:p>
          <a:p>
            <a:pPr marL="342900" indent="-342900"/>
            <a:endParaRPr lang="en-US" altLang="en-US" sz="20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941588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Saintpaulia</a:t>
            </a:r>
            <a:r>
              <a:rPr lang="en-US" i="1" dirty="0"/>
              <a:t> </a:t>
            </a:r>
            <a:r>
              <a:rPr lang="en-US" i="1" dirty="0" err="1"/>
              <a:t>ionantha</a:t>
            </a:r>
            <a:r>
              <a:rPr lang="en-US" i="1" dirty="0"/>
              <a:t> </a:t>
            </a:r>
            <a:r>
              <a:rPr lang="en-US" dirty="0"/>
              <a:t>cv./ African Violet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22" y="1612709"/>
            <a:ext cx="5586486" cy="41898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07824" y="1731175"/>
            <a:ext cx="3083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Simple 5 petal flowers, one per ‘stem’ in large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Small indentations on the 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Fuzzy leaf &amp; petiole</a:t>
            </a:r>
          </a:p>
        </p:txBody>
      </p:sp>
    </p:spTree>
    <p:extLst>
      <p:ext uri="{BB962C8B-B14F-4D97-AF65-F5344CB8AC3E}">
        <p14:creationId xmlns:p14="http://schemas.microsoft.com/office/powerpoint/2010/main" val="33918343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Salvia </a:t>
            </a:r>
            <a:r>
              <a:rPr lang="en-US" i="1" dirty="0" err="1"/>
              <a:t>splendens</a:t>
            </a:r>
            <a:r>
              <a:rPr lang="en-US" i="1" dirty="0"/>
              <a:t> </a:t>
            </a:r>
            <a:r>
              <a:rPr lang="en-US" dirty="0"/>
              <a:t>cv./ Salvia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1" y="1056289"/>
            <a:ext cx="3941996" cy="525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8900" y="1515026"/>
            <a:ext cx="43555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Comes in a variety of colors, flowers is upright on a stalk with lots of blooms on one stem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Has a square 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Leaf is triangle in shape </a:t>
            </a:r>
          </a:p>
        </p:txBody>
      </p:sp>
    </p:spTree>
    <p:extLst>
      <p:ext uri="{BB962C8B-B14F-4D97-AF65-F5344CB8AC3E}">
        <p14:creationId xmlns:p14="http://schemas.microsoft.com/office/powerpoint/2010/main" val="26980224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Sansevieria</a:t>
            </a:r>
            <a:r>
              <a:rPr lang="en-US" i="1" dirty="0"/>
              <a:t> </a:t>
            </a:r>
            <a:r>
              <a:rPr lang="en-US" i="1" dirty="0" err="1"/>
              <a:t>trifasciata</a:t>
            </a:r>
            <a:r>
              <a:rPr lang="en-US" i="1" dirty="0"/>
              <a:t> </a:t>
            </a:r>
            <a:r>
              <a:rPr lang="en-US" dirty="0"/>
              <a:t>cv./ Snake Plant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5" y="1851570"/>
            <a:ext cx="5541818" cy="36936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7854" y="1851570"/>
            <a:ext cx="29651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Plants will have a pattern on leaf similar to snake skin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Upright spiked leaf form</a:t>
            </a:r>
          </a:p>
        </p:txBody>
      </p:sp>
    </p:spTree>
    <p:extLst>
      <p:ext uri="{BB962C8B-B14F-4D97-AF65-F5344CB8AC3E}">
        <p14:creationId xmlns:p14="http://schemas.microsoft.com/office/powerpoint/2010/main" val="59705874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Schefflera</a:t>
            </a:r>
            <a:r>
              <a:rPr lang="en-US" i="1" dirty="0"/>
              <a:t> </a:t>
            </a:r>
            <a:r>
              <a:rPr lang="en-US" i="1" dirty="0" err="1"/>
              <a:t>arboricola</a:t>
            </a:r>
            <a:r>
              <a:rPr lang="en-US" i="1" dirty="0"/>
              <a:t> </a:t>
            </a:r>
            <a:r>
              <a:rPr lang="en-US" dirty="0"/>
              <a:t>/ Dwarf </a:t>
            </a:r>
            <a:r>
              <a:rPr lang="en-US" dirty="0" err="1"/>
              <a:t>Schefflera</a:t>
            </a:r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04" y="859807"/>
            <a:ext cx="4218164" cy="55614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162" y="1765536"/>
            <a:ext cx="36962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Leaves can be variegated or solid green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palmately compound leaf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Green, thick stem</a:t>
            </a:r>
          </a:p>
        </p:txBody>
      </p:sp>
    </p:spTree>
    <p:extLst>
      <p:ext uri="{BB962C8B-B14F-4D97-AF65-F5344CB8AC3E}">
        <p14:creationId xmlns:p14="http://schemas.microsoft.com/office/powerpoint/2010/main" val="27351586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Schlumbergera</a:t>
            </a:r>
            <a:r>
              <a:rPr lang="en-US" i="1" dirty="0"/>
              <a:t> </a:t>
            </a:r>
            <a:r>
              <a:rPr lang="en-US" i="1" dirty="0" err="1"/>
              <a:t>bridgesii</a:t>
            </a:r>
            <a:r>
              <a:rPr lang="en-US" i="1" dirty="0"/>
              <a:t> </a:t>
            </a:r>
            <a:r>
              <a:rPr lang="en-US" dirty="0"/>
              <a:t>/ Christmas Cactus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71846" y="1570084"/>
            <a:ext cx="26031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“Leaves” are actually a modified, flattened stem</a:t>
            </a:r>
          </a:p>
          <a:p>
            <a:pPr algn="ctr">
              <a:buFontTx/>
              <a:buNone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Leaves attach one on top of the other</a:t>
            </a:r>
          </a:p>
        </p:txBody>
      </p:sp>
      <p:pic>
        <p:nvPicPr>
          <p:cNvPr id="6" name="Picture 5" descr="A potted cactus with pink flowers&#10;&#10;AI-generated content may be incorrect.">
            <a:extLst>
              <a:ext uri="{FF2B5EF4-FFF2-40B4-BE49-F238E27FC236}">
                <a16:creationId xmlns:a16="http://schemas.microsoft.com/office/drawing/2014/main" id="{8DE76E56-A1B5-5512-1766-1399C3662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474470"/>
            <a:ext cx="54483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6267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Sempervivum</a:t>
            </a:r>
            <a:r>
              <a:rPr lang="en-US" dirty="0"/>
              <a:t> hybrid cv./ Hens and Chicks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41" y="1628929"/>
            <a:ext cx="5392965" cy="4044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99234" y="1403131"/>
            <a:ext cx="31531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Called hens and chicks because “babies” come out under mother plant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Thick stem, waxy leaves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Soft point at end of each leaf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in the succulent family</a:t>
            </a:r>
          </a:p>
        </p:txBody>
      </p:sp>
    </p:spTree>
    <p:extLst>
      <p:ext uri="{BB962C8B-B14F-4D97-AF65-F5344CB8AC3E}">
        <p14:creationId xmlns:p14="http://schemas.microsoft.com/office/powerpoint/2010/main" val="365402157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Sempervivum hybrid cv/ Dusty Miller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0" y="1583258"/>
            <a:ext cx="6102824" cy="4058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89482" y="1904287"/>
            <a:ext cx="25317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silver or gray in color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Lobed Leaf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are fuzzy and soft to the touch</a:t>
            </a:r>
          </a:p>
        </p:txBody>
      </p:sp>
    </p:spTree>
    <p:extLst>
      <p:ext uri="{BB962C8B-B14F-4D97-AF65-F5344CB8AC3E}">
        <p14:creationId xmlns:p14="http://schemas.microsoft.com/office/powerpoint/2010/main" val="299164753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638E-FD88-88AB-AEA9-0FEF9326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Senecio </a:t>
            </a:r>
            <a:r>
              <a:rPr lang="en-US" dirty="0" err="1"/>
              <a:t>rowleyanus</a:t>
            </a:r>
            <a:r>
              <a:rPr lang="en-US" dirty="0"/>
              <a:t> String of Pearls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E1084-C7C4-0B85-8B67-0A68623EE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74" y="1118974"/>
            <a:ext cx="4396826" cy="2932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26B69E-C526-B74A-14A7-D30AAFEA1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40" y="4189448"/>
            <a:ext cx="2479040" cy="21557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938878-F45E-9E07-1D49-A6D27366357D}"/>
              </a:ext>
            </a:extLst>
          </p:cNvPr>
          <p:cNvSpPr txBox="1"/>
          <p:nvPr/>
        </p:nvSpPr>
        <p:spPr>
          <a:xfrm>
            <a:off x="4572000" y="1686560"/>
            <a:ext cx="42647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Appearance: The plant features delicate, trailing stems that can grow up to 2 feet long, with small, pea-shaped leaves that resemble pearls or beads.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Growth Habit: It's a trailing succulent, often grown in hanging baskets or pots where the stems can cascade down.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Leaves: The leaves are round, fleshy, and green, with a small, pointed tip.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Flowers: In spring, the plant may produce small, white, cinnamon-scented flowers. </a:t>
            </a:r>
          </a:p>
        </p:txBody>
      </p:sp>
    </p:spTree>
    <p:extLst>
      <p:ext uri="{BB962C8B-B14F-4D97-AF65-F5344CB8AC3E}">
        <p14:creationId xmlns:p14="http://schemas.microsoft.com/office/powerpoint/2010/main" val="155372256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Solenostemon</a:t>
            </a:r>
            <a:r>
              <a:rPr lang="en-US" i="1" dirty="0"/>
              <a:t> </a:t>
            </a:r>
            <a:r>
              <a:rPr lang="en-US" i="1" dirty="0" err="1"/>
              <a:t>scutellarioides</a:t>
            </a:r>
            <a:r>
              <a:rPr lang="en-US" i="1" dirty="0"/>
              <a:t> </a:t>
            </a:r>
            <a:r>
              <a:rPr lang="en-US" dirty="0"/>
              <a:t>/ Coleus</a:t>
            </a:r>
          </a:p>
        </p:txBody>
      </p:sp>
      <p:pic>
        <p:nvPicPr>
          <p:cNvPr id="4" name="Picture 11" descr="http://www.finegardening.com/sites/finegardening.com/files/styles/633_x_380/public/images/image-collection/041106062_coleus_xlg.jpg?itok=eGg4aMY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99" y="1791651"/>
            <a:ext cx="6191578" cy="381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29753" y="1860010"/>
            <a:ext cx="23915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Leaves come in multiple sizes, shapes, and colors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Square stem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Leaves are opposite</a:t>
            </a:r>
          </a:p>
        </p:txBody>
      </p:sp>
    </p:spTree>
    <p:extLst>
      <p:ext uri="{BB962C8B-B14F-4D97-AF65-F5344CB8AC3E}">
        <p14:creationId xmlns:p14="http://schemas.microsoft.com/office/powerpoint/2010/main" val="208381220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Solidago</a:t>
            </a:r>
            <a:r>
              <a:rPr lang="en-US" dirty="0"/>
              <a:t> hybrid cv./ Solidago</a:t>
            </a:r>
          </a:p>
        </p:txBody>
      </p:sp>
      <p:pic>
        <p:nvPicPr>
          <p:cNvPr id="7" name="Picture 6" descr="A yellow flowers on a plant&#10;&#10;AI-generated content may be incorrect.">
            <a:extLst>
              <a:ext uri="{FF2B5EF4-FFF2-40B4-BE49-F238E27FC236}">
                <a16:creationId xmlns:a16="http://schemas.microsoft.com/office/drawing/2014/main" id="{2DFEE335-13A0-1A3F-EDCB-A2186898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750"/>
            <a:ext cx="4762500" cy="476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606AD1-77D5-6FF7-231C-19903263489E}"/>
              </a:ext>
            </a:extLst>
          </p:cNvPr>
          <p:cNvSpPr txBox="1"/>
          <p:nvPr/>
        </p:nvSpPr>
        <p:spPr>
          <a:xfrm>
            <a:off x="4660900" y="1635760"/>
            <a:ext cx="41681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Solidago grows from thick crowns or rhizomes, typically reaching between 60-182 cm in height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Features tapered leaves on slim, branched stems.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member of the Asteraceae family, its stems are decorated with thick clusters of tiny florets measuring 6mm in diameter and are usually yellow or gold in color</a:t>
            </a:r>
          </a:p>
        </p:txBody>
      </p:sp>
    </p:spTree>
    <p:extLst>
      <p:ext uri="{BB962C8B-B14F-4D97-AF65-F5344CB8AC3E}">
        <p14:creationId xmlns:p14="http://schemas.microsoft.com/office/powerpoint/2010/main" val="4077268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Antirrhinum </a:t>
            </a:r>
            <a:r>
              <a:rPr lang="en-US" i="1" dirty="0" err="1"/>
              <a:t>majus</a:t>
            </a:r>
            <a:r>
              <a:rPr lang="en-US" i="1" dirty="0"/>
              <a:t> </a:t>
            </a:r>
            <a:r>
              <a:rPr lang="en-US" dirty="0"/>
              <a:t>cv/ Snapdragon</a:t>
            </a: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362075"/>
            <a:ext cx="4091742" cy="448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70741" y="1189038"/>
            <a:ext cx="466053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en-US" altLang="en-US" dirty="0">
              <a:solidFill>
                <a:srgbClr val="FFFF00"/>
              </a:solidFill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41568" y="1284626"/>
            <a:ext cx="44625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/>
              <a:t> Upright form</a:t>
            </a:r>
          </a:p>
          <a:p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Flower well from spring to fall</a:t>
            </a:r>
          </a:p>
          <a:p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Dragon-shaped, tubular, two-lipped, closed flowers</a:t>
            </a:r>
          </a:p>
          <a:p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Flowers come in both pastel and bright colors such as shades of white, yellow, red, pink, orange, peach and purple (some </a:t>
            </a:r>
            <a:r>
              <a:rPr lang="en-US" sz="2200" dirty="0" err="1"/>
              <a:t>bicolors</a:t>
            </a:r>
            <a:r>
              <a:rPr lang="en-US" sz="2200" dirty="0"/>
              <a:t>) 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  <a:p>
            <a:pPr>
              <a:buFont typeface="Arial" pitchFamily="34" charset="0"/>
              <a:buChar char="•"/>
            </a:pPr>
            <a:r>
              <a:rPr lang="en-US" sz="2200" dirty="0"/>
              <a:t> Lance shaped, glossy dark green leaves (to 3” long)</a:t>
            </a:r>
          </a:p>
        </p:txBody>
      </p:sp>
    </p:spTree>
    <p:extLst>
      <p:ext uri="{BB962C8B-B14F-4D97-AF65-F5344CB8AC3E}">
        <p14:creationId xmlns:p14="http://schemas.microsoft.com/office/powerpoint/2010/main" val="54447548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Spathiphyllum</a:t>
            </a:r>
            <a:r>
              <a:rPr lang="en-US" i="1" dirty="0"/>
              <a:t> </a:t>
            </a:r>
            <a:r>
              <a:rPr lang="en-US" dirty="0"/>
              <a:t>/ Peace Lily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4" y="1711569"/>
            <a:ext cx="5782209" cy="38451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320" y="1554096"/>
            <a:ext cx="28753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can be solid green or variegated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 is always white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long pointed leaf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Veins are cut into the plant</a:t>
            </a:r>
          </a:p>
        </p:txBody>
      </p:sp>
    </p:spTree>
    <p:extLst>
      <p:ext uri="{BB962C8B-B14F-4D97-AF65-F5344CB8AC3E}">
        <p14:creationId xmlns:p14="http://schemas.microsoft.com/office/powerpoint/2010/main" val="41808992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Stephanotis floribunda </a:t>
            </a:r>
            <a:r>
              <a:rPr lang="en-US" dirty="0"/>
              <a:t>/ Stephanotis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18" y="1437606"/>
            <a:ext cx="5848766" cy="43865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48399" y="1784233"/>
            <a:ext cx="26259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Grows to 20’ or more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An evergreen woody climber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Glossy, leathery oval leaves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Clusters of pure white, waxy, intensely fragrant tubular flowers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8011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Strelitzia</a:t>
            </a:r>
            <a:r>
              <a:rPr lang="en-US" i="1" dirty="0"/>
              <a:t> </a:t>
            </a:r>
            <a:r>
              <a:rPr lang="en-US" i="1" dirty="0" err="1"/>
              <a:t>reginae</a:t>
            </a:r>
            <a:r>
              <a:rPr lang="en-US" dirty="0"/>
              <a:t>/ Bird of Paradise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5" y="1646076"/>
            <a:ext cx="5500397" cy="41252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85692" y="1348211"/>
            <a:ext cx="345830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a bold structure, which forms large evergreen clumps of stiff leaves growing up from the base.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grey-green banana-like leaves grow about 3 ½ to 4 feet in height and the flowers stand above the foliage at the tips of long stalks.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Structure of flower gives it the appearance of a bird’s head.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flowers consist of 3 orange sepals and 3 bright blue petals. </a:t>
            </a:r>
          </a:p>
        </p:txBody>
      </p:sp>
    </p:spTree>
    <p:extLst>
      <p:ext uri="{BB962C8B-B14F-4D97-AF65-F5344CB8AC3E}">
        <p14:creationId xmlns:p14="http://schemas.microsoft.com/office/powerpoint/2010/main" val="219416009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Syngonium</a:t>
            </a:r>
            <a:r>
              <a:rPr lang="en-US" i="1" dirty="0"/>
              <a:t> </a:t>
            </a:r>
            <a:r>
              <a:rPr lang="en-US" i="1" dirty="0" err="1"/>
              <a:t>podophyllum</a:t>
            </a:r>
            <a:r>
              <a:rPr lang="en-US" i="1" dirty="0"/>
              <a:t> </a:t>
            </a:r>
            <a:r>
              <a:rPr lang="en-US" dirty="0"/>
              <a:t>/ </a:t>
            </a:r>
            <a:r>
              <a:rPr lang="en-US" dirty="0" err="1"/>
              <a:t>Nephthytis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2" y="1286300"/>
            <a:ext cx="6045958" cy="45344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0" y="1891862"/>
            <a:ext cx="22387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Veins are different coloration from leaf – usually white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Arowhead shaped leaf</a:t>
            </a:r>
          </a:p>
        </p:txBody>
      </p:sp>
    </p:spTree>
    <p:extLst>
      <p:ext uri="{BB962C8B-B14F-4D97-AF65-F5344CB8AC3E}">
        <p14:creationId xmlns:p14="http://schemas.microsoft.com/office/powerpoint/2010/main" val="204516126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Tagetes</a:t>
            </a:r>
            <a:r>
              <a:rPr lang="en-US" dirty="0"/>
              <a:t> species cv./ Marigold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69" y="1647804"/>
            <a:ext cx="5183823" cy="38878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44716" y="1539590"/>
            <a:ext cx="344688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300" dirty="0"/>
              <a:t>Has a very distinct odor to ward off pests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300" dirty="0"/>
              <a:t>Leaves are compound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300" dirty="0"/>
              <a:t>Flowers grow in a </a:t>
            </a:r>
            <a:r>
              <a:rPr lang="en-US" altLang="en-US" sz="2300" dirty="0" err="1"/>
              <a:t>pom</a:t>
            </a:r>
            <a:r>
              <a:rPr lang="en-US" altLang="en-US" sz="2300" dirty="0"/>
              <a:t>/</a:t>
            </a:r>
            <a:r>
              <a:rPr lang="en-US" altLang="en-US" sz="2300" dirty="0" err="1"/>
              <a:t>pom</a:t>
            </a:r>
            <a:r>
              <a:rPr lang="en-US" altLang="en-US" sz="2300" dirty="0"/>
              <a:t> shape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300" dirty="0"/>
              <a:t>Flower colors are typically shades of red, yellow, and orange </a:t>
            </a:r>
          </a:p>
        </p:txBody>
      </p:sp>
    </p:spTree>
    <p:extLst>
      <p:ext uri="{BB962C8B-B14F-4D97-AF65-F5344CB8AC3E}">
        <p14:creationId xmlns:p14="http://schemas.microsoft.com/office/powerpoint/2010/main" val="314313495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FDAA-97F2-8A6A-6591-558F9F44D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Tillandsia spp. Air Plant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430CF5-505F-654E-0A7D-7F646699A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98207"/>
            <a:ext cx="4125650" cy="3816033"/>
          </a:xfrm>
          <a:prstGeom prst="rect">
            <a:avLst/>
          </a:prstGeom>
        </p:spPr>
      </p:pic>
      <p:pic>
        <p:nvPicPr>
          <p:cNvPr id="5" name="Picture 4" descr="A plant on a black background&#10;&#10;AI-generated content may be incorrect.">
            <a:extLst>
              <a:ext uri="{FF2B5EF4-FFF2-40B4-BE49-F238E27FC236}">
                <a16:creationId xmlns:a16="http://schemas.microsoft.com/office/drawing/2014/main" id="{002ED124-C16A-3675-9E59-77CB179B7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7" y="3954022"/>
            <a:ext cx="3578543" cy="26059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4BB7BB-3254-2CEB-2998-0AD2067A68BD}"/>
              </a:ext>
            </a:extLst>
          </p:cNvPr>
          <p:cNvSpPr txBox="1"/>
          <p:nvPr/>
        </p:nvSpPr>
        <p:spPr>
          <a:xfrm>
            <a:off x="4214867" y="898208"/>
            <a:ext cx="483991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Epiphytic Nature: Air plants are epiphytes, meaning they grow on other plants or objects for support.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 Soil Required: Air plants don't need soil to survive; they absorb water and nutrients directly from the air through their leaves.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Rosette Pattern: Their leaves typically grow in a rosette pattern, with new growth emerging from the center.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Fuzzy or Scaly Leaves: Many Tillandsia species have thin, stiff leaves covered in scales, giving them a fuzzy or silvery-green appearance. </a:t>
            </a:r>
          </a:p>
          <a:p>
            <a:r>
              <a:rPr lang="en-US" sz="1600" dirty="0"/>
              <a:t>Variety in Appearance: There are hundreds of Tillandsia species, each with unique leaf shapes, colors, and sizes. Some have thin, grass-like leaves, while others have thick, succulent-like foliage. </a:t>
            </a:r>
          </a:p>
          <a:p>
            <a:r>
              <a:rPr lang="en-US" sz="1600" dirty="0"/>
              <a:t>Color Variation: Foliage colors can range from silvery-green to vibrant reds and purples</a:t>
            </a:r>
            <a:r>
              <a:rPr lang="en-US" dirty="0"/>
              <a:t>, often changing hues as the plant matures or prepares to bloom. </a:t>
            </a:r>
          </a:p>
        </p:txBody>
      </p:sp>
    </p:spTree>
    <p:extLst>
      <p:ext uri="{BB962C8B-B14F-4D97-AF65-F5344CB8AC3E}">
        <p14:creationId xmlns:p14="http://schemas.microsoft.com/office/powerpoint/2010/main" val="78069959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Tradescantia zebrine/ </a:t>
            </a:r>
            <a:r>
              <a:rPr lang="en-US" dirty="0"/>
              <a:t>Inch Plant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866"/>
            <a:ext cx="2923972" cy="3903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670" y="2602174"/>
            <a:ext cx="2857500" cy="381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3872" y="1861139"/>
            <a:ext cx="29768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Always purple in color, comes in darker shades of purple and purple/green combo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End leaf points straight out </a:t>
            </a:r>
          </a:p>
        </p:txBody>
      </p:sp>
    </p:spTree>
    <p:extLst>
      <p:ext uri="{BB962C8B-B14F-4D97-AF65-F5344CB8AC3E}">
        <p14:creationId xmlns:p14="http://schemas.microsoft.com/office/powerpoint/2010/main" val="14147920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Tulipa</a:t>
            </a:r>
            <a:r>
              <a:rPr lang="en-US" dirty="0"/>
              <a:t> cv./ Tulip</a:t>
            </a:r>
          </a:p>
        </p:txBody>
      </p:sp>
      <p:pic>
        <p:nvPicPr>
          <p:cNvPr id="6" name="Picture 2" descr="MVC-002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59" y="3552956"/>
            <a:ext cx="3818303" cy="2863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970017"/>
            <a:ext cx="4080680" cy="3060510"/>
          </a:xfrm>
          <a:prstGeom prst="rect">
            <a:avLst/>
          </a:prstGeom>
        </p:spPr>
      </p:pic>
      <p:pic>
        <p:nvPicPr>
          <p:cNvPr id="5" name="Picture 4" descr="http://www.flora2000.com/blog/wp-content/uploads/2016/01/Tulip-bulbs-can-be-substituted-for-onions-in-recip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521"/>
            <a:ext cx="3260725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04727" y="863376"/>
            <a:ext cx="35472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Leaves have gray coating that rubs off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At end of life, flower opens all the way 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Leaf wraps around the stem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7662" y="3552956"/>
            <a:ext cx="21043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Small, round bulb with a papery “skin” called a tunic</a:t>
            </a:r>
          </a:p>
        </p:txBody>
      </p:sp>
    </p:spTree>
    <p:extLst>
      <p:ext uri="{BB962C8B-B14F-4D97-AF65-F5344CB8AC3E}">
        <p14:creationId xmlns:p14="http://schemas.microsoft.com/office/powerpoint/2010/main" val="24832908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Verbena</a:t>
            </a:r>
            <a:r>
              <a:rPr lang="en-US" dirty="0"/>
              <a:t> hybrid cv./ Verbena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6" y="1214651"/>
            <a:ext cx="4883624" cy="4883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0276" y="2120462"/>
            <a:ext cx="34999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Stems and leaves are slightly hairy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Flowers in small clusters and in a variety of colors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Leaves are triangle shape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089519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Viola</a:t>
            </a:r>
            <a:r>
              <a:rPr lang="en-US" dirty="0"/>
              <a:t> x </a:t>
            </a:r>
            <a:r>
              <a:rPr lang="en-US" i="1" dirty="0" err="1"/>
              <a:t>wittrockiana</a:t>
            </a:r>
            <a:r>
              <a:rPr lang="en-US" dirty="0"/>
              <a:t> cv./ Pansy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25713" y="1878368"/>
            <a:ext cx="286588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Flowers have two layers of petals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Leaves have scalloped edges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5" name="Picture 5" descr="http://www.parkswholesaleplants.com/wp-content/uploads/2008/11/Beaconsfie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42" y="1582111"/>
            <a:ext cx="5479527" cy="410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2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t"/>
          <a:lstStyle/>
          <a:p>
            <a:r>
              <a:rPr lang="en-US" i="1" dirty="0"/>
              <a:t>Aphelandra </a:t>
            </a:r>
            <a:r>
              <a:rPr lang="en-US" i="1" dirty="0" err="1"/>
              <a:t>squarrosa</a:t>
            </a:r>
            <a:r>
              <a:rPr lang="en-US" i="1" dirty="0"/>
              <a:t> </a:t>
            </a:r>
            <a:r>
              <a:rPr lang="en-US" dirty="0"/>
              <a:t>cv./ Zebra Plant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31825" y="1266825"/>
            <a:ext cx="3877238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Arial"/>
              </a:rPr>
              <a:t>Leaves are ovate to elliptic in shape</a:t>
            </a:r>
            <a:br>
              <a:rPr lang="en-US" altLang="en-US" sz="2400" dirty="0">
                <a:cs typeface="Arial"/>
              </a:rPr>
            </a:br>
            <a:endParaRPr lang="en-US" altLang="en-US" sz="24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Arial"/>
              </a:rPr>
              <a:t>Dark green leaves with zebra-like white veins</a:t>
            </a:r>
            <a:br>
              <a:rPr lang="en-US" altLang="en-US" sz="2400" dirty="0">
                <a:cs typeface="Arial"/>
              </a:rPr>
            </a:br>
            <a:endParaRPr lang="en-US" altLang="en-US" sz="24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Arial"/>
              </a:rPr>
              <a:t>Spikes of yellow-</a:t>
            </a:r>
            <a:r>
              <a:rPr lang="en-US" altLang="en-US" sz="2400" dirty="0" err="1">
                <a:cs typeface="Arial"/>
              </a:rPr>
              <a:t>bracted</a:t>
            </a:r>
            <a:r>
              <a:rPr lang="en-US" altLang="en-US" sz="2400" dirty="0">
                <a:cs typeface="Arial"/>
              </a:rPr>
              <a:t> flowers are long-lasting</a:t>
            </a:r>
            <a:br>
              <a:rPr lang="en-US" altLang="en-US" sz="2400" dirty="0">
                <a:cs typeface="Arial"/>
              </a:rPr>
            </a:br>
            <a:endParaRPr lang="en-US" altLang="en-US" sz="24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>
                <a:cs typeface="Arial"/>
              </a:rPr>
              <a:t>Typically pruned to 12-18” tall.</a:t>
            </a:r>
          </a:p>
          <a:p>
            <a:endParaRPr lang="en-US" altLang="en-US" sz="2400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800225"/>
            <a:ext cx="4912131" cy="37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54985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Zantedeschia</a:t>
            </a:r>
            <a:r>
              <a:rPr lang="en-US" dirty="0"/>
              <a:t> hybrid cv./ Calla Lily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17" y="1802024"/>
            <a:ext cx="5619451" cy="37429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60832" y="1493747"/>
            <a:ext cx="287215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Bulb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Flowers and leaves rise directly from rhizomes.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Typically grow in clumps to 24-36” tall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Feature large arrowhead-shaped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sagittate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leaves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Extremely showy flowers Commercially grown as a very popular cut flower.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27352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Zinnia</a:t>
            </a:r>
            <a:r>
              <a:rPr lang="en-US" dirty="0"/>
              <a:t> cv./ Zinnia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6" y="941695"/>
            <a:ext cx="5281684" cy="52816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71744" y="1223040"/>
            <a:ext cx="32495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Annual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Composite, brightly colored flowers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No petiole – leaves go right up to 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Growth pattern is upright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3 midribs to each leaf</a:t>
            </a:r>
          </a:p>
        </p:txBody>
      </p:sp>
    </p:spTree>
    <p:extLst>
      <p:ext uri="{BB962C8B-B14F-4D97-AF65-F5344CB8AC3E}">
        <p14:creationId xmlns:p14="http://schemas.microsoft.com/office/powerpoint/2010/main" val="1016840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Araucaria </a:t>
            </a:r>
            <a:r>
              <a:rPr lang="en-US" i="1" dirty="0" err="1"/>
              <a:t>heterophylla</a:t>
            </a:r>
            <a:r>
              <a:rPr lang="en-US" dirty="0"/>
              <a:t>/ Norfolk Island Pine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923393"/>
            <a:ext cx="4761186" cy="38979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51938" y="1883979"/>
            <a:ext cx="30742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altLang="en-US" sz="2400" dirty="0"/>
              <a:t> Has needles on stems as well as branches</a:t>
            </a:r>
          </a:p>
          <a:p>
            <a:pPr>
              <a:buFont typeface="Arial" pitchFamily="34" charset="0"/>
              <a:buChar char="•"/>
              <a:defRPr/>
            </a:pPr>
            <a:endParaRPr lang="en-US" altLang="en-US" sz="2400" dirty="0"/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2400" dirty="0"/>
              <a:t> Needles are  modified leaves </a:t>
            </a:r>
          </a:p>
          <a:p>
            <a:pPr>
              <a:buFont typeface="Arial" pitchFamily="34" charset="0"/>
              <a:buChar char="•"/>
              <a:defRPr/>
            </a:pPr>
            <a:endParaRPr lang="en-US" altLang="en-US" sz="2400" dirty="0"/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2400" dirty="0"/>
              <a:t> Tree form </a:t>
            </a:r>
          </a:p>
          <a:p>
            <a:pPr>
              <a:buFont typeface="Arial" pitchFamily="34" charset="0"/>
              <a:buChar char="•"/>
              <a:defRPr/>
            </a:pPr>
            <a:endParaRPr lang="en-US" altLang="en-US" sz="2400" dirty="0"/>
          </a:p>
          <a:p>
            <a:pPr>
              <a:buFont typeface="Arial" pitchFamily="34" charset="0"/>
              <a:buChar char="•"/>
              <a:defRPr/>
            </a:pPr>
            <a:r>
              <a:rPr lang="en-US" altLang="en-US" sz="2400" dirty="0"/>
              <a:t> Can get very tall (50-70 feet)</a:t>
            </a:r>
          </a:p>
        </p:txBody>
      </p:sp>
      <p:pic>
        <p:nvPicPr>
          <p:cNvPr id="1028" name="Picture 4" descr="Image result for Araucaria heterophyl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8" y="1108951"/>
            <a:ext cx="5133272" cy="500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730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CFEE9-98B6-0685-E9B7-A8339B51C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Asparagus densiflorus Fox Tail Fern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BD4FB-DB16-E80B-BBA1-5435439BEA7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02434" y="1338807"/>
            <a:ext cx="413827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Dense, upright foliage: The main giveaway is the bushy, foxtail-like appearance created by numerous tightly packed, needle-like leaves growing along the stems.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Can grow to be 2–3 feet tall and 3–4 feet wide.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During the blooming period, you might see tiny white flowers.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Red berries: After flowering, small red berries can develop.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CDA69-E025-60DA-8F18-9B3E5C3EB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27" y="1818640"/>
            <a:ext cx="4281441" cy="285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90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FECB7-ED6A-1A1C-AA58-443F62C11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Aster </a:t>
            </a:r>
            <a:r>
              <a:rPr lang="en-US" dirty="0" err="1"/>
              <a:t>Amellus</a:t>
            </a:r>
            <a:r>
              <a:rPr lang="en-US" dirty="0"/>
              <a:t> Aster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7B200-9812-6907-F022-81334DD2961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97101" y="1818640"/>
            <a:ext cx="3589698" cy="4048006"/>
          </a:xfrm>
        </p:spPr>
        <p:txBody>
          <a:bodyPr/>
          <a:lstStyle/>
          <a:p>
            <a:pPr algn="l"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Height: 2–2.5 ft (60–75 cm) tall and wide</a:t>
            </a:r>
          </a:p>
          <a:p>
            <a:pPr algn="l"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Leaves: Rough, hairy, lanceolate leaves that are medium to deep green</a:t>
            </a:r>
          </a:p>
          <a:p>
            <a:pPr algn="l"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Flowers: Daisy-like flowers with purple rays and yellow centers</a:t>
            </a:r>
          </a:p>
          <a:p>
            <a:pPr algn="l">
              <a:spcBef>
                <a:spcPts val="75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rgbClr val="001D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Flowering period: Late summer to early autumn to frost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B0924A-8030-1CD1-AF82-31E4F3B68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0445"/>
            <a:ext cx="4745413" cy="356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0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Astilbe </a:t>
            </a:r>
            <a:r>
              <a:rPr lang="en-US" dirty="0"/>
              <a:t>hybrid cv./ Astilbe</a:t>
            </a:r>
          </a:p>
        </p:txBody>
      </p:sp>
      <p:pic>
        <p:nvPicPr>
          <p:cNvPr id="28674" name="Picture 2" descr="Image result for Astilbe hybrid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34" y="878928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02768" y="1710466"/>
            <a:ext cx="2818504" cy="44012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Graceful, fern-like mounds of mostly basal, 2-3 ternately compound leaves with sharply-toothed leaflets</a:t>
            </a:r>
          </a:p>
          <a:p>
            <a:pPr marL="285750" indent="-285750"/>
            <a:r>
              <a:rPr lang="en-US" sz="2000" dirty="0">
                <a:solidFill>
                  <a:srgbClr val="000000"/>
                </a:solidFill>
              </a:rPr>
              <a:t> 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Tiny flowers densely packed into erect to arching, plume-like panicles rising above foliage on slender, upright stems</a:t>
            </a:r>
            <a:r>
              <a:rPr lang="en-US" dirty="0">
                <a:solidFill>
                  <a:srgbClr val="000000"/>
                </a:solidFill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686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2259"/>
            <a:ext cx="8229600" cy="981633"/>
          </a:xfrm>
        </p:spPr>
        <p:txBody>
          <a:bodyPr vert="horz" anchor="t"/>
          <a:lstStyle/>
          <a:p>
            <a:r>
              <a:rPr lang="en-US" i="1" dirty="0"/>
              <a:t>Begonia </a:t>
            </a:r>
            <a:r>
              <a:rPr lang="en-US" dirty="0"/>
              <a:t>x</a:t>
            </a:r>
            <a:r>
              <a:rPr lang="en-US" i="1" dirty="0"/>
              <a:t> </a:t>
            </a:r>
            <a:r>
              <a:rPr lang="en-US" i="1" dirty="0" err="1"/>
              <a:t>semperflorens-cultorum</a:t>
            </a:r>
            <a:r>
              <a:rPr lang="en-US" dirty="0"/>
              <a:t>/ Wax Begonia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98324" y="1608083"/>
            <a:ext cx="26013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en-US" sz="2400" dirty="0"/>
              <a:t> Waxy leaves gives glossy look</a:t>
            </a:r>
          </a:p>
          <a:p>
            <a:pPr>
              <a:buFont typeface="Arial" pitchFamily="34" charset="0"/>
              <a:buChar char="•"/>
            </a:pPr>
            <a:endParaRPr lang="en-US" altLang="en-US" sz="2400" dirty="0"/>
          </a:p>
          <a:p>
            <a:pPr>
              <a:buFont typeface="Arial" pitchFamily="34" charset="0"/>
              <a:buChar char="•"/>
            </a:pPr>
            <a:r>
              <a:rPr lang="en-US" altLang="en-US" sz="2400" dirty="0"/>
              <a:t> Leaf margins look like torn paper, rough, ragged edges</a:t>
            </a:r>
          </a:p>
          <a:p>
            <a:pPr>
              <a:buFont typeface="Arial" pitchFamily="34" charset="0"/>
              <a:buChar char="•"/>
            </a:pPr>
            <a:endParaRPr lang="en-US" altLang="en-US" sz="2400" dirty="0"/>
          </a:p>
          <a:p>
            <a:pPr>
              <a:buFont typeface="Arial" pitchFamily="34" charset="0"/>
              <a:buChar char="•"/>
            </a:pPr>
            <a:r>
              <a:rPr lang="en-US" altLang="en-US" sz="2400" dirty="0"/>
              <a:t> Leaves can be green or bronze</a:t>
            </a:r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C900FB-3034-0259-9D48-71A07957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66" y="1173892"/>
            <a:ext cx="5599340" cy="447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35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Begonia </a:t>
            </a:r>
            <a:r>
              <a:rPr lang="en-US" dirty="0"/>
              <a:t>x</a:t>
            </a:r>
            <a:r>
              <a:rPr lang="en-US" i="1" dirty="0"/>
              <a:t> </a:t>
            </a:r>
            <a:r>
              <a:rPr lang="en-US" i="1" dirty="0" err="1"/>
              <a:t>tuberhybrida</a:t>
            </a:r>
            <a:r>
              <a:rPr lang="en-US" i="1" dirty="0"/>
              <a:t> </a:t>
            </a:r>
            <a:r>
              <a:rPr lang="en-US" dirty="0"/>
              <a:t>cv./ Tuberous Begonia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26180" y="1273853"/>
            <a:ext cx="3554404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12-18" tall</a:t>
            </a:r>
          </a:p>
          <a:p>
            <a:pPr marL="457200" indent="-457200"/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Brightly colored waxy-petaled flowers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Colors ranging from white to yellow to apricot to pink to rose to red</a:t>
            </a:r>
            <a:r>
              <a:rPr lang="en-US" sz="2400" dirty="0">
                <a:solidFill>
                  <a:schemeClr val="accent4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accent4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Leaves are simple and have wavy or serrated margins.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9FEDBB-5376-4044-D792-95862529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15955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0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963" y="0"/>
            <a:ext cx="8229600" cy="5836345"/>
          </a:xfrm>
        </p:spPr>
        <p:txBody>
          <a:bodyPr vert="horz" anchor="t"/>
          <a:lstStyle/>
          <a:p>
            <a:r>
              <a:rPr lang="en-US" altLang="en-US" sz="1800" dirty="0">
                <a:solidFill>
                  <a:schemeClr val="bg1"/>
                </a:solidFill>
              </a:rPr>
              <a:t> </a:t>
            </a:r>
            <a:br>
              <a:rPr lang="en-US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166648"/>
            <a:ext cx="8229600" cy="4654715"/>
          </a:xfrm>
        </p:spPr>
        <p:txBody>
          <a:bodyPr anchor="ctr"/>
          <a:lstStyle/>
          <a:p>
            <a:pPr algn="ctr"/>
            <a:r>
              <a:rPr lang="en-US" sz="3200" b="1" dirty="0">
                <a:latin typeface="Georgia"/>
              </a:rPr>
              <a:t>This PowerPoint was created to provide key characteristics of plants on the Plant Identification list of the National FFA Floriculture Career Development Event</a:t>
            </a:r>
          </a:p>
        </p:txBody>
      </p:sp>
    </p:spTree>
    <p:extLst>
      <p:ext uri="{BB962C8B-B14F-4D97-AF65-F5344CB8AC3E}">
        <p14:creationId xmlns:p14="http://schemas.microsoft.com/office/powerpoint/2010/main" val="1850667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Caladium </a:t>
            </a:r>
            <a:r>
              <a:rPr lang="en-US" dirty="0"/>
              <a:t>x</a:t>
            </a:r>
            <a:r>
              <a:rPr lang="en-US" i="1" dirty="0"/>
              <a:t> </a:t>
            </a:r>
            <a:r>
              <a:rPr lang="en-US" i="1" dirty="0" err="1"/>
              <a:t>hortulanum</a:t>
            </a:r>
            <a:r>
              <a:rPr lang="en-US" i="1" dirty="0"/>
              <a:t> </a:t>
            </a:r>
            <a:r>
              <a:rPr lang="en-US" dirty="0"/>
              <a:t>cv./ Caladium</a:t>
            </a:r>
          </a:p>
        </p:txBody>
      </p:sp>
      <p:pic>
        <p:nvPicPr>
          <p:cNvPr id="5" name="Picture 4" descr="DSC_12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866775"/>
            <a:ext cx="5240491" cy="3507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81625" y="901521"/>
            <a:ext cx="3762375" cy="5909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Grows from a tuber</a:t>
            </a:r>
          </a:p>
          <a:p>
            <a:pPr marL="342900" indent="-342900"/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Plants grow in clumps 1-2.5' tall</a:t>
            </a:r>
          </a:p>
          <a:p>
            <a:pPr marL="342900" indent="-342900"/>
            <a:r>
              <a:rPr lang="en-US" altLang="en-US" sz="2000" dirty="0">
                <a:cs typeface="Arial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One leaf per stem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Arrowhead-shaped leaves (~1.5' long) various shades of green mottled and blotched with pink, red, white or combinations thereof; distinctively colored veins</a:t>
            </a:r>
          </a:p>
          <a:p>
            <a:pPr marL="342900" indent="-342900"/>
            <a:endParaRPr lang="en-US" altLang="en-US" sz="200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Calla-type flowers, if present, are usually hidden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>
              <a:cs typeface="Arial"/>
            </a:endParaRP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Rosebud%20G5-2A%20Nematode%20Fig%206%20100dpi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13"/>
          <a:stretch/>
        </p:blipFill>
        <p:spPr bwMode="auto">
          <a:xfrm>
            <a:off x="713220" y="4433614"/>
            <a:ext cx="2380500" cy="187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186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BEE35-FD15-A0A8-FD71-BB82729B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Calathea insignis Rattlesnake plant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31B2D-D45F-E0AE-D606-89E2282447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427638"/>
            <a:ext cx="450317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Long, lance-shaped leaves with wavy margins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Upper leaf surface is light green with dark green markings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Lower leaf surface is dark purple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Leaves fold up at night and unfold in the morning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28-35cm in height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E5B9A9-A696-0D46-5937-497DAB4A2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3004"/>
            <a:ext cx="4350164" cy="432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68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823" y="129196"/>
            <a:ext cx="8229600" cy="981633"/>
          </a:xfrm>
        </p:spPr>
        <p:txBody>
          <a:bodyPr/>
          <a:lstStyle/>
          <a:p>
            <a:r>
              <a:rPr lang="en-US" i="1" dirty="0"/>
              <a:t>Calibrachoa</a:t>
            </a:r>
            <a:r>
              <a:rPr lang="en-US" dirty="0"/>
              <a:t> hybrid cv./ Million Bells</a:t>
            </a:r>
            <a:br>
              <a:rPr lang="en-US" dirty="0"/>
            </a:br>
            <a:endParaRPr lang="en-US" dirty="0"/>
          </a:p>
        </p:txBody>
      </p:sp>
      <p:pic>
        <p:nvPicPr>
          <p:cNvPr id="30722" name="Picture 2" descr="Image result for Calibrachoa hybrid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72" y="1441139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58615" y="1270703"/>
            <a:ext cx="3728210" cy="47089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cs typeface="Arial"/>
              </a:rPr>
              <a:t>Flowers</a:t>
            </a:r>
            <a:r>
              <a:rPr lang="en-US" sz="2000" dirty="0">
                <a:solidFill>
                  <a:srgbClr val="000000"/>
                </a:solidFill>
              </a:rPr>
              <a:t> look like small petunias</a:t>
            </a:r>
          </a:p>
          <a:p>
            <a:pPr marL="285750" indent="-285750"/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Compact, mounded plants grow 3-9” tall on mostly trailing stems.</a:t>
            </a:r>
          </a:p>
          <a:p>
            <a:pPr marL="285750" indent="-285750"/>
            <a:endParaRPr lang="en-US" sz="20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Prolific bloomers produce hundreds of 1” wide flowers from spring to frost</a:t>
            </a:r>
          </a:p>
          <a:p>
            <a:pPr marL="285750" indent="-285750"/>
            <a:r>
              <a:rPr lang="en-US" sz="2000" dirty="0">
                <a:solidFill>
                  <a:srgbClr val="000000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Flower colors include shades of violet, blue, pink, red, magenta, yellow, bronze, and white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15067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Callistephus </a:t>
            </a:r>
            <a:r>
              <a:rPr lang="en-US" i="1" dirty="0" err="1"/>
              <a:t>chinensis</a:t>
            </a:r>
            <a:r>
              <a:rPr lang="en-US" i="1" dirty="0"/>
              <a:t> </a:t>
            </a:r>
            <a:r>
              <a:rPr lang="en-US" dirty="0"/>
              <a:t>cv./ China Aster</a:t>
            </a:r>
          </a:p>
        </p:txBody>
      </p:sp>
      <p:pic>
        <p:nvPicPr>
          <p:cNvPr id="31746" name="Picture 2" descr="Image result for Callistephus chinensis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80" y="1334267"/>
            <a:ext cx="4512112" cy="451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46553" y="1146221"/>
            <a:ext cx="3638970" cy="52937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cs typeface="Arial"/>
              </a:rPr>
              <a:t>Ovate</a:t>
            </a:r>
            <a:r>
              <a:rPr lang="en-US" sz="2000" dirty="0">
                <a:solidFill>
                  <a:srgbClr val="000000"/>
                </a:solidFill>
              </a:rPr>
              <a:t>, toothed, medium green leaves.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Cultivar height ranges from 8-inch dwarfs to 36-inch tall plants</a:t>
            </a:r>
          </a:p>
          <a:p>
            <a:pPr marL="285750" indent="-285750"/>
            <a:r>
              <a:rPr lang="en-US" sz="2000" dirty="0">
                <a:solidFill>
                  <a:srgbClr val="000000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Flower varies by cultivar from single daisy-like heads with yellow centers to fully double flower heads with shaggy to pompom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Colors include shades of white to pink, red, blue, violet, purple and yellow.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31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Campanula</a:t>
            </a:r>
            <a:r>
              <a:rPr lang="en-US" dirty="0"/>
              <a:t> hybrid cv./ Campanula</a:t>
            </a:r>
          </a:p>
        </p:txBody>
      </p:sp>
      <p:pic>
        <p:nvPicPr>
          <p:cNvPr id="32770" name="Picture 2" descr="Image result for Campanula hybrid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7" y="1034975"/>
            <a:ext cx="3906273" cy="390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Image result for Campanula hybrid c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146" y="3552569"/>
            <a:ext cx="2777358" cy="27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43612" y="1742171"/>
            <a:ext cx="2818208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cs typeface="Arial"/>
              </a:rPr>
              <a:t>Drooping</a:t>
            </a:r>
            <a:r>
              <a:rPr lang="en-US" sz="2200" dirty="0">
                <a:solidFill>
                  <a:srgbClr val="000000"/>
                </a:solidFill>
              </a:rPr>
              <a:t>, tubular, bell-like flowers (up to 2" long)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Flowers purple, pink, white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Erect to slightly arching stems</a:t>
            </a:r>
          </a:p>
          <a:p>
            <a:endParaRPr lang="en-US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69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t"/>
          <a:lstStyle/>
          <a:p>
            <a:r>
              <a:rPr lang="en-US" dirty="0"/>
              <a:t>Canna x </a:t>
            </a:r>
            <a:r>
              <a:rPr lang="en-US" dirty="0" err="1"/>
              <a:t>generalis</a:t>
            </a:r>
            <a:r>
              <a:rPr lang="en-US" dirty="0"/>
              <a:t> cv./ Garden Canna</a:t>
            </a:r>
          </a:p>
        </p:txBody>
      </p:sp>
      <p:pic>
        <p:nvPicPr>
          <p:cNvPr id="5" name="Picture 4" descr="150627-canna-x-generalis-orange-punch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961119"/>
            <a:ext cx="5030315" cy="334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35068" y="1407452"/>
            <a:ext cx="346053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 Leaves come in variety of colors from variegated to green or 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 Can be 4-6’ tall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Large flowers resemble that of an iris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Flowers are orange, yellow or red</a:t>
            </a:r>
            <a:endParaRPr lang="en-US" altLang="en-US" sz="20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alt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8DEC2-353C-77DA-E719-262068673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54" y="1036471"/>
            <a:ext cx="2466975" cy="18478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24C069D-46DF-8319-3EA3-13105599C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8933" y="809625"/>
            <a:ext cx="1380616" cy="207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74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t"/>
          <a:lstStyle/>
          <a:p>
            <a:r>
              <a:rPr lang="en-US" i="1" dirty="0"/>
              <a:t>Capsicum </a:t>
            </a:r>
            <a:r>
              <a:rPr lang="en-US" i="1" dirty="0" err="1"/>
              <a:t>annuum</a:t>
            </a:r>
            <a:r>
              <a:rPr lang="en-US" dirty="0"/>
              <a:t>/ Ornamental Pepper Plant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99835" y="1081825"/>
            <a:ext cx="3944140" cy="501675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Shrubby mounds 1-4’ tall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Lance-shaped to oval medium green leaves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Star to bell-shaped white or yellow flowers</a:t>
            </a:r>
            <a:r>
              <a:rPr lang="en-US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cs typeface="Arial"/>
              </a:rPr>
              <a:t>give way to edible peppers ranging from extremely hot chili peppers to sweet bell peppers</a:t>
            </a:r>
          </a:p>
          <a:p>
            <a:pPr marL="285750" indent="-285750"/>
            <a:endParaRPr lang="en-US" sz="2000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Arial"/>
              </a:rPr>
              <a:t>Many cultivars developed for ornamental use featuring attractive peppers in bright shades of red, yellow, purple, orange and brown.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0EA30-AF57-325C-D469-0464BE0B0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2163137"/>
            <a:ext cx="4650450" cy="309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33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t"/>
          <a:lstStyle/>
          <a:p>
            <a:r>
              <a:rPr lang="en-US" i="1" dirty="0"/>
              <a:t>Celosia </a:t>
            </a:r>
            <a:r>
              <a:rPr lang="en-US" i="1" dirty="0" err="1"/>
              <a:t>argentea</a:t>
            </a:r>
            <a:r>
              <a:rPr lang="en-US" i="1" dirty="0"/>
              <a:t> </a:t>
            </a:r>
            <a:r>
              <a:rPr lang="en-US" dirty="0"/>
              <a:t>cv./ Cockscomb</a:t>
            </a:r>
          </a:p>
        </p:txBody>
      </p:sp>
      <p:pic>
        <p:nvPicPr>
          <p:cNvPr id="5" name="Picture 5" descr="celos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523" y="947057"/>
            <a:ext cx="3786928" cy="346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1" y="1466850"/>
            <a:ext cx="4114800" cy="47089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Midrib gets progressively lighter in color towards end of leaf</a:t>
            </a:r>
            <a:endParaRPr lang="en-US" altLang="en-US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err="1">
                <a:cs typeface="Arial"/>
              </a:rPr>
              <a:t>Fasciated</a:t>
            </a:r>
            <a:r>
              <a:rPr lang="en-US" altLang="en-US" sz="2000" dirty="0">
                <a:cs typeface="Arial"/>
              </a:rPr>
              <a:t>, large crested flower heads (3-12” across), with each flower head somewhat resembling the comb of a rooster.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Flower colors include bright shades of orange, red, purple, yellow and pink. </a:t>
            </a:r>
          </a:p>
          <a:p>
            <a:pPr marL="339725" indent="-339725">
              <a:buFont typeface="Arial" panose="020B0604020202020204" pitchFamily="34" charset="0"/>
              <a:buChar char="•"/>
            </a:pPr>
            <a:r>
              <a:rPr lang="en-US" altLang="en-US" sz="2000" dirty="0">
                <a:cs typeface="Arial"/>
              </a:rPr>
              <a:t>Flowers bloom throughout                            summer into fall (sometimes  to frost) on stems clad with spear-shaped green to red purple leaves. </a:t>
            </a:r>
            <a:endParaRPr lang="en-US" altLang="en-US" sz="2000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DCC889-FA3A-9E4C-244F-AF646C4A3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44" y="4550383"/>
            <a:ext cx="3178817" cy="211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14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4B3CE-6B25-65E5-AAB2-4D0EF112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Centaurea cyanus Cornflower, Bachelor’s Button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1BAA1-494B-42E1-2DDB-1C20CE42C8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41568" y="1505252"/>
            <a:ext cx="4114800" cy="43161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annual plant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Stems: Gray-green, hairy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Leaves: Gray-green, 1-3 inches long, lyrate-pinnatifid lower leaves and narrow lanceolate upper leaves., alternate, and slightly lobed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Flowers: Blue, purple, white, or pink,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Flowerheads: 1.5–3 cm in diameter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Height: 1 ft. 0 in. - 3 ft. 0 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Width: 1 ft. 0 in. - 2 ft. 0 in</a:t>
            </a:r>
            <a:endPara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75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114D03-EF64-44DC-D8E0-CFF1AD4DE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6127"/>
            <a:ext cx="3235807" cy="43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76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Chamaedorea</a:t>
            </a:r>
            <a:r>
              <a:rPr lang="en-US" i="1" dirty="0"/>
              <a:t> </a:t>
            </a:r>
            <a:r>
              <a:rPr lang="en-US" i="1" dirty="0" err="1"/>
              <a:t>elegans</a:t>
            </a:r>
            <a:r>
              <a:rPr lang="en-US" dirty="0"/>
              <a:t>/ Parlor Palm</a:t>
            </a:r>
          </a:p>
        </p:txBody>
      </p:sp>
      <p:pic>
        <p:nvPicPr>
          <p:cNvPr id="5" name="Picture 9" descr="http://www.houseplant411.com/wp-content/uploads/oldimages/Plant_113/6346438959093518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3" y="1758461"/>
            <a:ext cx="5096441" cy="400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10175" y="1228725"/>
            <a:ext cx="3793934" cy="55399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Small, compact, usually single-trunked palm 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 algn="ctr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Usually grows to 4' tall 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Dense, attractive foliage, compact shape and easy maintenance. 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Handsome, arching, green pinnate leaves, with 12 or more pairs of narrow leaflets per leaf, lend a tropical flair to indoor locations.</a:t>
            </a:r>
          </a:p>
          <a:p>
            <a:pPr>
              <a:defRPr/>
            </a:pP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559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Aechmea </a:t>
            </a:r>
            <a:r>
              <a:rPr lang="en-US" i="1" dirty="0" err="1"/>
              <a:t>fasciata</a:t>
            </a:r>
            <a:r>
              <a:rPr lang="en-US" i="1" dirty="0"/>
              <a:t> </a:t>
            </a:r>
            <a:r>
              <a:rPr lang="en-US" dirty="0"/>
              <a:t>cv./ Silver Vase Bromeliad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Image result for Aechmea fasciata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8" y="1173892"/>
            <a:ext cx="5570174" cy="474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45820" y="1123950"/>
            <a:ext cx="2998180" cy="526297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Stemless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plant</a:t>
            </a:r>
            <a:b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</a:b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Stiff, arching, broad, strap-shaped, silvery-green leaves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Plant 1-2’ tall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Leaf margins have black spines 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White scales on leaves can be rubbed off</a:t>
            </a:r>
          </a:p>
        </p:txBody>
      </p:sp>
    </p:spTree>
    <p:extLst>
      <p:ext uri="{BB962C8B-B14F-4D97-AF65-F5344CB8AC3E}">
        <p14:creationId xmlns:p14="http://schemas.microsoft.com/office/powerpoint/2010/main" val="2712301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anchor="t"/>
          <a:lstStyle/>
          <a:p>
            <a:r>
              <a:rPr lang="en-US" i="1" dirty="0"/>
              <a:t>Chamelaucium uncinatum</a:t>
            </a:r>
            <a:r>
              <a:rPr lang="en-US" dirty="0"/>
              <a:t>/ </a:t>
            </a:r>
            <a:r>
              <a:rPr lang="en-US" dirty="0" err="1"/>
              <a:t>Waxflower</a:t>
            </a:r>
            <a:endParaRPr lang="en-US" dirty="0"/>
          </a:p>
        </p:txBody>
      </p:sp>
      <p:pic>
        <p:nvPicPr>
          <p:cNvPr id="34818" name="Picture 2" descr="Image result for Chamelaucium uncinat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182"/>
            <a:ext cx="3944423" cy="39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Image result for Chamelaucium uncinat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82" y="4321699"/>
            <a:ext cx="2624192" cy="196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10175" y="1228725"/>
            <a:ext cx="3793934" cy="5909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Small, woody shrub</a:t>
            </a: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Usually grows to 1.5 – 3’ tall 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Erect growing habit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cs typeface="Arial"/>
              </a:rPr>
              <a:t>Pink, purple or white flowers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Flowers ½’ across, occur along stems with needle-like leaves.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“Uncinatum” means hooked at the point referring to the ends of the leaves.</a:t>
            </a:r>
          </a:p>
          <a:p>
            <a:br>
              <a:rPr lang="en-US" sz="2400" dirty="0"/>
            </a:br>
            <a:endParaRPr lang="en-US" sz="2400" dirty="0">
              <a:cs typeface="Arial"/>
            </a:endParaRPr>
          </a:p>
          <a:p>
            <a:pPr>
              <a:defRPr/>
            </a:pP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654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Cholorophytum</a:t>
            </a:r>
            <a:r>
              <a:rPr lang="en-US" i="1" dirty="0"/>
              <a:t> </a:t>
            </a:r>
            <a:r>
              <a:rPr lang="en-US" i="1" dirty="0" err="1"/>
              <a:t>comosum</a:t>
            </a:r>
            <a:r>
              <a:rPr lang="en-US" i="1" dirty="0"/>
              <a:t> </a:t>
            </a:r>
            <a:r>
              <a:rPr lang="en-US" dirty="0"/>
              <a:t>cv./ Spider Plant</a:t>
            </a:r>
          </a:p>
        </p:txBody>
      </p:sp>
      <p:pic>
        <p:nvPicPr>
          <p:cNvPr id="5" name="Picture 5" descr="http://myindoorhouseplants.com/wp-content/uploads/2010/10/spider-pl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724025"/>
            <a:ext cx="4934882" cy="370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76341" y="1647825"/>
            <a:ext cx="3635872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/>
              </a:rPr>
              <a:t>It has linear leaves that are green or striped white.</a:t>
            </a:r>
            <a:endParaRPr lang="en-US" altLang="en-US" sz="22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/>
              </a:rPr>
              <a:t>Flowering stems bear loose panicles of small, white, starry flowers.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/>
              </a:rPr>
              <a:t>Plantlets are formed at the flowering nodes.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/>
              </a:rPr>
              <a:t>When plants are full, they have an interesting, graceful, cascading habit</a:t>
            </a:r>
            <a:r>
              <a:rPr lang="en-US" altLang="en-US" sz="2800" dirty="0">
                <a:cs typeface="Arial"/>
              </a:rPr>
              <a:t>.</a:t>
            </a: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44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02" y="96725"/>
            <a:ext cx="8601370" cy="981633"/>
          </a:xfrm>
        </p:spPr>
        <p:txBody>
          <a:bodyPr vert="horz" anchor="t"/>
          <a:lstStyle/>
          <a:p>
            <a:r>
              <a:rPr lang="en-US" i="1" dirty="0"/>
              <a:t>Chrysanthemum</a:t>
            </a:r>
            <a:r>
              <a:rPr lang="en-US" dirty="0"/>
              <a:t> x </a:t>
            </a:r>
            <a:r>
              <a:rPr lang="en-US" i="1" dirty="0" err="1"/>
              <a:t>morifolium</a:t>
            </a:r>
            <a:r>
              <a:rPr lang="en-US" i="1" dirty="0"/>
              <a:t> </a:t>
            </a:r>
            <a:r>
              <a:rPr lang="en-US" dirty="0"/>
              <a:t>/ Florist’s Chrysanthemum</a:t>
            </a:r>
          </a:p>
        </p:txBody>
      </p:sp>
      <p:pic>
        <p:nvPicPr>
          <p:cNvPr id="5" name="Picture 3" descr="MVC-001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02" y="1579685"/>
            <a:ext cx="4934828" cy="419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63662" y="1428750"/>
            <a:ext cx="3526010" cy="51090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Flower comes in many different styles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>
                <a:cs typeface="Arial"/>
              </a:rPr>
              <a:t>Lobed, medium green leaves (to 2” long).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Leaves have 5 main lobes </a:t>
            </a:r>
          </a:p>
          <a:p>
            <a:pPr algn="ctr"/>
            <a:endParaRPr lang="en-US" altLang="en-US" sz="2800" dirty="0"/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228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Clematis</a:t>
            </a:r>
            <a:r>
              <a:rPr lang="en-US" dirty="0"/>
              <a:t> hybrid cv./ Clematis</a:t>
            </a:r>
          </a:p>
        </p:txBody>
      </p:sp>
      <p:pic>
        <p:nvPicPr>
          <p:cNvPr id="5" name="Picture 5" descr="Clematis_Jackmanii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13690"/>
            <a:ext cx="4553005" cy="54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34152" y="1663262"/>
            <a:ext cx="35708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Leaves are compound, leaves attach to trellis to help hold the plant upright – veins palmate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When petals fall off, usually leave pistil behind 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Grows as a vine so usually on a trellis or stake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Very thin stem</a:t>
            </a:r>
          </a:p>
        </p:txBody>
      </p:sp>
    </p:spTree>
    <p:extLst>
      <p:ext uri="{BB962C8B-B14F-4D97-AF65-F5344CB8AC3E}">
        <p14:creationId xmlns:p14="http://schemas.microsoft.com/office/powerpoint/2010/main" val="3770403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Codiaeum</a:t>
            </a:r>
            <a:r>
              <a:rPr lang="en-US" i="1" dirty="0"/>
              <a:t> </a:t>
            </a:r>
            <a:r>
              <a:rPr lang="en-US" i="1" dirty="0" err="1"/>
              <a:t>varigatum</a:t>
            </a:r>
            <a:r>
              <a:rPr lang="en-US" i="1" dirty="0"/>
              <a:t> </a:t>
            </a:r>
            <a:r>
              <a:rPr lang="en-US" i="1" dirty="0" err="1"/>
              <a:t>pictum</a:t>
            </a:r>
            <a:r>
              <a:rPr lang="en-US" dirty="0"/>
              <a:t>/ Croton</a:t>
            </a:r>
          </a:p>
        </p:txBody>
      </p:sp>
      <p:pic>
        <p:nvPicPr>
          <p:cNvPr id="5" name="Picture 5" descr="http://www.yeehua.net/pic/2008/2008_1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7" y="1173892"/>
            <a:ext cx="3857371" cy="514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32131" y="1631731"/>
            <a:ext cx="372423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Foliage is almost always multi-colored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Woody plant that is grown for its foliage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Can be cork screw or slender leaf, grown as a potted plant</a:t>
            </a:r>
          </a:p>
        </p:txBody>
      </p:sp>
    </p:spTree>
    <p:extLst>
      <p:ext uri="{BB962C8B-B14F-4D97-AF65-F5344CB8AC3E}">
        <p14:creationId xmlns:p14="http://schemas.microsoft.com/office/powerpoint/2010/main" val="2405878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82CC-6980-72AC-4AF6-BF26443B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Colocasia esculenta Taro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EFAA8-43ED-1491-84CD-166993FE3F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02434" y="1818640"/>
            <a:ext cx="3984365" cy="4002723"/>
          </a:xfrm>
        </p:spPr>
        <p:txBody>
          <a:bodyPr/>
          <a:lstStyle/>
          <a:p>
            <a:r>
              <a:rPr lang="en-US" dirty="0"/>
              <a:t>Leaves are very large (up to 3 ft.). They are heart-shaped to arrow-shaped with prominent veins. The apex is obtuse while the base is somewhere between cordate and auriculate. The petiole comes out from the center of the leaf. There is a wide variety of colors and patterns.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50287-CE9E-5DF3-60EA-D8C5F8E4C2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558" b="9420"/>
          <a:stretch/>
        </p:blipFill>
        <p:spPr>
          <a:xfrm>
            <a:off x="79118" y="1226573"/>
            <a:ext cx="4362450" cy="440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17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BA3BA-9D9F-D493-F23A-012C7852F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Cordyline </a:t>
            </a:r>
            <a:r>
              <a:rPr lang="en-US" dirty="0" err="1"/>
              <a:t>fruticosa</a:t>
            </a:r>
            <a:r>
              <a:rPr lang="en-US" dirty="0"/>
              <a:t> Ti Plant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7DA7D-58DB-C85D-6FF3-377FB36CACD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24516" y="1252550"/>
            <a:ext cx="4262283" cy="4568813"/>
          </a:xfrm>
        </p:spPr>
        <p:txBody>
          <a:bodyPr/>
          <a:lstStyle/>
          <a:p>
            <a:r>
              <a:rPr lang="en-US" dirty="0"/>
              <a:t>The Ti plant features lance shaped leaves (to 30” long and 6” wide)that can range in color.</a:t>
            </a:r>
          </a:p>
          <a:p>
            <a:r>
              <a:rPr lang="en-US" dirty="0"/>
              <a:t>Colors: Green, Pink, Purple, Red, Variegated, White</a:t>
            </a:r>
          </a:p>
          <a:p>
            <a:r>
              <a:rPr lang="en-US" dirty="0"/>
              <a:t>Scented, white to pale lavender flowers appear in panicles (to 12” long) in summer and are followed by red berries. </a:t>
            </a:r>
          </a:p>
          <a:p>
            <a:r>
              <a:rPr lang="en-US" dirty="0"/>
              <a:t>Houseplants rarely flower and fruit, however.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370A6-5437-C6ED-1699-5D81645F7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79" y="1071517"/>
            <a:ext cx="3944702" cy="493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408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Crassula</a:t>
            </a:r>
            <a:r>
              <a:rPr lang="en-US" i="1" dirty="0"/>
              <a:t> </a:t>
            </a:r>
            <a:r>
              <a:rPr lang="en-US" i="1" dirty="0" err="1"/>
              <a:t>argentea</a:t>
            </a:r>
            <a:r>
              <a:rPr lang="en-US" i="1" dirty="0"/>
              <a:t> </a:t>
            </a:r>
            <a:r>
              <a:rPr lang="en-US" dirty="0"/>
              <a:t>/ Jade Plant</a:t>
            </a:r>
          </a:p>
        </p:txBody>
      </p:sp>
      <p:pic>
        <p:nvPicPr>
          <p:cNvPr id="5" name="Picture 3" descr="MVC-008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814124"/>
            <a:ext cx="5130091" cy="402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96304" y="1814124"/>
            <a:ext cx="3283573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>
                <a:cs typeface="Arial"/>
              </a:rPr>
              <a:t>Oblong, fleshy, shiny, evergreen leaves (to 2” long).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>
                <a:cs typeface="Arial"/>
              </a:rPr>
              <a:t>Leaves may acquire red tints when grown in direct sun.</a:t>
            </a:r>
          </a:p>
        </p:txBody>
      </p:sp>
    </p:spTree>
    <p:extLst>
      <p:ext uri="{BB962C8B-B14F-4D97-AF65-F5344CB8AC3E}">
        <p14:creationId xmlns:p14="http://schemas.microsoft.com/office/powerpoint/2010/main" val="1754038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Cycas </a:t>
            </a:r>
            <a:r>
              <a:rPr lang="en-US" i="1" dirty="0" err="1"/>
              <a:t>revoluta</a:t>
            </a:r>
            <a:r>
              <a:rPr lang="en-US" i="1" dirty="0"/>
              <a:t> </a:t>
            </a:r>
            <a:r>
              <a:rPr lang="en-US" dirty="0"/>
              <a:t>cv./ Sago Palm</a:t>
            </a:r>
          </a:p>
        </p:txBody>
      </p:sp>
      <p:pic>
        <p:nvPicPr>
          <p:cNvPr id="35842" name="Picture 2" descr="Image result for Cycas revoluta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5785"/>
            <a:ext cx="5035636" cy="502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63154" y="1471910"/>
            <a:ext cx="429878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Symmetrical plant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Trunk is thick and shaggy, typically about 7.9” in diameter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Trunk is very low to ground in young plants, but lengthens above ground with 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Can grow over 20 feet of trunk in very old specimens.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Trunk can branch several times, producing multiple heads of leaves.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Leaves are shiny and dark green, and grow out into a feather-like rosette to 3.3 </a:t>
            </a:r>
            <a:r>
              <a:rPr lang="en-US" dirty="0" err="1"/>
              <a:t>ft</a:t>
            </a:r>
            <a:r>
              <a:rPr lang="en-US" dirty="0"/>
              <a:t> in diameter.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68685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Cyclamen</a:t>
            </a:r>
            <a:r>
              <a:rPr lang="en-US" dirty="0"/>
              <a:t> x </a:t>
            </a:r>
            <a:r>
              <a:rPr lang="en-US" i="1" dirty="0" err="1"/>
              <a:t>persicum</a:t>
            </a:r>
            <a:r>
              <a:rPr lang="en-US" dirty="0"/>
              <a:t> cv./ Florists’ Cyclamen</a:t>
            </a:r>
          </a:p>
        </p:txBody>
      </p:sp>
      <p:pic>
        <p:nvPicPr>
          <p:cNvPr id="5" name="Picture 5" descr="cyclamenstcsc-edu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2020" y="1094973"/>
            <a:ext cx="4612737" cy="517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90009" y="1695724"/>
            <a:ext cx="38653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Margin has very fine teeth and a halo of light color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Flowers can be a variety of colors, flowers fold up</a:t>
            </a:r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Very coarse leaf</a:t>
            </a:r>
          </a:p>
        </p:txBody>
      </p:sp>
    </p:spTree>
    <p:extLst>
      <p:ext uri="{BB962C8B-B14F-4D97-AF65-F5344CB8AC3E}">
        <p14:creationId xmlns:p14="http://schemas.microsoft.com/office/powerpoint/2010/main" val="2861212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Ageratium </a:t>
            </a:r>
            <a:r>
              <a:rPr lang="en-US" i="1" dirty="0" err="1"/>
              <a:t>houstonianum</a:t>
            </a:r>
            <a:r>
              <a:rPr lang="en-US" dirty="0"/>
              <a:t>/Ageratum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53088" y="1212850"/>
            <a:ext cx="3344862" cy="47089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en-US" sz="2400" dirty="0"/>
              <a:t> Bedding plant</a:t>
            </a:r>
            <a:endParaRPr lang="en-US" alt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636B4F"/>
                </a:solidFill>
                <a:latin typeface="Arial"/>
                <a:cs typeface="Arial"/>
              </a:rPr>
              <a:t> </a:t>
            </a: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Fluffy flowers in flattened to slightly rounded clusters atop compact, mounded plants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 4” to 18” tall 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 Leaves typically rounded, cordate-at-the-base, hairy, slightly quilted, soft green </a:t>
            </a:r>
            <a:endParaRPr lang="en-US" altLang="en-US" sz="2400" dirty="0">
              <a:latin typeface="Arial"/>
              <a:cs typeface="Arial"/>
            </a:endParaRPr>
          </a:p>
        </p:txBody>
      </p:sp>
      <p:pic>
        <p:nvPicPr>
          <p:cNvPr id="41986" name="Picture 2" descr="Image result for Ageratum houstonianum/Agerat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809750"/>
            <a:ext cx="5317094" cy="314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322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Cymbidium</a:t>
            </a:r>
            <a:r>
              <a:rPr lang="en-US" dirty="0"/>
              <a:t> cv./ Cymbidium Orchid </a:t>
            </a:r>
          </a:p>
        </p:txBody>
      </p:sp>
      <p:pic>
        <p:nvPicPr>
          <p:cNvPr id="5" name="Picture 5" descr="yellow-cymbidium-orchid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813" y="1272006"/>
            <a:ext cx="3415205" cy="45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98832" y="1618389"/>
            <a:ext cx="384516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Leaves are long and skinny compared to other orchids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5 petals to the flower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In the throat has a rolled up “tongue” inside of throat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No stem except for flower spike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Backside has a sharp midrib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Has “bulbs” just above the ground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775F36-8AC9-D144-D9DE-FA9362294D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623" t="4624" r="27635"/>
          <a:stretch/>
        </p:blipFill>
        <p:spPr>
          <a:xfrm>
            <a:off x="3168684" y="1032387"/>
            <a:ext cx="2134516" cy="512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711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Cymbopogon</a:t>
            </a:r>
            <a:r>
              <a:rPr lang="en-US" dirty="0"/>
              <a:t> cv./ Lemongrass (herb)</a:t>
            </a:r>
          </a:p>
        </p:txBody>
      </p:sp>
      <p:pic>
        <p:nvPicPr>
          <p:cNvPr id="36866" name="Picture 2" descr="Image result for Cymbopogon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33" y="1618388"/>
            <a:ext cx="5035340" cy="390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62955" y="1987050"/>
            <a:ext cx="36810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Tropical plant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Ornamental grass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Grows 2-4’ high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Leaves have lemon scent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Used for culinary and medicinal purposes</a:t>
            </a:r>
          </a:p>
        </p:txBody>
      </p:sp>
    </p:spTree>
    <p:extLst>
      <p:ext uri="{BB962C8B-B14F-4D97-AF65-F5344CB8AC3E}">
        <p14:creationId xmlns:p14="http://schemas.microsoft.com/office/powerpoint/2010/main" val="1833031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Dahlia</a:t>
            </a:r>
            <a:r>
              <a:rPr lang="en-US" dirty="0"/>
              <a:t> hybrid cv./ Dahlia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" y="1173892"/>
            <a:ext cx="4980120" cy="4980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93323" y="1173892"/>
            <a:ext cx="395067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Grows 1-6’ Tall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Bushy habit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In </a:t>
            </a:r>
            <a:r>
              <a:rPr lang="en-US" altLang="en-US" dirty="0" err="1"/>
              <a:t>Asteraceae</a:t>
            </a:r>
            <a:r>
              <a:rPr lang="en-US" altLang="en-US" dirty="0"/>
              <a:t> family (with daisies, sunflowers, chrysanthemums and </a:t>
            </a:r>
            <a:r>
              <a:rPr lang="en-US" altLang="en-US" dirty="0" err="1"/>
              <a:t>zinnas</a:t>
            </a:r>
            <a:r>
              <a:rPr lang="en-US" altLang="en-US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Tuberous perennial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Leafy stems with one flower head per 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Multi-layered flowers are unscented, bright and widely varied in color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Popular garden plant and cut flower</a:t>
            </a:r>
          </a:p>
        </p:txBody>
      </p:sp>
    </p:spTree>
    <p:extLst>
      <p:ext uri="{BB962C8B-B14F-4D97-AF65-F5344CB8AC3E}">
        <p14:creationId xmlns:p14="http://schemas.microsoft.com/office/powerpoint/2010/main" val="964049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5B11-BC36-9B74-613B-D46A3359B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Delosperma</a:t>
            </a:r>
            <a:r>
              <a:rPr lang="en-US" dirty="0"/>
              <a:t> Ice Plant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2DF24-87BA-743F-BFC9-30AEE181976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61436" y="1297858"/>
            <a:ext cx="3825363" cy="452350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low-growing, succulent groundcover with fleshy, green, finger-like 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Daisy-like flowers in shades of pink, purple, or yellow that shimmer as if covered in ice crystals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Delosperma</a:t>
            </a:r>
            <a:r>
              <a:rPr lang="en-US" dirty="0"/>
              <a:t> is known for its drought and heat tolerance, making it a good choice for dry, sunny areas.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1AE52-0920-F38D-21D9-36D5DB427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2" y="1181799"/>
            <a:ext cx="4523505" cy="452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586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Delphinium </a:t>
            </a:r>
            <a:r>
              <a:rPr lang="en-US" i="1" dirty="0" err="1"/>
              <a:t>consolida</a:t>
            </a:r>
            <a:r>
              <a:rPr lang="en-US" i="1" dirty="0"/>
              <a:t> </a:t>
            </a:r>
            <a:r>
              <a:rPr lang="en-US" dirty="0"/>
              <a:t>cv./ Larkspur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173891"/>
            <a:ext cx="4162173" cy="4844771"/>
          </a:xfrm>
        </p:spPr>
      </p:pic>
      <p:sp>
        <p:nvSpPr>
          <p:cNvPr id="5" name="TextBox 4"/>
          <p:cNvSpPr txBox="1"/>
          <p:nvPr/>
        </p:nvSpPr>
        <p:spPr>
          <a:xfrm>
            <a:off x="4771293" y="1238995"/>
            <a:ext cx="40561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Perennial that grows 3-4’ Tall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Upright growth habit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Multiple flowers combine to create long, spear-like flower heads</a:t>
            </a:r>
          </a:p>
          <a:p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Typically white, pink, lavender, blue or dark-blue flower color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Deeply lobed leaves with three to seven toothed, pointed lobes in a palmate (hand) shape.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Leaves can be very fine in texture, as shown in photo on left.</a:t>
            </a:r>
            <a:br>
              <a:rPr lang="en-US" dirty="0"/>
            </a:b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852151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Dendrobium</a:t>
            </a:r>
            <a:r>
              <a:rPr lang="en-US" dirty="0"/>
              <a:t> cv./ Dendrobium Orchid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57640" y="1173892"/>
            <a:ext cx="380892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000" dirty="0"/>
              <a:t>Thick, very apparent 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000" dirty="0"/>
              <a:t>Dendrobiums have larger blooms than </a:t>
            </a:r>
            <a:r>
              <a:rPr lang="en-US" altLang="en-US" sz="2000" dirty="0" err="1"/>
              <a:t>oncidiums</a:t>
            </a:r>
            <a:r>
              <a:rPr lang="en-US" altLang="en-US" sz="2000" dirty="0"/>
              <a:t> but are typically smaller than cymbidiums. These grow on long stems with about four to eight per stalk.</a:t>
            </a:r>
          </a:p>
          <a:p>
            <a:endParaRPr lang="en-US" alt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000" dirty="0"/>
              <a:t>Leaf is rubbery and are typically arranged alternately along the length of the canes.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000" dirty="0"/>
              <a:t>Aerial roots (Above soil-line)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5E3CE-D170-C36B-4E72-C8B66E678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8" y="871550"/>
            <a:ext cx="3720115" cy="37201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9767D-9903-534A-555D-957A65E71D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31" r="27921"/>
          <a:stretch/>
        </p:blipFill>
        <p:spPr>
          <a:xfrm>
            <a:off x="3635257" y="2820296"/>
            <a:ext cx="1747679" cy="384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877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Dianthus </a:t>
            </a:r>
            <a:r>
              <a:rPr lang="en-US" i="1" dirty="0" err="1"/>
              <a:t>caryophyllus</a:t>
            </a:r>
            <a:r>
              <a:rPr lang="en-US" i="1" dirty="0"/>
              <a:t> </a:t>
            </a:r>
            <a:r>
              <a:rPr lang="en-US" dirty="0"/>
              <a:t>cv./ Carnation</a:t>
            </a:r>
          </a:p>
        </p:txBody>
      </p:sp>
      <p:pic>
        <p:nvPicPr>
          <p:cNvPr id="5" name="Picture 3" descr="CARN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333" y="969578"/>
            <a:ext cx="3688633" cy="522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" y="2342235"/>
            <a:ext cx="2400666" cy="1922338"/>
          </a:xfrm>
        </p:spPr>
      </p:pic>
      <p:sp>
        <p:nvSpPr>
          <p:cNvPr id="3" name="TextBox 2"/>
          <p:cNvSpPr txBox="1"/>
          <p:nvPr/>
        </p:nvSpPr>
        <p:spPr>
          <a:xfrm>
            <a:off x="5257800" y="1371601"/>
            <a:ext cx="351571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1 flower head per stem, ruffled edges of flower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Grayish appearance to leaves &amp; stem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Very pronounced nodes and long internodes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/>
              <a:t>Leaves opposite in twos </a:t>
            </a:r>
          </a:p>
        </p:txBody>
      </p:sp>
    </p:spTree>
    <p:extLst>
      <p:ext uri="{BB962C8B-B14F-4D97-AF65-F5344CB8AC3E}">
        <p14:creationId xmlns:p14="http://schemas.microsoft.com/office/powerpoint/2010/main" val="17811167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Dracaena </a:t>
            </a:r>
            <a:r>
              <a:rPr lang="en-US" i="1" dirty="0" err="1"/>
              <a:t>cincta</a:t>
            </a:r>
            <a:r>
              <a:rPr lang="en-US" i="1" dirty="0"/>
              <a:t> </a:t>
            </a:r>
            <a:r>
              <a:rPr lang="en-US" dirty="0"/>
              <a:t>/ Red Edge Dracaena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 descr="MVC-002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2"/>
          <a:stretch/>
        </p:blipFill>
        <p:spPr bwMode="auto">
          <a:xfrm>
            <a:off x="76355" y="859261"/>
            <a:ext cx="3853936" cy="329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29553" y="1450428"/>
            <a:ext cx="267447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Grows on a stalk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Bottom of the stalk sometimes drops its lower leaves – leaving a bare cane appearance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Is a large upright plant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Edges of the plant are indeed red</a:t>
            </a:r>
          </a:p>
          <a:p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AECCA4-3E23-F796-7DFE-C90B69FEF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707" y="4157814"/>
            <a:ext cx="3865925" cy="257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956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Echinocactus</a:t>
            </a:r>
            <a:r>
              <a:rPr lang="en-US" dirty="0"/>
              <a:t> cv./ Barrel Cactus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38" y="1711570"/>
            <a:ext cx="5857115" cy="3880338"/>
          </a:xfrm>
        </p:spPr>
      </p:pic>
      <p:sp>
        <p:nvSpPr>
          <p:cNvPr id="5" name="TextBox 4"/>
          <p:cNvSpPr txBox="1"/>
          <p:nvPr/>
        </p:nvSpPr>
        <p:spPr>
          <a:xfrm>
            <a:off x="6129553" y="1614551"/>
            <a:ext cx="267447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A cactus that can grow up to 2’ tall.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Almost perfectly round when young, but will sometimes stretch into an oval as it grows.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Has evenly spaced spines and deeply ribbed lobes.</a:t>
            </a:r>
          </a:p>
          <a:p>
            <a:br>
              <a:rPr lang="en-US" sz="2000" dirty="0"/>
            </a:b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05236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Epipremnum</a:t>
            </a:r>
            <a:r>
              <a:rPr lang="en-US" i="1" dirty="0"/>
              <a:t> </a:t>
            </a:r>
            <a:r>
              <a:rPr lang="en-US" i="1" dirty="0" err="1"/>
              <a:t>aureum</a:t>
            </a:r>
            <a:r>
              <a:rPr lang="en-US" i="1" dirty="0"/>
              <a:t> </a:t>
            </a:r>
            <a:r>
              <a:rPr lang="en-US" dirty="0"/>
              <a:t>cv./ Golden </a:t>
            </a:r>
            <a:r>
              <a:rPr lang="en-US" dirty="0" err="1"/>
              <a:t>Pothos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068647"/>
            <a:ext cx="3699322" cy="5067565"/>
          </a:xfrm>
        </p:spPr>
      </p:pic>
      <p:sp>
        <p:nvSpPr>
          <p:cNvPr id="3" name="TextBox 2"/>
          <p:cNvSpPr txBox="1"/>
          <p:nvPr/>
        </p:nvSpPr>
        <p:spPr>
          <a:xfrm>
            <a:off x="4441568" y="1577560"/>
            <a:ext cx="41728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Leaves are always marbled either green &amp; white or green &amp; yellow</a:t>
            </a:r>
          </a:p>
          <a:p>
            <a:pPr>
              <a:defRPr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Trailing growth pattern</a:t>
            </a:r>
          </a:p>
          <a:p>
            <a:pPr>
              <a:defRPr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Stipule is a small piece of tissue that is fused to the stem, unlike philodendron, creates the appearance of a ribbed node</a:t>
            </a:r>
          </a:p>
        </p:txBody>
      </p:sp>
    </p:spTree>
    <p:extLst>
      <p:ext uri="{BB962C8B-B14F-4D97-AF65-F5344CB8AC3E}">
        <p14:creationId xmlns:p14="http://schemas.microsoft.com/office/powerpoint/2010/main" val="2733109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3042B-4081-64EC-77DD-07E2C012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Alocasia amazonica Amazon elephant ear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DFD0A-0E2F-0E55-6136-8A1D1E9AD25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25085" y="1681385"/>
            <a:ext cx="410574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Houseplant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Leathery, wavy-edged, arrowhead-shaped, dark bronze-green leaves (to 16” long)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Contrasting, thick white to silvery-green main veins.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Size Reaches 2 to 3 ft. tall, 1 to 2 ft. wide.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414AA-B005-9981-3C2C-399AD86E0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32" y="915781"/>
            <a:ext cx="3558855" cy="535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386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Erica </a:t>
            </a:r>
            <a:r>
              <a:rPr lang="en-US" i="1" dirty="0" err="1"/>
              <a:t>carnea</a:t>
            </a:r>
            <a:r>
              <a:rPr lang="en-US" i="1" dirty="0"/>
              <a:t> </a:t>
            </a:r>
            <a:r>
              <a:rPr lang="en-US" dirty="0"/>
              <a:t>cv./ Spring Heather</a:t>
            </a:r>
          </a:p>
        </p:txBody>
      </p:sp>
      <p:pic>
        <p:nvPicPr>
          <p:cNvPr id="37890" name="Picture 2" descr="Image result for Erica carnea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9" y="1187788"/>
            <a:ext cx="38766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37494" y="1408353"/>
            <a:ext cx="317204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Grows 6” to 12” tall.</a:t>
            </a:r>
          </a:p>
          <a:p>
            <a:pPr>
              <a:defRPr/>
            </a:pPr>
            <a:endParaRPr lang="en-US" altLang="en-US" sz="22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Broadleaf evergreen with a mounding growth habit</a:t>
            </a:r>
          </a:p>
          <a:p>
            <a:pPr>
              <a:defRPr/>
            </a:pPr>
            <a:endParaRPr lang="en-US" altLang="en-US" sz="22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Light to dark pink, narrow, bell shaped flowers, 0.16-0.24” long</a:t>
            </a:r>
          </a:p>
          <a:p>
            <a:pPr>
              <a:defRPr/>
            </a:pPr>
            <a:endParaRPr lang="en-US" altLang="en-US" sz="22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0.16-0.31” needle-like leaves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400" dirty="0"/>
          </a:p>
        </p:txBody>
      </p:sp>
      <p:pic>
        <p:nvPicPr>
          <p:cNvPr id="37892" name="Picture 4" descr="Image result for Erica carnea c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10" y="3274424"/>
            <a:ext cx="3525235" cy="299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563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2260"/>
            <a:ext cx="8556368" cy="926714"/>
          </a:xfrm>
        </p:spPr>
        <p:txBody>
          <a:bodyPr/>
          <a:lstStyle/>
          <a:p>
            <a:r>
              <a:rPr lang="en-US" i="1" dirty="0"/>
              <a:t>Eucalyptus </a:t>
            </a:r>
            <a:r>
              <a:rPr lang="en-US" i="1" dirty="0" err="1"/>
              <a:t>polyanthemos</a:t>
            </a:r>
            <a:r>
              <a:rPr lang="en-US" i="1" dirty="0"/>
              <a:t> </a:t>
            </a:r>
            <a:r>
              <a:rPr lang="en-US" dirty="0"/>
              <a:t>/ Silver Dollar Eucalyptus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9" y="1238819"/>
            <a:ext cx="4762500" cy="476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81490" y="1238819"/>
            <a:ext cx="36342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Large evergreen tree with upright growth habit.</a:t>
            </a:r>
          </a:p>
          <a:p>
            <a:pPr>
              <a:defRPr/>
            </a:pPr>
            <a:endParaRPr lang="en-US" altLang="en-US" sz="22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Matures to 30-75’.</a:t>
            </a:r>
          </a:p>
          <a:p>
            <a:pPr>
              <a:defRPr/>
            </a:pPr>
            <a:endParaRPr lang="en-US" altLang="en-US" sz="22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Foliage is aromatic, silver/green and about the size of a one dollar coin.</a:t>
            </a:r>
          </a:p>
          <a:p>
            <a:pPr>
              <a:defRPr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Often used in floral arrangements for unique foliage.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05013" y="363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9190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Euphorbia </a:t>
            </a:r>
            <a:r>
              <a:rPr lang="en-US" i="1" dirty="0" err="1"/>
              <a:t>pulcherrima</a:t>
            </a:r>
            <a:r>
              <a:rPr lang="en-US" i="1" dirty="0"/>
              <a:t> </a:t>
            </a:r>
            <a:r>
              <a:rPr lang="en-US" dirty="0"/>
              <a:t>cv./ Poinsettia</a:t>
            </a:r>
          </a:p>
        </p:txBody>
      </p:sp>
      <p:pic>
        <p:nvPicPr>
          <p:cNvPr id="4" name="Picture 5" descr="http://www.egofelix.com/wp-content/uploads/2012/03/Poinsettia-flow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38" y="1653676"/>
            <a:ext cx="6210684" cy="4140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59415" y="1653676"/>
            <a:ext cx="253218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Flowers are actually modified leaves known as bracts</a:t>
            </a:r>
          </a:p>
          <a:p>
            <a:pPr>
              <a:buFontTx/>
              <a:buNone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Midrib on the leaves is usually white </a:t>
            </a:r>
          </a:p>
          <a:p>
            <a:pPr>
              <a:buFontTx/>
              <a:buNone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They come in many colors but red is most common </a:t>
            </a:r>
          </a:p>
          <a:p>
            <a:pPr>
              <a:buFontTx/>
              <a:buNone/>
            </a:pP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88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Eustoma</a:t>
            </a:r>
            <a:r>
              <a:rPr lang="en-US" i="1" dirty="0"/>
              <a:t> grandiflorum</a:t>
            </a:r>
            <a:r>
              <a:rPr lang="en-US" dirty="0"/>
              <a:t>/ </a:t>
            </a:r>
            <a:r>
              <a:rPr lang="en-US" dirty="0" err="1"/>
              <a:t>Lisianthus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46" y="1758461"/>
            <a:ext cx="5607741" cy="37396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78770" y="1430937"/>
            <a:ext cx="30362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 biennial or annual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Grows on erect single to sometimes branching stems to 3’ tall.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Large bell-shaped flowers (to 2” across)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Flaring pale purple petal-like lobes bloom from the upper leaf axils.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Flower colors including various shades of pink, blue-violet and white.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Ovate to oblong, 3-5 veined, stem-clasping, gray-green leaves (to 3” long).</a:t>
            </a: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331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Exacum</a:t>
            </a:r>
            <a:r>
              <a:rPr lang="en-US" i="1" dirty="0"/>
              <a:t> affine </a:t>
            </a:r>
            <a:r>
              <a:rPr lang="en-US" dirty="0"/>
              <a:t>/ Persian Violet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6" y="1765362"/>
            <a:ext cx="5596255" cy="37308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2768" y="1473659"/>
            <a:ext cx="2931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6-12” tall annual with shiny green foliage.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Tiny leaves of this rounded plant are oval in shape and densely cover the stems.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are blue with bright yellow pollen masses in their centers appear in the spring and summer.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flowers are fragrant and will densely cover this plant if grown under the proper cultural conditions</a:t>
            </a:r>
          </a:p>
        </p:txBody>
      </p:sp>
    </p:spTree>
    <p:extLst>
      <p:ext uri="{BB962C8B-B14F-4D97-AF65-F5344CB8AC3E}">
        <p14:creationId xmlns:p14="http://schemas.microsoft.com/office/powerpoint/2010/main" val="26111303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Ficus</a:t>
            </a:r>
            <a:r>
              <a:rPr lang="en-US" i="1" dirty="0"/>
              <a:t> </a:t>
            </a:r>
            <a:r>
              <a:rPr lang="en-US" i="1" dirty="0" err="1"/>
              <a:t>benjamina</a:t>
            </a:r>
            <a:r>
              <a:rPr lang="en-US" i="1" dirty="0"/>
              <a:t> </a:t>
            </a:r>
            <a:r>
              <a:rPr lang="en-US" dirty="0"/>
              <a:t>cv/ Benjamin Fig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4" y="914402"/>
            <a:ext cx="4064964" cy="54318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06007" y="1679028"/>
            <a:ext cx="41683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can be solid green or variegated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This is a tree – can be 1 foot to 20 feet tall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have a “tail” on the 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Produces white milky sap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Woody Stem</a:t>
            </a:r>
          </a:p>
        </p:txBody>
      </p:sp>
      <p:pic>
        <p:nvPicPr>
          <p:cNvPr id="5" name="Picture 9" descr="https://upload.wikimedia.org/wikipedia/commons/9/9d/Ficus_benjamin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5" y="3830742"/>
            <a:ext cx="1869035" cy="251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6307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Ficus</a:t>
            </a:r>
            <a:r>
              <a:rPr lang="en-US" i="1" dirty="0"/>
              <a:t> </a:t>
            </a:r>
            <a:r>
              <a:rPr lang="en-US" i="1" dirty="0" err="1"/>
              <a:t>elastica</a:t>
            </a:r>
            <a:r>
              <a:rPr lang="en-US" i="1" dirty="0"/>
              <a:t> </a:t>
            </a:r>
            <a:r>
              <a:rPr lang="en-US" dirty="0"/>
              <a:t>cv/ Rubber Plant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999634"/>
            <a:ext cx="4536894" cy="5283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7910" y="1563905"/>
            <a:ext cx="3632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New growth has reddish color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Midrib has reddish color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Leaf bud is very distinct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The bud also has a sheath that will fall off </a:t>
            </a:r>
          </a:p>
        </p:txBody>
      </p:sp>
    </p:spTree>
    <p:extLst>
      <p:ext uri="{BB962C8B-B14F-4D97-AF65-F5344CB8AC3E}">
        <p14:creationId xmlns:p14="http://schemas.microsoft.com/office/powerpoint/2010/main" val="26541108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96619-FBCD-B9FE-3B6B-773FC2014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Ficus </a:t>
            </a:r>
            <a:r>
              <a:rPr lang="en-US" dirty="0" err="1"/>
              <a:t>lyrata</a:t>
            </a:r>
            <a:r>
              <a:rPr lang="en-US" dirty="0"/>
              <a:t> Fiddle Leaf Fig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415BC0-3710-654C-CA4B-C72D6C25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12" r="21899"/>
          <a:stretch/>
        </p:blipFill>
        <p:spPr>
          <a:xfrm>
            <a:off x="326768" y="889819"/>
            <a:ext cx="3305487" cy="50783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4587B9-51A6-8CF5-5E09-3D93BD2F781B}"/>
              </a:ext>
            </a:extLst>
          </p:cNvPr>
          <p:cNvSpPr txBox="1"/>
          <p:nvPr/>
        </p:nvSpPr>
        <p:spPr>
          <a:xfrm>
            <a:off x="4481661" y="1443865"/>
            <a:ext cx="43355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Broadleaf evergreen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Mature Size 50 ft. tall (outdoors), 10 ft. tall (indoors)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It has large, broad, lyre-shaped, green leaves that can measure up to 18 inches long. This plant rarely flowers or fruits when grown as a houseplant. The stems have a milky sap that can irritate the skin</a:t>
            </a:r>
          </a:p>
        </p:txBody>
      </p:sp>
    </p:spTree>
    <p:extLst>
      <p:ext uri="{BB962C8B-B14F-4D97-AF65-F5344CB8AC3E}">
        <p14:creationId xmlns:p14="http://schemas.microsoft.com/office/powerpoint/2010/main" val="15461548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Fragaria</a:t>
            </a:r>
            <a:r>
              <a:rPr lang="en-US" dirty="0"/>
              <a:t> x </a:t>
            </a:r>
            <a:r>
              <a:rPr lang="en-US" i="1" dirty="0" err="1"/>
              <a:t>ananassa</a:t>
            </a:r>
            <a:r>
              <a:rPr lang="en-US" dirty="0"/>
              <a:t> cv./ Strawberry Plant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23" y="910361"/>
            <a:ext cx="4402967" cy="33099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" y="4220356"/>
            <a:ext cx="3005136" cy="22225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5187" y="1594338"/>
            <a:ext cx="30795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Five-</a:t>
            </a:r>
            <a:r>
              <a:rPr lang="en-US" sz="2000" dirty="0" err="1"/>
              <a:t>petaled</a:t>
            </a:r>
            <a:r>
              <a:rPr lang="en-US" sz="2000" dirty="0"/>
              <a:t> white flowers with yellow centers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Flowers appear on the plants in early spring and give way to large red berries which mature in late spring to early summer.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Leaves are compound with three leaflets and have serrated edges</a:t>
            </a:r>
          </a:p>
        </p:txBody>
      </p:sp>
    </p:spTree>
    <p:extLst>
      <p:ext uri="{BB962C8B-B14F-4D97-AF65-F5344CB8AC3E}">
        <p14:creationId xmlns:p14="http://schemas.microsoft.com/office/powerpoint/2010/main" val="29396971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Freesia</a:t>
            </a:r>
            <a:r>
              <a:rPr lang="en-US" dirty="0"/>
              <a:t> x </a:t>
            </a:r>
            <a:r>
              <a:rPr lang="en-US" i="1" dirty="0" err="1"/>
              <a:t>hybrida</a:t>
            </a:r>
            <a:r>
              <a:rPr lang="en-US" i="1" dirty="0"/>
              <a:t> </a:t>
            </a:r>
            <a:r>
              <a:rPr lang="en-US" dirty="0"/>
              <a:t>/ Freesia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129" y="1430767"/>
            <a:ext cx="40871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Noted for fragrance and bright flower colors.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Frost tender perennial that grow from corms.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large-flowered hybrids sold by florists feature sweetly fragrant, funnel-shaped flowers (5-10 per stem)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bloom in one-sided racemes atop leafless, arching, wiry stems to 18" tall.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Narrow, sword-shaped leaves appear in an iris-like fan.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6E3CB-90C5-BCCE-61CD-E1DF3CF39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943199"/>
            <a:ext cx="3989593" cy="550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73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EB619-33ED-6719-609F-157662BC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Aloe vera Aloe plant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36197-3259-016B-7E57-EC0024E92C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888870" y="1173892"/>
            <a:ext cx="3797929" cy="464747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Leaf shape: Thick, fleshy, triangular leaves with pointed tips.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Color: Green to grey-green, sometimes with white spots on the surface.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Leaf edges: Serrated with small white teeth or spines.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Growth pattern: Forms a rosette of leaves, growing stemless or with a short stem.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Flowers: Yellow, tubular flowers clustered on a stem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1DE4D-67E2-0458-06BF-DC99393B1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5758"/>
            <a:ext cx="2381061" cy="35715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81FCD4-E25C-533D-3DDD-A7C60AC94D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10" t="5545" r="23861" b="8251"/>
          <a:stretch/>
        </p:blipFill>
        <p:spPr>
          <a:xfrm>
            <a:off x="2375695" y="2399167"/>
            <a:ext cx="2341160" cy="428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06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Gardenia </a:t>
            </a:r>
            <a:r>
              <a:rPr lang="en-US" i="1" dirty="0" err="1"/>
              <a:t>jasminoides</a:t>
            </a:r>
            <a:r>
              <a:rPr lang="en-US" i="1" dirty="0"/>
              <a:t> </a:t>
            </a:r>
            <a:r>
              <a:rPr lang="en-US" dirty="0"/>
              <a:t>/ Gardenia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118974"/>
            <a:ext cx="5020906" cy="50209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31221" y="1246233"/>
            <a:ext cx="36024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Veins sit down/ indented into the leaf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turn bright yellow before they fall off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 buds have sepals that stick up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Waxy leaves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Very fragrant</a:t>
            </a:r>
          </a:p>
        </p:txBody>
      </p:sp>
    </p:spTree>
    <p:extLst>
      <p:ext uri="{BB962C8B-B14F-4D97-AF65-F5344CB8AC3E}">
        <p14:creationId xmlns:p14="http://schemas.microsoft.com/office/powerpoint/2010/main" val="15209402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Gerbera </a:t>
            </a:r>
            <a:r>
              <a:rPr lang="en-US" i="1" dirty="0" err="1"/>
              <a:t>jamesonii</a:t>
            </a:r>
            <a:r>
              <a:rPr lang="en-US" i="1" dirty="0"/>
              <a:t> </a:t>
            </a:r>
            <a:r>
              <a:rPr lang="en-US" dirty="0"/>
              <a:t>/ Gerbera Daisy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55" y="1303519"/>
            <a:ext cx="60324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93675" y="1784165"/>
            <a:ext cx="27330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Flowers come in a variety of colors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Stays low to the ground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No visible stem except flower “stem”</a:t>
            </a:r>
          </a:p>
        </p:txBody>
      </p:sp>
    </p:spTree>
    <p:extLst>
      <p:ext uri="{BB962C8B-B14F-4D97-AF65-F5344CB8AC3E}">
        <p14:creationId xmlns:p14="http://schemas.microsoft.com/office/powerpoint/2010/main" val="9511725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Gladiolus</a:t>
            </a:r>
            <a:r>
              <a:rPr lang="en-US" dirty="0"/>
              <a:t> x </a:t>
            </a:r>
            <a:r>
              <a:rPr lang="en-US" i="1" dirty="0" err="1"/>
              <a:t>hortulanus</a:t>
            </a:r>
            <a:r>
              <a:rPr lang="en-US" dirty="0"/>
              <a:t> cv./ Garden Gladiolus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7" y="1118974"/>
            <a:ext cx="3898391" cy="51950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2130" y="1481912"/>
            <a:ext cx="34999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Flowers bloom stacked on top of each other, variety of colors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Flowers come out alternate on the 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Midrib is raised on the leaf</a:t>
            </a:r>
          </a:p>
        </p:txBody>
      </p:sp>
    </p:spTree>
    <p:extLst>
      <p:ext uri="{BB962C8B-B14F-4D97-AF65-F5344CB8AC3E}">
        <p14:creationId xmlns:p14="http://schemas.microsoft.com/office/powerpoint/2010/main" val="40755848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Gomphrena</a:t>
            </a:r>
            <a:r>
              <a:rPr lang="en-US" dirty="0"/>
              <a:t> hybrid cv./ Globe Amaranths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1009792"/>
            <a:ext cx="4698776" cy="5219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15347" y="1151392"/>
            <a:ext cx="38410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12-24” tall with an upright branching habit.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true flowers are insignificant, tiny, white to yellow trumpets that are only visible close up.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bright magenta bracts arranged in a globe shape have a papery-texture and clover-like </a:t>
            </a:r>
            <a:r>
              <a:rPr lang="en-US" dirty="0" err="1"/>
              <a:t>flowerheads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Flowerhead</a:t>
            </a:r>
            <a:r>
              <a:rPr lang="en-US" dirty="0"/>
              <a:t> colors include red, pink, purple, lilac, violet and white.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Narrow oblong to elliptic green leaves (to 4” long).</a:t>
            </a:r>
          </a:p>
        </p:txBody>
      </p:sp>
    </p:spTree>
    <p:extLst>
      <p:ext uri="{BB962C8B-B14F-4D97-AF65-F5344CB8AC3E}">
        <p14:creationId xmlns:p14="http://schemas.microsoft.com/office/powerpoint/2010/main" val="27292201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Gypsophila </a:t>
            </a:r>
            <a:r>
              <a:rPr lang="en-US" i="1" dirty="0" err="1"/>
              <a:t>elegans</a:t>
            </a:r>
            <a:r>
              <a:rPr lang="en-US" i="1" dirty="0"/>
              <a:t> </a:t>
            </a:r>
            <a:r>
              <a:rPr lang="en-US" dirty="0"/>
              <a:t>cv./ Baby’s Breath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63" y="1116878"/>
            <a:ext cx="4897205" cy="48972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62752" y="1497724"/>
            <a:ext cx="343688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Large clusters of white flowers, have a unpleasant odor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Usually no foliage</a:t>
            </a:r>
          </a:p>
          <a:p>
            <a:pPr marL="457200" indent="-4572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Stems come out at 45</a:t>
            </a:r>
            <a:r>
              <a:rPr lang="en-US" altLang="en-US" sz="2800" dirty="0">
                <a:cs typeface="Times New Roman" panose="02020603050405020304" pitchFamily="18" charset="0"/>
              </a:rPr>
              <a:t>° angle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552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Hedera</a:t>
            </a:r>
            <a:r>
              <a:rPr lang="en-US" i="1" dirty="0"/>
              <a:t> helix </a:t>
            </a:r>
            <a:r>
              <a:rPr lang="en-US" dirty="0"/>
              <a:t>cv./ English Ivy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39" y="1759209"/>
            <a:ext cx="6609946" cy="37131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21668" y="1630628"/>
            <a:ext cx="19864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Ground cover</a:t>
            </a:r>
          </a:p>
          <a:p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Vining, Trailing Growth Pattern</a:t>
            </a:r>
          </a:p>
          <a:p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Leaves have 3 main lobes </a:t>
            </a:r>
          </a:p>
          <a:p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Comes in solid green and different variegated patterns </a:t>
            </a:r>
          </a:p>
        </p:txBody>
      </p:sp>
    </p:spTree>
    <p:extLst>
      <p:ext uri="{BB962C8B-B14F-4D97-AF65-F5344CB8AC3E}">
        <p14:creationId xmlns:p14="http://schemas.microsoft.com/office/powerpoint/2010/main" val="39143545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Helianthus </a:t>
            </a:r>
            <a:r>
              <a:rPr lang="en-US" i="1" dirty="0" err="1"/>
              <a:t>annuus</a:t>
            </a:r>
            <a:r>
              <a:rPr lang="en-US" i="1" dirty="0"/>
              <a:t> </a:t>
            </a:r>
            <a:r>
              <a:rPr lang="en-US" dirty="0"/>
              <a:t>/ Sunflower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10"/>
          <a:stretch/>
        </p:blipFill>
        <p:spPr>
          <a:xfrm>
            <a:off x="40950" y="4172056"/>
            <a:ext cx="4019288" cy="25408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80225" y="1318190"/>
            <a:ext cx="44761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Typically grows 5-10’ tall on stiff upright stalks.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Coarse, hairy, leafy, fast-growing annual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Species plants feature 3-6” wide sunflowers with orange-yellow rays and brown to purple center disks.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in bright and pastel shades of yellow, red, mahogany, bronze, white and </a:t>
            </a:r>
            <a:r>
              <a:rPr lang="en-US" dirty="0" err="1"/>
              <a:t>bicolors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 head shapes vary (short rays/petals, long rays, some doubles).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Dwarf varieties (1-3’ tall) and mammoth varieties (to 15’ tall) are also available.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 heads on mammoth varieties can reach 12” in diameter.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Large, ovate to triangular, sandpapery leaves 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1"/>
          <a:stretch/>
        </p:blipFill>
        <p:spPr>
          <a:xfrm>
            <a:off x="326768" y="998375"/>
            <a:ext cx="2530878" cy="355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0283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Hemerocallis</a:t>
            </a:r>
            <a:r>
              <a:rPr lang="en-US" dirty="0"/>
              <a:t> cv./ Daylily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7" y="1259672"/>
            <a:ext cx="4320693" cy="2909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25" y="3793080"/>
            <a:ext cx="2644118" cy="25161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6830" y="1159446"/>
            <a:ext cx="460716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are typically funnel-shaped to bell-shaped.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flower has six segments.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range in size from 3-8” across and ruffled edges.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 bloom on naked modified stems from spring to late summer.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plant features grass-like to sword-shaped foliage.</a:t>
            </a:r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May grow from 1-6’ tall, but most mature to about 3-4’.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Usually a perennial, but sometimes semi-evergreen or evergreen.</a:t>
            </a:r>
          </a:p>
        </p:txBody>
      </p:sp>
    </p:spTree>
    <p:extLst>
      <p:ext uri="{BB962C8B-B14F-4D97-AF65-F5344CB8AC3E}">
        <p14:creationId xmlns:p14="http://schemas.microsoft.com/office/powerpoint/2010/main" val="12711790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A335-07D2-DEAE-1F42-05B7D5C7A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Hibiscus spp. Hibiscus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A2A7E9-EB00-B916-C1C2-D1DC35583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81" y="3724521"/>
            <a:ext cx="4941068" cy="2774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39EBA0-F96D-28C1-7155-38ECAE6AB28E}"/>
              </a:ext>
            </a:extLst>
          </p:cNvPr>
          <p:cNvSpPr txBox="1"/>
          <p:nvPr/>
        </p:nvSpPr>
        <p:spPr>
          <a:xfrm>
            <a:off x="5417573" y="1376516"/>
            <a:ext cx="331347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Large, funnel-shaped flowers in various colors (white, yellow, red, pink), often with a showy central tube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Glossy, alternately arranged leaves, sometimes with toothed margins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grow from 5-6 feet tall, with tropical hibiscus.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DC6DF-B16C-828C-3533-CE0F4ACE84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98" b="4729"/>
          <a:stretch/>
        </p:blipFill>
        <p:spPr>
          <a:xfrm>
            <a:off x="742908" y="933972"/>
            <a:ext cx="3829092" cy="260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49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Hippeastrum</a:t>
            </a:r>
            <a:r>
              <a:rPr lang="en-US" dirty="0"/>
              <a:t> hybrid cv./ Amaryllis</a:t>
            </a:r>
          </a:p>
        </p:txBody>
      </p:sp>
      <p:pic>
        <p:nvPicPr>
          <p:cNvPr id="5" name="Picture 5" descr="MVC-020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" y="3311978"/>
            <a:ext cx="4112033" cy="308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22941" y="1239331"/>
            <a:ext cx="41226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Bulb, if planted correctly the bulb should show</a:t>
            </a: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Leaves opposite, USUALLY same # on each side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35452" y="2979683"/>
            <a:ext cx="23444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Does not have a pronounced mid-rib more of a swollen area on the back of the stem</a:t>
            </a:r>
          </a:p>
          <a:p>
            <a:endParaRPr lang="en-US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/>
              <a:t>Large flowers, multiple flowers come out of same point</a:t>
            </a: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B54F3E-5F89-E057-4118-559A4EAAA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8" y="880176"/>
            <a:ext cx="3149261" cy="20995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C105F8-6DB8-0B0D-1D4C-7EBF7EC774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155" r="14715"/>
          <a:stretch/>
        </p:blipFill>
        <p:spPr>
          <a:xfrm>
            <a:off x="4424516" y="3062395"/>
            <a:ext cx="2015614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0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Alstroemeria</a:t>
            </a:r>
            <a:r>
              <a:rPr lang="en-US" dirty="0"/>
              <a:t> hybrid cv./ Peruvian Lily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0" y="1172323"/>
            <a:ext cx="4325003" cy="48936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 Top slender, upright stems in bushy clumps 2-3' tall</a:t>
            </a:r>
          </a:p>
          <a:p>
            <a:pPr>
              <a:buFont typeface="Arial" pitchFamily="34" charset="0"/>
              <a:buChar char="•"/>
            </a:pPr>
            <a:endParaRPr lang="en-US" alt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 Comes in a variety of colors including white, yellow, red, orange, purple and pink. he petals can often have contrasting color patterns and speckled throats</a:t>
            </a:r>
          </a:p>
          <a:p>
            <a:pPr algn="r"/>
            <a:endParaRPr lang="en-US" altLang="en-US" sz="2400" dirty="0"/>
          </a:p>
          <a:p>
            <a:pPr>
              <a:buFont typeface="Arial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Arial"/>
                <a:cs typeface="Arial"/>
              </a:rPr>
              <a:t> Narrow, twisted, lance-shaped leaves ~4" long,</a:t>
            </a:r>
            <a:r>
              <a:rPr lang="en-US" altLang="en-US" sz="2400" dirty="0">
                <a:latin typeface="Arial"/>
                <a:cs typeface="Arial"/>
              </a:rPr>
              <a:t> veins run parallel to margins </a:t>
            </a:r>
            <a:endParaRPr lang="en-US" altLang="en-US" sz="2400" dirty="0">
              <a:solidFill>
                <a:srgbClr val="636B4F"/>
              </a:solidFill>
              <a:latin typeface="Georgia"/>
              <a:cs typeface="Arial"/>
            </a:endParaRPr>
          </a:p>
        </p:txBody>
      </p:sp>
      <p:pic>
        <p:nvPicPr>
          <p:cNvPr id="6" name="Content Placeholder 5" descr="7079263999_4761a888f6_z"/>
          <p:cNvPicPr>
            <a:picLocks noGrp="1" noChangeAspect="1" noChangeArrowheads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7810"/>
            <a:ext cx="3620255" cy="240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F53320-4F7E-9226-EB8F-4B1789B5B9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223"/>
          <a:stretch/>
        </p:blipFill>
        <p:spPr>
          <a:xfrm>
            <a:off x="877319" y="937227"/>
            <a:ext cx="2742936" cy="321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755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Hosta</a:t>
            </a:r>
            <a:r>
              <a:rPr lang="en-US" dirty="0"/>
              <a:t> cv./ </a:t>
            </a:r>
            <a:r>
              <a:rPr lang="en-US" dirty="0" err="1"/>
              <a:t>Hosta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7" y="4127886"/>
            <a:ext cx="4147725" cy="2212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7" y="961808"/>
            <a:ext cx="4125071" cy="3093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3808" y="1261693"/>
            <a:ext cx="48821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Herbaceous perennial that forms a clump.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Primarily grown for their ornamental foliage.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Variety of leaf shapes, sizes, colors and textures form a rounded to spreading mound of foliage.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Bell or funnel-shaped flowers.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Blooms in late spring or summer on vertical, unbranched, usually leafless </a:t>
            </a:r>
            <a:r>
              <a:rPr lang="en-US"/>
              <a:t>stems.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Stems with flowers rise upward from the crown or rootstock often well above the foliage mound.</a:t>
            </a:r>
          </a:p>
        </p:txBody>
      </p:sp>
    </p:spTree>
    <p:extLst>
      <p:ext uri="{BB962C8B-B14F-4D97-AF65-F5344CB8AC3E}">
        <p14:creationId xmlns:p14="http://schemas.microsoft.com/office/powerpoint/2010/main" val="10499623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Hoya </a:t>
            </a:r>
            <a:r>
              <a:rPr lang="en-US" i="1" dirty="0" err="1"/>
              <a:t>carnosa</a:t>
            </a:r>
            <a:r>
              <a:rPr lang="en-US" i="1" dirty="0"/>
              <a:t> </a:t>
            </a:r>
            <a:r>
              <a:rPr lang="en-US" dirty="0"/>
              <a:t>/ Wax Plant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06" y="1387737"/>
            <a:ext cx="4762500" cy="4505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7861" y="1415597"/>
            <a:ext cx="39140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Climbing or trailing perennial of the dogbane and milkweed family.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Grows 2-4’ indoors.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Trailing stems will climb counterclockwise around wire or other thin trellis-like structures.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Plants feature glossy, elliptic, fleshy, dark green leaves (to 4” long)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Tight rounded clusters (umbels) of fragrant white summer flowers.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tiny flower (to 1/2” diameter) sports a distinctive, star-shaped, red-centered corona.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cluster may include from 10-30 flowers. </a:t>
            </a:r>
          </a:p>
        </p:txBody>
      </p:sp>
    </p:spTree>
    <p:extLst>
      <p:ext uri="{BB962C8B-B14F-4D97-AF65-F5344CB8AC3E}">
        <p14:creationId xmlns:p14="http://schemas.microsoft.com/office/powerpoint/2010/main" val="31586548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Hyacinthus </a:t>
            </a:r>
            <a:r>
              <a:rPr lang="en-US" i="1" dirty="0" err="1"/>
              <a:t>orientalis</a:t>
            </a:r>
            <a:r>
              <a:rPr lang="en-US" i="1" dirty="0"/>
              <a:t> </a:t>
            </a:r>
            <a:r>
              <a:rPr lang="en-US" dirty="0"/>
              <a:t>cv./ Hyacinth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76" y="961318"/>
            <a:ext cx="3985857" cy="3985857"/>
          </a:xfrm>
          <a:prstGeom prst="rect">
            <a:avLst/>
          </a:prstGeom>
        </p:spPr>
      </p:pic>
      <p:pic>
        <p:nvPicPr>
          <p:cNvPr id="4" name="Picture 5" descr="http://chicagotonight.wttw.com/sites/default/files/styles/gallery_large/public/hyacinth%20bulbs.jpg?itok=epdBTuw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618" y="4769289"/>
            <a:ext cx="3290888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15910" y="1403131"/>
            <a:ext cx="35078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Flowers come in a variety of colors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Leaf folds up into a boat shape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Bloom very early in the spring,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Very fragrant flowers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Bulb has purplish tint with very flat bottom </a:t>
            </a:r>
          </a:p>
        </p:txBody>
      </p:sp>
    </p:spTree>
    <p:extLst>
      <p:ext uri="{BB962C8B-B14F-4D97-AF65-F5344CB8AC3E}">
        <p14:creationId xmlns:p14="http://schemas.microsoft.com/office/powerpoint/2010/main" val="39826935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Hydrangea </a:t>
            </a:r>
            <a:r>
              <a:rPr lang="en-US" i="1" dirty="0" err="1"/>
              <a:t>macrophylla</a:t>
            </a:r>
            <a:r>
              <a:rPr lang="en-US" i="1" dirty="0"/>
              <a:t> </a:t>
            </a:r>
            <a:r>
              <a:rPr lang="en-US" dirty="0"/>
              <a:t>/ Big Leaf Hydrangea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569492"/>
            <a:ext cx="5604681" cy="42035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25346" y="1569492"/>
            <a:ext cx="300763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Large clusters of sepals makes large flower heads</a:t>
            </a:r>
          </a:p>
          <a:p>
            <a:pPr>
              <a:buFontTx/>
              <a:buNone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Serrated edges on the leaf</a:t>
            </a:r>
          </a:p>
          <a:p>
            <a:pPr>
              <a:buFontTx/>
              <a:buNone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Leaf veins very noticeable and opposite </a:t>
            </a:r>
          </a:p>
          <a:p>
            <a:pPr>
              <a:buFontTx/>
              <a:buNone/>
            </a:pPr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8913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B36AA-BFBC-6C33-933C-C8C0CB94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Hypoestes phyllostachya Polka-Dot plant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45ED44-E41B-5CC6-391F-24AC7A36C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2436"/>
            <a:ext cx="4765572" cy="3177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84DC83-8FCC-0F74-786C-DB6A25ECE1E9}"/>
              </a:ext>
            </a:extLst>
          </p:cNvPr>
          <p:cNvSpPr txBox="1"/>
          <p:nvPr/>
        </p:nvSpPr>
        <p:spPr>
          <a:xfrm>
            <a:off x="5250425" y="1542436"/>
            <a:ext cx="367726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Foliage: The primary characteristic is the leaves, which are typically ovate (egg-shaped) and have a mottled or spotted appearance.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Coloration: The spots or blotches can vary in color, including pink, red, white, or even shades of green.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Grows to between 15 and 45 centimeters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63593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AE26C-EEB9-395B-A624-D6147518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Impatiens </a:t>
            </a:r>
            <a:r>
              <a:rPr lang="fr-FR" dirty="0" err="1"/>
              <a:t>hawkeri</a:t>
            </a:r>
            <a:r>
              <a:rPr lang="fr-FR" dirty="0"/>
              <a:t> New </a:t>
            </a:r>
            <a:r>
              <a:rPr lang="fr-FR" dirty="0" err="1"/>
              <a:t>Guinea</a:t>
            </a:r>
            <a:r>
              <a:rPr lang="fr-FR" dirty="0"/>
              <a:t> Impatiens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5081AE-99F7-1B3E-6471-9CDBC388F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57" y="1048363"/>
            <a:ext cx="4258043" cy="4258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C13328-DF88-7E16-D1B4-BA8A24791C4A}"/>
              </a:ext>
            </a:extLst>
          </p:cNvPr>
          <p:cNvSpPr txBox="1"/>
          <p:nvPr/>
        </p:nvSpPr>
        <p:spPr>
          <a:xfrm>
            <a:off x="4209281" y="1551593"/>
            <a:ext cx="43470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Leaves: Large, lush, and often glossy. Ovate or lance-shaped with serrated edges. Can come in shades of green, bronze, burgundy, or variegated patterns.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Undersides of leaves can be red or purple.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Flowers: Large and showy, with 5 petals. Come in a wide range of colors, including pink, lavender, orange, red, and white. Have a unique butterfly-like shape.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Branch well and are sturdy.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Leaves are in whorls of 3 to 7 leaflets. </a:t>
            </a:r>
          </a:p>
        </p:txBody>
      </p:sp>
    </p:spTree>
    <p:extLst>
      <p:ext uri="{BB962C8B-B14F-4D97-AF65-F5344CB8AC3E}">
        <p14:creationId xmlns:p14="http://schemas.microsoft.com/office/powerpoint/2010/main" val="24399351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Ipomoea </a:t>
            </a:r>
            <a:r>
              <a:rPr lang="en-US" i="1" dirty="0" err="1"/>
              <a:t>batatas</a:t>
            </a:r>
            <a:r>
              <a:rPr lang="en-US" i="1" dirty="0"/>
              <a:t> </a:t>
            </a:r>
            <a:r>
              <a:rPr lang="en-US" dirty="0"/>
              <a:t>cv./ Ornamental Sweet Potato</a:t>
            </a:r>
          </a:p>
        </p:txBody>
      </p:sp>
      <p:pic>
        <p:nvPicPr>
          <p:cNvPr id="38914" name="Picture 2" descr="Image result for Ipomoea batatas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85" y="1688122"/>
            <a:ext cx="5477980" cy="365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84748" y="1388605"/>
            <a:ext cx="30599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Tender perennial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Popular root vegetable</a:t>
            </a:r>
          </a:p>
          <a:p>
            <a:pPr marL="339725" indent="-339725">
              <a:tabLst>
                <a:tab pos="280988" algn="l"/>
              </a:tabLst>
            </a:pPr>
            <a:r>
              <a:rPr lang="en-US" dirty="0"/>
              <a:t>	purple, chartreuse and variegated-leaved cultivars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popular ornamental foliage plant.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Stems typically mound to 9” tall but spread by trailing stems to 8-10’ wide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Leaves of the ornamental varieties are heart-shaped to </a:t>
            </a:r>
            <a:r>
              <a:rPr lang="en-US" dirty="0" err="1"/>
              <a:t>palmately</a:t>
            </a:r>
            <a:r>
              <a:rPr lang="en-US" dirty="0"/>
              <a:t> lobed (to 6” long)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Ornamental varieties usually do not flower. </a:t>
            </a:r>
          </a:p>
        </p:txBody>
      </p:sp>
    </p:spTree>
    <p:extLst>
      <p:ext uri="{BB962C8B-B14F-4D97-AF65-F5344CB8AC3E}">
        <p14:creationId xmlns:p14="http://schemas.microsoft.com/office/powerpoint/2010/main" val="27031809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Iris </a:t>
            </a:r>
            <a:r>
              <a:rPr lang="en-US" dirty="0"/>
              <a:t>x </a:t>
            </a:r>
            <a:r>
              <a:rPr lang="en-US" i="1" dirty="0" err="1"/>
              <a:t>xiphium</a:t>
            </a:r>
            <a:r>
              <a:rPr lang="en-US" dirty="0"/>
              <a:t> cv./ Dutch Iris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8" y="971645"/>
            <a:ext cx="4395104" cy="29254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0" y="4002644"/>
            <a:ext cx="5418939" cy="2325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9747" y="1623848"/>
            <a:ext cx="34104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/>
              <a:t>Smaller flowers compared to regular irises</a:t>
            </a:r>
          </a:p>
          <a:p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/>
              <a:t>Bearded can be purple/ blue or yellow and white</a:t>
            </a:r>
          </a:p>
          <a:p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are very slim and silvery on the inside </a:t>
            </a: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878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Justica</a:t>
            </a:r>
            <a:r>
              <a:rPr lang="en-US" i="1" dirty="0"/>
              <a:t> </a:t>
            </a:r>
            <a:r>
              <a:rPr lang="en-US" i="1" dirty="0" err="1"/>
              <a:t>brandegeana</a:t>
            </a:r>
            <a:r>
              <a:rPr lang="en-US" i="1" dirty="0"/>
              <a:t> </a:t>
            </a:r>
            <a:r>
              <a:rPr lang="en-US" dirty="0"/>
              <a:t>/ Shrimp Plant</a:t>
            </a:r>
          </a:p>
        </p:txBody>
      </p:sp>
      <p:pic>
        <p:nvPicPr>
          <p:cNvPr id="5" name="Picture 6" descr="http://www.logees.com/media/catalog/product/cache/1/image/9df78eab33525d08d6e5fb8d27136e95/R/1/R1729-2-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51" y="969579"/>
            <a:ext cx="5336628" cy="5336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15355" y="1631731"/>
            <a:ext cx="33394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Very long internode between leaves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Flower is pink with yellow markings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Shrub that has an open airy look – not compact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400" dirty="0"/>
              <a:t>Leaves are opposite </a:t>
            </a:r>
          </a:p>
        </p:txBody>
      </p:sp>
    </p:spTree>
    <p:extLst>
      <p:ext uri="{BB962C8B-B14F-4D97-AF65-F5344CB8AC3E}">
        <p14:creationId xmlns:p14="http://schemas.microsoft.com/office/powerpoint/2010/main" val="8077042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Kalanchoe</a:t>
            </a:r>
            <a:r>
              <a:rPr lang="en-US" dirty="0"/>
              <a:t> x </a:t>
            </a:r>
            <a:r>
              <a:rPr lang="en-US" i="1" dirty="0" err="1"/>
              <a:t>blossfeldiana</a:t>
            </a:r>
            <a:r>
              <a:rPr lang="en-US" dirty="0"/>
              <a:t> cv./ </a:t>
            </a:r>
            <a:r>
              <a:rPr lang="en-US" dirty="0" err="1"/>
              <a:t>Kalanchoe</a:t>
            </a:r>
            <a:endParaRPr lang="en-US" dirty="0"/>
          </a:p>
        </p:txBody>
      </p:sp>
      <p:pic>
        <p:nvPicPr>
          <p:cNvPr id="4" name="Picture 5" descr="http://worldofsucculents.com/wp-content/uploads/2014/02/Kalanchoe-blossfeldian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85" y="1118974"/>
            <a:ext cx="3759094" cy="501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58710" y="1931276"/>
            <a:ext cx="413359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Has a spike of flowers that come in a variety of colors </a:t>
            </a:r>
          </a:p>
          <a:p>
            <a:pPr algn="ctr"/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Leaf is waxy, scalloped on the edges</a:t>
            </a:r>
          </a:p>
        </p:txBody>
      </p:sp>
    </p:spTree>
    <p:extLst>
      <p:ext uri="{BB962C8B-B14F-4D97-AF65-F5344CB8AC3E}">
        <p14:creationId xmlns:p14="http://schemas.microsoft.com/office/powerpoint/2010/main" val="1524532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Anemone </a:t>
            </a:r>
            <a:r>
              <a:rPr lang="en-US" i="1" dirty="0" err="1"/>
              <a:t>coronaria</a:t>
            </a:r>
            <a:r>
              <a:rPr lang="en-US" dirty="0"/>
              <a:t>/ Anemone</a:t>
            </a:r>
          </a:p>
        </p:txBody>
      </p:sp>
      <p:pic>
        <p:nvPicPr>
          <p:cNvPr id="24578" name="Picture 2" descr="Image result for Anemone corona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41" y="1269124"/>
            <a:ext cx="3759970" cy="454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83113" y="1323659"/>
            <a:ext cx="3881437" cy="41549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Leaves medium green with basal leaves biternate and </a:t>
            </a:r>
            <a:r>
              <a:rPr lang="en-US" sz="2400" dirty="0" err="1">
                <a:solidFill>
                  <a:srgbClr val="000000"/>
                </a:solidFill>
              </a:rPr>
              <a:t>involucral</a:t>
            </a:r>
            <a:r>
              <a:rPr lang="en-US" sz="2400" dirty="0">
                <a:solidFill>
                  <a:srgbClr val="000000"/>
                </a:solidFill>
              </a:rPr>
              <a:t> leaves deeply divided. 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Solitary, showy, poppy-like flowers (2.5”  in diameter) with 6-8 sepals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 Bloom in spring on stems 10-12” tall</a:t>
            </a:r>
          </a:p>
        </p:txBody>
      </p:sp>
    </p:spTree>
    <p:extLst>
      <p:ext uri="{BB962C8B-B14F-4D97-AF65-F5344CB8AC3E}">
        <p14:creationId xmlns:p14="http://schemas.microsoft.com/office/powerpoint/2010/main" val="32952520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Leucanthemum</a:t>
            </a:r>
            <a:r>
              <a:rPr lang="en-US" dirty="0"/>
              <a:t> x </a:t>
            </a:r>
            <a:r>
              <a:rPr lang="en-US" dirty="0" err="1"/>
              <a:t>s</a:t>
            </a:r>
            <a:r>
              <a:rPr lang="en-US" i="1" dirty="0" err="1"/>
              <a:t>uperbum</a:t>
            </a:r>
            <a:r>
              <a:rPr lang="en-US" i="1" dirty="0"/>
              <a:t> </a:t>
            </a:r>
            <a:r>
              <a:rPr lang="en-US" dirty="0"/>
              <a:t>/ Shasta Daisy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15" y="1012866"/>
            <a:ext cx="4561385" cy="34210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35" y="4205616"/>
            <a:ext cx="2797054" cy="20977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81978" y="1478522"/>
            <a:ext cx="31487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Grows 2-3’ tall in upright clumps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 is always white with yellow center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Has a long leaf with teeth on the margins that point in a upward motion </a:t>
            </a:r>
          </a:p>
        </p:txBody>
      </p:sp>
    </p:spTree>
    <p:extLst>
      <p:ext uri="{BB962C8B-B14F-4D97-AF65-F5344CB8AC3E}">
        <p14:creationId xmlns:p14="http://schemas.microsoft.com/office/powerpoint/2010/main" val="13401093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Liatris</a:t>
            </a:r>
            <a:r>
              <a:rPr lang="en-US" i="1" dirty="0"/>
              <a:t> </a:t>
            </a:r>
            <a:r>
              <a:rPr lang="en-US" i="1" dirty="0" err="1"/>
              <a:t>spicata</a:t>
            </a:r>
            <a:r>
              <a:rPr lang="en-US" i="1" dirty="0"/>
              <a:t> </a:t>
            </a:r>
            <a:r>
              <a:rPr lang="en-US" dirty="0"/>
              <a:t>/ </a:t>
            </a:r>
            <a:r>
              <a:rPr lang="en-US" dirty="0" err="1"/>
              <a:t>Liatris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2" y="1813446"/>
            <a:ext cx="5287142" cy="33044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7704" y="1891862"/>
            <a:ext cx="294815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Grows one flower  per stem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Flowers are usually purple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Foliage is very dense, grass-like leaves</a:t>
            </a:r>
          </a:p>
        </p:txBody>
      </p:sp>
    </p:spTree>
    <p:extLst>
      <p:ext uri="{BB962C8B-B14F-4D97-AF65-F5344CB8AC3E}">
        <p14:creationId xmlns:p14="http://schemas.microsoft.com/office/powerpoint/2010/main" val="12497665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Lilium</a:t>
            </a:r>
            <a:r>
              <a:rPr lang="en-US" dirty="0"/>
              <a:t> hybrid cv./ Asiatic or Oriental Lily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20" y="4129578"/>
            <a:ext cx="3048892" cy="22520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8723"/>
            <a:ext cx="4921985" cy="3310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5097" y="1852448"/>
            <a:ext cx="341323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Blooms come in many different colors</a:t>
            </a:r>
          </a:p>
          <a:p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The “stem” that attaches each flower to the plant is longer than on an Easter lily</a:t>
            </a: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870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Limonium</a:t>
            </a:r>
            <a:r>
              <a:rPr lang="en-US" i="1" dirty="0"/>
              <a:t> </a:t>
            </a:r>
            <a:r>
              <a:rPr lang="en-US" i="1" dirty="0" err="1"/>
              <a:t>sinuatum</a:t>
            </a:r>
            <a:r>
              <a:rPr lang="en-US" i="1" dirty="0"/>
              <a:t> </a:t>
            </a:r>
            <a:r>
              <a:rPr lang="en-US" dirty="0"/>
              <a:t>/ </a:t>
            </a:r>
            <a:r>
              <a:rPr lang="en-US" dirty="0" err="1"/>
              <a:t>Statice</a:t>
            </a:r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8" y="858885"/>
            <a:ext cx="3062572" cy="2296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3" y="3198972"/>
            <a:ext cx="4817660" cy="32062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39559" y="1357856"/>
            <a:ext cx="34168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Purple is most common but also come in blue, white, and yellow </a:t>
            </a:r>
          </a:p>
          <a:p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Stem and flower are very paper like </a:t>
            </a:r>
          </a:p>
          <a:p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Stem also has a winged edge</a:t>
            </a:r>
          </a:p>
        </p:txBody>
      </p:sp>
    </p:spTree>
    <p:extLst>
      <p:ext uri="{BB962C8B-B14F-4D97-AF65-F5344CB8AC3E}">
        <p14:creationId xmlns:p14="http://schemas.microsoft.com/office/powerpoint/2010/main" val="42519455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Lobularia</a:t>
            </a:r>
            <a:r>
              <a:rPr lang="en-US" i="1" dirty="0"/>
              <a:t> </a:t>
            </a:r>
            <a:r>
              <a:rPr lang="en-US" i="1" dirty="0" err="1"/>
              <a:t>maritima</a:t>
            </a:r>
            <a:r>
              <a:rPr lang="en-US" i="1" dirty="0"/>
              <a:t> </a:t>
            </a:r>
            <a:r>
              <a:rPr lang="en-US" dirty="0"/>
              <a:t>/ Alyssum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4" y="796764"/>
            <a:ext cx="4120715" cy="3090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4" y="3565090"/>
            <a:ext cx="4298135" cy="2857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2189" y="1379483"/>
            <a:ext cx="34841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Very small delicate flowers – flowers can be shades of white, pink, or purple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Grows in a mounded shape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are roughly 1 inch long and only ¼ inch wide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Smells very sweet </a:t>
            </a:r>
          </a:p>
        </p:txBody>
      </p:sp>
    </p:spTree>
    <p:extLst>
      <p:ext uri="{BB962C8B-B14F-4D97-AF65-F5344CB8AC3E}">
        <p14:creationId xmlns:p14="http://schemas.microsoft.com/office/powerpoint/2010/main" val="314431985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AB74E-7E3A-022C-1FCC-13CB52C9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Mandevilla</a:t>
            </a:r>
            <a:r>
              <a:rPr lang="en-US" dirty="0"/>
              <a:t> spp. Rock Trumpet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B6D99D-1EED-8047-035F-B80578C15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06" y="931606"/>
            <a:ext cx="2497394" cy="24973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8A54B6-2AA2-118A-6790-08AF2C5DE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06" y="3615812"/>
            <a:ext cx="2701413" cy="2701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6ECE78-85CB-743B-CF4F-8BC25388EF8C}"/>
              </a:ext>
            </a:extLst>
          </p:cNvPr>
          <p:cNvSpPr txBox="1"/>
          <p:nvPr/>
        </p:nvSpPr>
        <p:spPr>
          <a:xfrm>
            <a:off x="4365523" y="1268361"/>
            <a:ext cx="39525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Trumpet-shaped, five-petaled flowers.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Comes in various colors, including red, pink, white, and yellow.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Mature Size: 3–10 ft. tall, 3–4 ft. wide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Type: Simple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Arrangement: Opposite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Shape: Oblong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Margin: Entire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Hairs Present: 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Length: &gt; 6 inches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Leaf Description: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Fine pointed wrinkled leaves are deep green and glossy. 3'-8" long</a:t>
            </a:r>
          </a:p>
        </p:txBody>
      </p:sp>
    </p:spTree>
    <p:extLst>
      <p:ext uri="{BB962C8B-B14F-4D97-AF65-F5344CB8AC3E}">
        <p14:creationId xmlns:p14="http://schemas.microsoft.com/office/powerpoint/2010/main" val="25757932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Maranta</a:t>
            </a:r>
            <a:r>
              <a:rPr lang="en-US" i="1" dirty="0"/>
              <a:t> </a:t>
            </a:r>
            <a:r>
              <a:rPr lang="en-US" i="1" dirty="0" err="1"/>
              <a:t>leuconeura</a:t>
            </a:r>
            <a:r>
              <a:rPr lang="en-US" i="1" dirty="0"/>
              <a:t> </a:t>
            </a:r>
            <a:r>
              <a:rPr lang="en-US" dirty="0"/>
              <a:t>/ Prayer Plant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5" y="2695450"/>
            <a:ext cx="5632732" cy="400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78769" y="2103025"/>
            <a:ext cx="278726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Coloring in between the veins of leaves is always a reddish tint 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New leaf is rolled as it starts to emerge</a:t>
            </a:r>
          </a:p>
          <a:p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Shape of the leaf is very wide and leaf turns up at the margins </a:t>
            </a:r>
          </a:p>
        </p:txBody>
      </p:sp>
      <p:pic>
        <p:nvPicPr>
          <p:cNvPr id="6" name="Picture 2" descr="https://toptropicals.com/pics/garden/m1/list_2/Maranta_leuconeura47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54"/>
          <a:stretch/>
        </p:blipFill>
        <p:spPr bwMode="auto">
          <a:xfrm>
            <a:off x="3699007" y="925610"/>
            <a:ext cx="2210835" cy="224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7482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Matthiola</a:t>
            </a:r>
            <a:r>
              <a:rPr lang="en-US" i="1" dirty="0"/>
              <a:t> </a:t>
            </a:r>
            <a:r>
              <a:rPr lang="en-US" i="1" dirty="0" err="1"/>
              <a:t>incana</a:t>
            </a:r>
            <a:r>
              <a:rPr lang="en-US" i="1" dirty="0"/>
              <a:t> </a:t>
            </a:r>
            <a:r>
              <a:rPr lang="en-US" dirty="0"/>
              <a:t>cv./ Stock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6" y="954845"/>
            <a:ext cx="3648574" cy="54301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5342" y="1118974"/>
            <a:ext cx="43961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Flowers come in different colors, blooms in clusters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Fuzzy leaf, leaves are very long and slender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Very fragrant </a:t>
            </a:r>
          </a:p>
        </p:txBody>
      </p:sp>
      <p:pic>
        <p:nvPicPr>
          <p:cNvPr id="5" name="Picture 4" descr="http://4.bp.blogspot.com/-lvvmRDnVP0o/U6DwkVur8cI/AAAAAAAAGQA/v7RITeBfNxc/s1600/IMG_8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30" y="3784660"/>
            <a:ext cx="2443384" cy="26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333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Monstera</a:t>
            </a:r>
            <a:r>
              <a:rPr lang="en-US" i="1" dirty="0"/>
              <a:t> </a:t>
            </a:r>
            <a:r>
              <a:rPr lang="en-US" i="1" dirty="0" err="1"/>
              <a:t>deliciosa</a:t>
            </a:r>
            <a:r>
              <a:rPr lang="en-US" i="1" dirty="0"/>
              <a:t> </a:t>
            </a:r>
            <a:r>
              <a:rPr lang="en-US" dirty="0"/>
              <a:t>/ Split Leaf Philodendron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3" y="1438194"/>
            <a:ext cx="5841432" cy="43810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01659" y="1551239"/>
            <a:ext cx="2908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Leaves are solid green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Deep “cuts” start almost at the midrib and move to edge of the leaf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Actually grows out as a vine </a:t>
            </a:r>
          </a:p>
        </p:txBody>
      </p:sp>
    </p:spTree>
    <p:extLst>
      <p:ext uri="{BB962C8B-B14F-4D97-AF65-F5344CB8AC3E}">
        <p14:creationId xmlns:p14="http://schemas.microsoft.com/office/powerpoint/2010/main" val="327558138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Narcissus</a:t>
            </a:r>
            <a:r>
              <a:rPr lang="en-US" dirty="0"/>
              <a:t> hybrid cv./ Daffodil or Narcissus</a:t>
            </a:r>
          </a:p>
        </p:txBody>
      </p:sp>
      <p:pic>
        <p:nvPicPr>
          <p:cNvPr id="6" name="Picture 8" descr="http://ichef.bbci.co.uk/news/624/media/images/80850000/jpg/_80850620_515220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583" y="4863604"/>
            <a:ext cx="2779848" cy="156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Narcissus_psuedo-narcissus_pla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233" y="1025600"/>
            <a:ext cx="3714820" cy="310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52583" y="1350782"/>
            <a:ext cx="44914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Flower resembles “tea cup &amp; saucer”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Are usually yellow, white, or a mixer of the 2 colors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Leaf is flat with a very round end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Bulb is tear dropped shape</a:t>
            </a:r>
          </a:p>
          <a:p>
            <a:endParaRPr lang="en-US" altLang="en-US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02" y="3599303"/>
            <a:ext cx="3643952" cy="273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81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Anethum</a:t>
            </a:r>
            <a:r>
              <a:rPr lang="en-US" i="1" dirty="0"/>
              <a:t> </a:t>
            </a:r>
            <a:r>
              <a:rPr lang="en-US" i="1" dirty="0" err="1"/>
              <a:t>graveolens</a:t>
            </a:r>
            <a:r>
              <a:rPr lang="en-US" i="1" dirty="0"/>
              <a:t> </a:t>
            </a:r>
            <a:r>
              <a:rPr lang="en-US" dirty="0"/>
              <a:t>cv./ Dill</a:t>
            </a:r>
          </a:p>
        </p:txBody>
      </p:sp>
      <p:pic>
        <p:nvPicPr>
          <p:cNvPr id="25602" name="Picture 2" descr="Image result for Anethum graveolens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930275"/>
            <a:ext cx="4963342" cy="331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Image result for Anethum graveolens c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62" y="3876675"/>
            <a:ext cx="2486244" cy="248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73826" y="809625"/>
            <a:ext cx="3966935" cy="58785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2000" dirty="0">
              <a:solidFill>
                <a:srgbClr val="000000"/>
              </a:solidFill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3-5' tall on stiff hollow stems 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 Aromatic, lacy, delicate, blue-green leaves </a:t>
            </a:r>
            <a:r>
              <a:rPr lang="en-US" sz="2000" dirty="0" err="1">
                <a:solidFill>
                  <a:srgbClr val="000000"/>
                </a:solidFill>
              </a:rPr>
              <a:t>pinnately</a:t>
            </a:r>
            <a:r>
              <a:rPr lang="en-US" sz="2000" dirty="0">
                <a:solidFill>
                  <a:srgbClr val="000000"/>
                </a:solidFill>
              </a:rPr>
              <a:t> divided into fine, thread-like segments 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 Taller plants may flop and need protection from strong winds 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solidFill>
                <a:srgbClr val="000000"/>
              </a:solidFill>
              <a:cs typeface="Arial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 Scented, yellow flowers bloom in mid-summer in large, flattened, compound umbels (each to 10" diameter)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 Flowers followed by aromatic seed</a:t>
            </a:r>
          </a:p>
          <a:p>
            <a:endParaRPr lang="en-US" dirty="0">
              <a:solidFill>
                <a:schemeClr val="accent4"/>
              </a:solidFill>
            </a:endParaRPr>
          </a:p>
          <a:p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Nephrolepis</a:t>
            </a:r>
            <a:r>
              <a:rPr lang="en-US" i="1" dirty="0"/>
              <a:t> </a:t>
            </a:r>
            <a:r>
              <a:rPr lang="en-US" i="1" dirty="0" err="1"/>
              <a:t>exaltata</a:t>
            </a:r>
            <a:r>
              <a:rPr lang="en-US" i="1" dirty="0"/>
              <a:t> </a:t>
            </a:r>
            <a:r>
              <a:rPr lang="en-US" dirty="0"/>
              <a:t>cv./ Boston Fern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2" y="918669"/>
            <a:ext cx="4223528" cy="31676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5587" y="1552903"/>
            <a:ext cx="377153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Typically in a hanging basket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Fern leaves are known as fronds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The fronds are solid green in color </a:t>
            </a:r>
          </a:p>
          <a:p>
            <a:endParaRPr lang="en-US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Fronds droop over to cover the pot </a:t>
            </a:r>
          </a:p>
          <a:p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05" y="3674041"/>
            <a:ext cx="2047942" cy="268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50194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Ocimum</a:t>
            </a:r>
            <a:r>
              <a:rPr lang="en-US" i="1" dirty="0"/>
              <a:t> </a:t>
            </a:r>
            <a:r>
              <a:rPr lang="en-US" i="1" dirty="0" err="1"/>
              <a:t>basilicum</a:t>
            </a:r>
            <a:r>
              <a:rPr lang="en-US" i="1" dirty="0"/>
              <a:t> </a:t>
            </a:r>
            <a:r>
              <a:rPr lang="en-US" dirty="0"/>
              <a:t>cv./ Basil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7" y="1723853"/>
            <a:ext cx="5063028" cy="37803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72466" y="1576580"/>
            <a:ext cx="37715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Grown as an annual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Grows between 12–51” tall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Leaves are opposite one another, light green, and silky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Leaves are 1.2–4.3” long and 0.39–2.36” wide.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The flowers are small, white in color and arranged in a spike.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200" dirty="0"/>
              <a:t>Fragrant herb used in cooking.</a:t>
            </a:r>
          </a:p>
        </p:txBody>
      </p:sp>
    </p:spTree>
    <p:extLst>
      <p:ext uri="{BB962C8B-B14F-4D97-AF65-F5344CB8AC3E}">
        <p14:creationId xmlns:p14="http://schemas.microsoft.com/office/powerpoint/2010/main" val="34230498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Opuntia</a:t>
            </a:r>
            <a:r>
              <a:rPr lang="en-US" dirty="0"/>
              <a:t> cv./Prickly Pear Cactus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7" y="914399"/>
            <a:ext cx="4100299" cy="54670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055" y="2093659"/>
            <a:ext cx="40553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Flat/ pad surface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Has thorns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The pads connect directly on top of each other</a:t>
            </a:r>
          </a:p>
        </p:txBody>
      </p:sp>
    </p:spTree>
    <p:extLst>
      <p:ext uri="{BB962C8B-B14F-4D97-AF65-F5344CB8AC3E}">
        <p14:creationId xmlns:p14="http://schemas.microsoft.com/office/powerpoint/2010/main" val="8290140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Paeonia</a:t>
            </a:r>
            <a:r>
              <a:rPr lang="en-US" dirty="0"/>
              <a:t> cv./ Peony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9" y="887105"/>
            <a:ext cx="4108755" cy="54800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055" y="1426528"/>
            <a:ext cx="40553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Herbaceous perennial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Grows 1.5-3’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Leaves are compound, large and deeply lobed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Flowers vary in colors ranging from purple red to white or yellow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7345819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Paphiopedilum</a:t>
            </a:r>
            <a:r>
              <a:rPr lang="en-US" dirty="0"/>
              <a:t> hybrid cv./ Lady’s Slipper Orchid</a:t>
            </a:r>
          </a:p>
        </p:txBody>
      </p:sp>
      <p:pic>
        <p:nvPicPr>
          <p:cNvPr id="39938" name="Picture 2" descr="Image result for Paphiopedilum hybrid c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8" y="1204528"/>
            <a:ext cx="4913447" cy="368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62756" y="1473293"/>
            <a:ext cx="290880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Characterized by the slipper-shaped </a:t>
            </a:r>
            <a:r>
              <a:rPr lang="en-US" dirty="0">
                <a:latin typeface="Arial" panose="020B0604020202020204" pitchFamily="34" charset="0"/>
              </a:rPr>
              <a:t>pouches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of the </a:t>
            </a:r>
            <a:r>
              <a:rPr lang="en-US" dirty="0">
                <a:latin typeface="Arial" panose="020B0604020202020204" pitchFamily="34" charset="0"/>
              </a:rPr>
              <a:t>flowers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</a:rPr>
              <a:t>Not an epiphyte, so planted in root medium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The pouch traps insects so they are forced to climb up into the flower to collect or deposit </a:t>
            </a:r>
            <a:r>
              <a:rPr lang="en-US" dirty="0">
                <a:latin typeface="Arial" panose="020B0604020202020204" pitchFamily="34" charset="0"/>
              </a:rPr>
              <a:t>pollen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 thus fertilizing the flower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992097-762B-51C3-C4B2-2C0CE33A3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775" y="3863844"/>
            <a:ext cx="2985579" cy="280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947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Pelargonium </a:t>
            </a:r>
            <a:r>
              <a:rPr lang="en-US" i="1" dirty="0" err="1"/>
              <a:t>peltatum</a:t>
            </a:r>
            <a:r>
              <a:rPr lang="en-US" i="1" dirty="0"/>
              <a:t> </a:t>
            </a:r>
            <a:r>
              <a:rPr lang="en-US" dirty="0"/>
              <a:t>cv./ Ivy Geranium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8" y="1542054"/>
            <a:ext cx="5772164" cy="42173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55171" y="1957933"/>
            <a:ext cx="277473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Very stout, wavy lobes on the leaf </a:t>
            </a:r>
          </a:p>
          <a:p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Not as hairy as regular geranium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835861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Pelargonium</a:t>
            </a:r>
            <a:r>
              <a:rPr lang="en-US" dirty="0"/>
              <a:t> x </a:t>
            </a:r>
            <a:r>
              <a:rPr lang="en-US" i="1" dirty="0" err="1"/>
              <a:t>hortorum</a:t>
            </a:r>
            <a:r>
              <a:rPr lang="en-US" i="1" dirty="0"/>
              <a:t> </a:t>
            </a:r>
            <a:r>
              <a:rPr lang="en-US" dirty="0"/>
              <a:t>cv./ Zonal Geranium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08785" y="1525263"/>
            <a:ext cx="341869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Un-opened flower buds face down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Flower “stem” is very long and raises above foliage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Fragrant flowers bloom in clusters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/>
              <a:t>Leaves are round-oval with ruffled edges</a:t>
            </a:r>
          </a:p>
          <a:p>
            <a:pPr>
              <a:buFontTx/>
              <a:buNone/>
            </a:pPr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1B6D8-EA2C-376E-2EB0-8C1D3EEA1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430"/>
            <a:ext cx="2864460" cy="3819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045D64-7F13-A48E-E42F-1AFBE440E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40405" y="3425745"/>
            <a:ext cx="3392433" cy="254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1394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Pentas</a:t>
            </a:r>
            <a:r>
              <a:rPr lang="en-US" i="1" dirty="0"/>
              <a:t> </a:t>
            </a:r>
            <a:r>
              <a:rPr lang="en-US" dirty="0"/>
              <a:t>hybrid cv./ </a:t>
            </a:r>
            <a:r>
              <a:rPr lang="en-US" dirty="0" err="1"/>
              <a:t>Pentas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32" y="1501110"/>
            <a:ext cx="5441097" cy="40808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29391" y="1354892"/>
            <a:ext cx="326220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36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tropical woody-based perennial that grows to 1-2’ tall in beds or containers. </a:t>
            </a:r>
          </a:p>
          <a:p>
            <a:endParaRPr lang="en-US" dirty="0">
              <a:solidFill>
                <a:srgbClr val="636B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36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many-branched, somewhat sprawling plant</a:t>
            </a:r>
          </a:p>
          <a:p>
            <a:endParaRPr lang="en-US" dirty="0">
              <a:solidFill>
                <a:srgbClr val="636B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36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4” wide rounded clusters of star-shaped flowers.</a:t>
            </a:r>
          </a:p>
          <a:p>
            <a:endParaRPr lang="en-US" dirty="0">
              <a:solidFill>
                <a:srgbClr val="636B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36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Elliptic to lanceolate dark green leaves (to 6” long).</a:t>
            </a:r>
          </a:p>
          <a:p>
            <a:endParaRPr lang="en-US" dirty="0">
              <a:solidFill>
                <a:srgbClr val="636B4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636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Flowers are pink, magenta, lilac or less commonly white.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61336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73C8-7C59-3ECE-C388-502365BF7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Peperomia sp. Peperomia</a:t>
            </a:r>
          </a:p>
        </p:txBody>
      </p:sp>
      <p:pic>
        <p:nvPicPr>
          <p:cNvPr id="5" name="Picture 4" descr="A potted plant with green leaves&#10;&#10;AI-generated content may be incorrect.">
            <a:extLst>
              <a:ext uri="{FF2B5EF4-FFF2-40B4-BE49-F238E27FC236}">
                <a16:creationId xmlns:a16="http://schemas.microsoft.com/office/drawing/2014/main" id="{7AE3697D-8AB7-CF2E-C828-D1500056C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6" r="14220"/>
          <a:stretch/>
        </p:blipFill>
        <p:spPr>
          <a:xfrm>
            <a:off x="-1639" y="543858"/>
            <a:ext cx="2482317" cy="3126890"/>
          </a:xfrm>
          <a:prstGeom prst="rect">
            <a:avLst/>
          </a:prstGeom>
        </p:spPr>
      </p:pic>
      <p:pic>
        <p:nvPicPr>
          <p:cNvPr id="7" name="Picture 6" descr="A potted plant with green leaves&#10;&#10;AI-generated content may be incorrect.">
            <a:extLst>
              <a:ext uri="{FF2B5EF4-FFF2-40B4-BE49-F238E27FC236}">
                <a16:creationId xmlns:a16="http://schemas.microsoft.com/office/drawing/2014/main" id="{46DE4CF8-FAD1-DE38-2852-6D1B5A469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4" b="14636"/>
          <a:stretch/>
        </p:blipFill>
        <p:spPr>
          <a:xfrm>
            <a:off x="98323" y="3982720"/>
            <a:ext cx="2970570" cy="2875280"/>
          </a:xfrm>
          <a:prstGeom prst="rect">
            <a:avLst/>
          </a:prstGeom>
        </p:spPr>
      </p:pic>
      <p:pic>
        <p:nvPicPr>
          <p:cNvPr id="9" name="Picture 8" descr="A potted plant with green leaves&#10;&#10;AI-generated content may be incorrect.">
            <a:extLst>
              <a:ext uri="{FF2B5EF4-FFF2-40B4-BE49-F238E27FC236}">
                <a16:creationId xmlns:a16="http://schemas.microsoft.com/office/drawing/2014/main" id="{03A2BC16-D961-E635-AD69-2E8FEF68DE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497" y="1239520"/>
            <a:ext cx="3236477" cy="3126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D1216D-1C71-7CE4-3E28-587B2DD70B55}"/>
              </a:ext>
            </a:extLst>
          </p:cNvPr>
          <p:cNvSpPr txBox="1"/>
          <p:nvPr/>
        </p:nvSpPr>
        <p:spPr>
          <a:xfrm>
            <a:off x="4789067" y="1239520"/>
            <a:ext cx="435493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Peperomias are known for their diverse foliage, which can be: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Smooth and waxy Rippled or crinkled Succulent-like, with thick, fleshy leaves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Round, oval, heart-shaped, or pointed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Solid green, variegated, or with unique patterns or colors </a:t>
            </a:r>
          </a:p>
          <a:p>
            <a:r>
              <a:rPr lang="en-US" dirty="0"/>
              <a:t>Size: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They typically grow to a relatively small size, often between 8 and 15 inches tall and wide. </a:t>
            </a:r>
          </a:p>
          <a:p>
            <a:r>
              <a:rPr lang="en-US" dirty="0"/>
              <a:t>Flowers: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While not the primary reason for growing them, Peperomias have "rat-tail" inflorescences (flower clusters) that can help with identification if they are blooming.</a:t>
            </a:r>
          </a:p>
        </p:txBody>
      </p:sp>
    </p:spTree>
    <p:extLst>
      <p:ext uri="{BB962C8B-B14F-4D97-AF65-F5344CB8AC3E}">
        <p14:creationId xmlns:p14="http://schemas.microsoft.com/office/powerpoint/2010/main" val="39682265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Petroselinum </a:t>
            </a:r>
            <a:r>
              <a:rPr lang="en-US" i="1" dirty="0" err="1"/>
              <a:t>crispum</a:t>
            </a:r>
            <a:r>
              <a:rPr lang="en-US" i="1" dirty="0"/>
              <a:t> </a:t>
            </a:r>
            <a:r>
              <a:rPr lang="en-US" dirty="0"/>
              <a:t>cv./ Parsley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9" y="955343"/>
            <a:ext cx="3958628" cy="29689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03" y="4038614"/>
            <a:ext cx="4285397" cy="24105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96803" y="1341348"/>
            <a:ext cx="32481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Biennial, grown as an annual.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Grows in a clump to 12" tall                                  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and as wide.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Triangular dark green leaves are finely divided into curly or flat leaflets.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Plants will bloom in the 2nd year by sending up stalks to 2-3' tall bearing compound round shaped clusters of greenish-yellow flowers. </a:t>
            </a:r>
          </a:p>
        </p:txBody>
      </p:sp>
    </p:spTree>
    <p:extLst>
      <p:ext uri="{BB962C8B-B14F-4D97-AF65-F5344CB8AC3E}">
        <p14:creationId xmlns:p14="http://schemas.microsoft.com/office/powerpoint/2010/main" val="2475659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Angles.thmx</Template>
  <TotalTime>26394</TotalTime>
  <Words>6102</Words>
  <Application>Microsoft Office PowerPoint</Application>
  <PresentationFormat>On-screen Show (4:3)</PresentationFormat>
  <Paragraphs>909</Paragraphs>
  <Slides>131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131</vt:i4>
      </vt:variant>
    </vt:vector>
  </HeadingPairs>
  <TitlesOfParts>
    <vt:vector size="139" baseType="lpstr">
      <vt:lpstr>Google Sans</vt:lpstr>
      <vt:lpstr>Wingdings</vt:lpstr>
      <vt:lpstr>Franklin Gothic Book</vt:lpstr>
      <vt:lpstr>Arial</vt:lpstr>
      <vt:lpstr>Times New Roman</vt:lpstr>
      <vt:lpstr>Verdana</vt:lpstr>
      <vt:lpstr>Georgia</vt:lpstr>
      <vt:lpstr>FFA Inservice Master</vt:lpstr>
      <vt:lpstr>PowerPoint Presentation</vt:lpstr>
      <vt:lpstr>  </vt:lpstr>
      <vt:lpstr>Aechmea fasciata cv./ Silver Vase Bromeliad </vt:lpstr>
      <vt:lpstr>Ageratium houstonianum/Ageratum</vt:lpstr>
      <vt:lpstr>Alocasia amazonica Amazon elephant ear</vt:lpstr>
      <vt:lpstr>Aloe vera Aloe plant</vt:lpstr>
      <vt:lpstr>Alstroemeria hybrid cv./ Peruvian Lily</vt:lpstr>
      <vt:lpstr>Anemone coronaria/ Anemone</vt:lpstr>
      <vt:lpstr>Anethum graveolens cv./ Dill</vt:lpstr>
      <vt:lpstr>Angelonia hybrid cv./ Angelonia</vt:lpstr>
      <vt:lpstr>Anthurium x andraeanum cv./ Flamingo Plant</vt:lpstr>
      <vt:lpstr>Antirrhinum majus cv/ Snapdragon</vt:lpstr>
      <vt:lpstr>Aphelandra squarrosa cv./ Zebra Plant</vt:lpstr>
      <vt:lpstr>Araucaria heterophylla/ Norfolk Island Pine</vt:lpstr>
      <vt:lpstr>Asparagus densiflorus Fox Tail Fern</vt:lpstr>
      <vt:lpstr>Aster Amellus Aster</vt:lpstr>
      <vt:lpstr>Astilbe hybrid cv./ Astilbe</vt:lpstr>
      <vt:lpstr>Begonia x semperflorens-cultorum/ Wax Begonia</vt:lpstr>
      <vt:lpstr>Begonia x tuberhybrida cv./ Tuberous Begonia</vt:lpstr>
      <vt:lpstr>Caladium x hortulanum cv./ Caladium</vt:lpstr>
      <vt:lpstr>Calathea insignis Rattlesnake plant</vt:lpstr>
      <vt:lpstr>Calibrachoa hybrid cv./ Million Bells </vt:lpstr>
      <vt:lpstr>Callistephus chinensis cv./ China Aster</vt:lpstr>
      <vt:lpstr>Campanula hybrid cv./ Campanula</vt:lpstr>
      <vt:lpstr>Canna x generalis cv./ Garden Canna</vt:lpstr>
      <vt:lpstr>Capsicum annuum/ Ornamental Pepper Plant</vt:lpstr>
      <vt:lpstr>Celosia argentea cv./ Cockscomb</vt:lpstr>
      <vt:lpstr>Centaurea cyanus Cornflower, Bachelor’s Button</vt:lpstr>
      <vt:lpstr>Chamaedorea elegans/ Parlor Palm</vt:lpstr>
      <vt:lpstr>Chamelaucium uncinatum/ Waxflower</vt:lpstr>
      <vt:lpstr>Cholorophytum comosum cv./ Spider Plant</vt:lpstr>
      <vt:lpstr>Chrysanthemum x morifolium / Florist’s Chrysanthemum</vt:lpstr>
      <vt:lpstr>Clematis hybrid cv./ Clematis</vt:lpstr>
      <vt:lpstr>Codiaeum varigatum pictum/ Croton</vt:lpstr>
      <vt:lpstr>Colocasia esculenta Taro</vt:lpstr>
      <vt:lpstr>Cordyline fruticosa Ti Plant</vt:lpstr>
      <vt:lpstr>Crassula argentea / Jade Plant</vt:lpstr>
      <vt:lpstr>Cycas revoluta cv./ Sago Palm</vt:lpstr>
      <vt:lpstr>Cyclamen x persicum cv./ Florists’ Cyclamen</vt:lpstr>
      <vt:lpstr>Cymbidium cv./ Cymbidium Orchid </vt:lpstr>
      <vt:lpstr>Cymbopogon cv./ Lemongrass (herb)</vt:lpstr>
      <vt:lpstr>Dahlia hybrid cv./ Dahlia</vt:lpstr>
      <vt:lpstr>Delosperma Ice Plant</vt:lpstr>
      <vt:lpstr>Delphinium consolida cv./ Larkspur</vt:lpstr>
      <vt:lpstr>Dendrobium cv./ Dendrobium Orchid</vt:lpstr>
      <vt:lpstr>Dianthus caryophyllus cv./ Carnation</vt:lpstr>
      <vt:lpstr>Dracaena cincta / Red Edge Dracaena </vt:lpstr>
      <vt:lpstr>Echinocactus cv./ Barrel Cactus</vt:lpstr>
      <vt:lpstr>Epipremnum aureum cv./ Golden Pothos</vt:lpstr>
      <vt:lpstr>Erica carnea cv./ Spring Heather</vt:lpstr>
      <vt:lpstr>Eucalyptus polyanthemos / Silver Dollar Eucalyptus</vt:lpstr>
      <vt:lpstr>Euphorbia pulcherrima cv./ Poinsettia</vt:lpstr>
      <vt:lpstr>Eustoma grandiflorum/ Lisianthus</vt:lpstr>
      <vt:lpstr>Exacum affine / Persian Violet</vt:lpstr>
      <vt:lpstr>Ficus benjamina cv/ Benjamin Fig</vt:lpstr>
      <vt:lpstr>Ficus elastica cv/ Rubber Plant</vt:lpstr>
      <vt:lpstr>Ficus lyrata Fiddle Leaf Fig</vt:lpstr>
      <vt:lpstr>Fragaria x ananassa cv./ Strawberry Plant</vt:lpstr>
      <vt:lpstr>Freesia x hybrida / Freesia</vt:lpstr>
      <vt:lpstr>Gardenia jasminoides / Gardenia</vt:lpstr>
      <vt:lpstr>Gerbera jamesonii / Gerbera Daisy</vt:lpstr>
      <vt:lpstr>Gladiolus x hortulanus cv./ Garden Gladiolus</vt:lpstr>
      <vt:lpstr>Gomphrena hybrid cv./ Globe Amaranths</vt:lpstr>
      <vt:lpstr>Gypsophila elegans cv./ Baby’s Breath</vt:lpstr>
      <vt:lpstr>Hedera helix cv./ English Ivy</vt:lpstr>
      <vt:lpstr>Helianthus annuus / Sunflower</vt:lpstr>
      <vt:lpstr>Hemerocallis cv./ Daylily</vt:lpstr>
      <vt:lpstr>Hibiscus spp. Hibiscus </vt:lpstr>
      <vt:lpstr>Hippeastrum hybrid cv./ Amaryllis</vt:lpstr>
      <vt:lpstr>Hosta cv./ Hosta</vt:lpstr>
      <vt:lpstr>Hoya carnosa / Wax Plant</vt:lpstr>
      <vt:lpstr>Hyacinthus orientalis cv./ Hyacinth</vt:lpstr>
      <vt:lpstr>Hydrangea macrophylla / Big Leaf Hydrangea</vt:lpstr>
      <vt:lpstr>Hypoestes phyllostachya Polka-Dot plant</vt:lpstr>
      <vt:lpstr>Impatiens hawkeri New Guinea Impatiens</vt:lpstr>
      <vt:lpstr>Ipomoea batatas cv./ Ornamental Sweet Potato</vt:lpstr>
      <vt:lpstr>Iris x xiphium cv./ Dutch Iris</vt:lpstr>
      <vt:lpstr>Justica brandegeana / Shrimp Plant</vt:lpstr>
      <vt:lpstr>Kalanchoe x blossfeldiana cv./ Kalanchoe</vt:lpstr>
      <vt:lpstr>Leucanthemum x superbum / Shasta Daisy</vt:lpstr>
      <vt:lpstr>Liatris spicata / Liatris</vt:lpstr>
      <vt:lpstr>Lilium hybrid cv./ Asiatic or Oriental Lily</vt:lpstr>
      <vt:lpstr>Limonium sinuatum / Statice </vt:lpstr>
      <vt:lpstr>Lobularia maritima / Alyssum</vt:lpstr>
      <vt:lpstr>Mandevilla spp. Rock Trumpet</vt:lpstr>
      <vt:lpstr>Maranta leuconeura / Prayer Plant</vt:lpstr>
      <vt:lpstr>Matthiola incana cv./ Stock</vt:lpstr>
      <vt:lpstr>Monstera deliciosa / Split Leaf Philodendron</vt:lpstr>
      <vt:lpstr>Narcissus hybrid cv./ Daffodil or Narcissus</vt:lpstr>
      <vt:lpstr>Nephrolepis exaltata cv./ Boston Fern</vt:lpstr>
      <vt:lpstr>Ocimum basilicum cv./ Basil</vt:lpstr>
      <vt:lpstr>Opuntia cv./Prickly Pear Cactus</vt:lpstr>
      <vt:lpstr>Paeonia cv./ Peony</vt:lpstr>
      <vt:lpstr>Paphiopedilum hybrid cv./ Lady’s Slipper Orchid</vt:lpstr>
      <vt:lpstr>Pelargonium peltatum cv./ Ivy Geranium</vt:lpstr>
      <vt:lpstr>Pelargonium x hortorum cv./ Zonal Geranium</vt:lpstr>
      <vt:lpstr>Pentas hybrid cv./ Pentas</vt:lpstr>
      <vt:lpstr>Peperomia sp. Peperomia</vt:lpstr>
      <vt:lpstr>Petroselinum crispum cv./ Parsley</vt:lpstr>
      <vt:lpstr>Petunia x hybrida cv./ Petunia </vt:lpstr>
      <vt:lpstr>Phalaenopsis cv./ Moth Orchid</vt:lpstr>
      <vt:lpstr>Philodendron scandens oxycardium / Heartleaf Philodendron</vt:lpstr>
      <vt:lpstr>Pilea cadierei / Aluminum Plant</vt:lpstr>
      <vt:lpstr>Portulaca oleracea cv./ Portulaca</vt:lpstr>
      <vt:lpstr>Primula malacoides cv./ Primrose</vt:lpstr>
      <vt:lpstr>Protea sp. Protea</vt:lpstr>
      <vt:lpstr>Ranunculus hybrid cv./ Ranunculus</vt:lpstr>
      <vt:lpstr>Rhododendron simsii cv./ Florist Azalea</vt:lpstr>
      <vt:lpstr>Rumohra adiantiformis / Leatherleaf Fern</vt:lpstr>
      <vt:lpstr>Saintpaulia ionantha cv./ African Violet</vt:lpstr>
      <vt:lpstr>Salvia splendens cv./ Salvia </vt:lpstr>
      <vt:lpstr>Sansevieria trifasciata cv./ Snake Plant</vt:lpstr>
      <vt:lpstr>Schefflera arboricola / Dwarf Schefflera </vt:lpstr>
      <vt:lpstr>Schlumbergera bridgesii / Christmas Cactus</vt:lpstr>
      <vt:lpstr>Sempervivum hybrid cv./ Hens and Chicks</vt:lpstr>
      <vt:lpstr>Sempervivum hybrid cv/ Dusty Miller</vt:lpstr>
      <vt:lpstr>Senecio rowleyanus String of Pearls</vt:lpstr>
      <vt:lpstr>Solenostemon scutellarioides / Coleus</vt:lpstr>
      <vt:lpstr>Solidago hybrid cv./ Solidago</vt:lpstr>
      <vt:lpstr>Spathiphyllum / Peace Lily</vt:lpstr>
      <vt:lpstr>Stephanotis floribunda / Stephanotis</vt:lpstr>
      <vt:lpstr>Strelitzia reginae/ Bird of Paradise</vt:lpstr>
      <vt:lpstr>Syngonium podophyllum / Nephthytis</vt:lpstr>
      <vt:lpstr>Tagetes species cv./ Marigold </vt:lpstr>
      <vt:lpstr>Tillandsia spp. Air Plant</vt:lpstr>
      <vt:lpstr>Tradescantia zebrine/ Inch Plant </vt:lpstr>
      <vt:lpstr>Tulipa cv./ Tulip</vt:lpstr>
      <vt:lpstr>Verbena hybrid cv./ Verbena</vt:lpstr>
      <vt:lpstr>Viola x wittrockiana cv./ Pansy</vt:lpstr>
      <vt:lpstr>Zantedeschia hybrid cv./ Calla Lily </vt:lpstr>
      <vt:lpstr>Zinnia cv./ Zinnia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Elizabeth Bledsoe</cp:lastModifiedBy>
  <cp:revision>758</cp:revision>
  <dcterms:created xsi:type="dcterms:W3CDTF">2007-01-30T15:01:20Z</dcterms:created>
  <dcterms:modified xsi:type="dcterms:W3CDTF">2025-03-19T06:24:50Z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</Properties>
</file>