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99" d="100"/>
          <a:sy n="99" d="100"/>
        </p:scale>
        <p:origin x="-24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749C5F50-99D4-42B6-AB59-936324C2A796}"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9"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0"/>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7" y="1"/>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5" y="4246564"/>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3"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
        <p:nvSpPr>
          <p:cNvPr id="7" name="Rectangle 6"/>
          <p:cNvSpPr/>
          <p:nvPr/>
        </p:nvSpPr>
        <p:spPr>
          <a:xfrm>
            <a:off x="363160" y="402265"/>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1"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1"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3"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9"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2"/>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2"/>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6"/>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49C5F50-99D4-42B6-AB59-936324C2A796}" type="slidenum">
              <a:rPr lang="en-US" smtClean="0"/>
              <a:pPr/>
              <a:t>‹#›</a:t>
            </a:fld>
            <a:endParaRPr lang="en-US"/>
          </a:p>
        </p:txBody>
      </p:sp>
      <p:sp>
        <p:nvSpPr>
          <p:cNvPr id="16" name="Rectangle 15"/>
          <p:cNvSpPr/>
          <p:nvPr/>
        </p:nvSpPr>
        <p:spPr>
          <a:xfrm>
            <a:off x="87791"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3"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5"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1"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1"/>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3"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3" y="1219200"/>
            <a:ext cx="132763" cy="128467"/>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2"/>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2"/>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3" y="1371600"/>
            <a:ext cx="132763" cy="128467"/>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9" y="1474763"/>
            <a:ext cx="132763" cy="128467"/>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500"/>
            <a:ext cx="2133600" cy="365125"/>
          </a:xfrm>
        </p:spPr>
        <p:txBody>
          <a:bodyPr/>
          <a:lstStyle>
            <a:extLst/>
          </a:lstStyle>
          <a:p>
            <a:fld id="{5E334C03-C562-4480-88DC-72B96AAF6908}" type="datetimeFigureOut">
              <a:rPr lang="en-US" smtClean="0"/>
              <a:pPr/>
              <a:t>11/2/2009</a:t>
            </a:fld>
            <a:endParaRPr lang="en-US"/>
          </a:p>
        </p:txBody>
      </p:sp>
      <p:sp>
        <p:nvSpPr>
          <p:cNvPr id="6" name="Footer Placeholder 5"/>
          <p:cNvSpPr>
            <a:spLocks noGrp="1"/>
          </p:cNvSpPr>
          <p:nvPr>
            <p:ph type="ftr" sz="quarter" idx="11"/>
          </p:nvPr>
        </p:nvSpPr>
        <p:spPr>
          <a:xfrm>
            <a:off x="914400" y="55500"/>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500"/>
            <a:ext cx="457200" cy="365125"/>
          </a:xfrm>
        </p:spPr>
        <p:txBody>
          <a:bodyPr/>
          <a:lstStyle>
            <a:extLst/>
          </a:lstStyle>
          <a:p>
            <a:fld id="{749C5F50-99D4-42B6-AB59-936324C2A7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9"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6"/>
            <a:ext cx="2133600" cy="365125"/>
          </a:xfrm>
          <a:prstGeom prst="rect">
            <a:avLst/>
          </a:prstGeom>
        </p:spPr>
        <p:txBody>
          <a:bodyPr vert="horz" anchor="b"/>
          <a:lstStyle>
            <a:lvl1pPr algn="l" eaLnBrk="1" latinLnBrk="0" hangingPunct="1">
              <a:defRPr kumimoji="0" sz="1100">
                <a:solidFill>
                  <a:schemeClr val="tx2"/>
                </a:solidFill>
              </a:defRPr>
            </a:lvl1pPr>
            <a:extLst/>
          </a:lstStyle>
          <a:p>
            <a:fld id="{5E334C03-C562-4480-88DC-72B96AAF6908}" type="datetimeFigureOut">
              <a:rPr lang="en-US" smtClean="0"/>
              <a:pPr/>
              <a:t>11/2/2009</a:t>
            </a:fld>
            <a:endParaRPr lang="en-US"/>
          </a:p>
        </p:txBody>
      </p:sp>
      <p:sp>
        <p:nvSpPr>
          <p:cNvPr id="3" name="Footer Placeholder 2"/>
          <p:cNvSpPr>
            <a:spLocks noGrp="1"/>
          </p:cNvSpPr>
          <p:nvPr>
            <p:ph type="ftr" sz="quarter" idx="3"/>
          </p:nvPr>
        </p:nvSpPr>
        <p:spPr>
          <a:xfrm>
            <a:off x="914400" y="6416676"/>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6"/>
            <a:ext cx="457200" cy="365125"/>
          </a:xfrm>
          <a:prstGeom prst="rect">
            <a:avLst/>
          </a:prstGeom>
        </p:spPr>
        <p:txBody>
          <a:bodyPr vert="horz" anchor="b"/>
          <a:lstStyle>
            <a:lvl1pPr algn="l" eaLnBrk="1" latinLnBrk="0" hangingPunct="1">
              <a:defRPr kumimoji="0" sz="1200">
                <a:solidFill>
                  <a:schemeClr val="tx2"/>
                </a:solidFill>
              </a:defRPr>
            </a:lvl1pPr>
            <a:extLst/>
          </a:lstStyle>
          <a:p>
            <a:fld id="{749C5F50-99D4-42B6-AB59-936324C2A79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14302"/>
            <a:ext cx="8737600" cy="6309420"/>
          </a:xfrm>
          <a:prstGeom prst="rect">
            <a:avLst/>
          </a:prstGeom>
          <a:noFill/>
        </p:spPr>
        <p:txBody>
          <a:bodyPr wrap="square" rtlCol="0">
            <a:spAutoFit/>
          </a:bodyPr>
          <a:lstStyle/>
          <a:p>
            <a:r>
              <a:rPr lang="en-US" dirty="0"/>
              <a:t>TM.A</a:t>
            </a:r>
          </a:p>
          <a:p>
            <a:r>
              <a:rPr lang="en-US" dirty="0"/>
              <a:t> </a:t>
            </a:r>
          </a:p>
          <a:p>
            <a:r>
              <a:rPr lang="en-US" sz="2400" dirty="0"/>
              <a:t>A </a:t>
            </a:r>
            <a:r>
              <a:rPr lang="en-US" sz="2400" b="1" i="1" dirty="0"/>
              <a:t>business plan </a:t>
            </a:r>
            <a:r>
              <a:rPr lang="en-US" sz="2400" dirty="0"/>
              <a:t>is a written statement of the goals of a business and the ways and means of achieving them.</a:t>
            </a:r>
          </a:p>
          <a:p>
            <a:r>
              <a:rPr lang="en-US" sz="2000" dirty="0"/>
              <a:t> </a:t>
            </a:r>
          </a:p>
          <a:p>
            <a:r>
              <a:rPr lang="en-US" sz="2400" dirty="0"/>
              <a:t>The benefits of creating a business plan for a start-up enterprise are</a:t>
            </a:r>
            <a:r>
              <a:rPr lang="en-US" sz="2400" dirty="0" smtClean="0"/>
              <a:t>:</a:t>
            </a:r>
          </a:p>
          <a:p>
            <a:endParaRPr lang="en-US" sz="2000" dirty="0"/>
          </a:p>
          <a:p>
            <a:pPr lvl="1"/>
            <a:r>
              <a:rPr lang="en-US" sz="2000" dirty="0" smtClean="0"/>
              <a:t>a.  Allows </a:t>
            </a:r>
            <a:r>
              <a:rPr lang="en-US" sz="2000" dirty="0"/>
              <a:t>business owners an opportunity to really think about what they want to accomplish with the business.</a:t>
            </a:r>
          </a:p>
          <a:p>
            <a:pPr lvl="1"/>
            <a:r>
              <a:rPr lang="en-US" sz="2000" dirty="0"/>
              <a:t> </a:t>
            </a:r>
          </a:p>
          <a:p>
            <a:pPr lvl="1"/>
            <a:r>
              <a:rPr lang="en-US" sz="2000" dirty="0" smtClean="0"/>
              <a:t>b.  Provides </a:t>
            </a:r>
            <a:r>
              <a:rPr lang="en-US" sz="2000" dirty="0"/>
              <a:t>a foundation for how the business is to be built.</a:t>
            </a:r>
          </a:p>
          <a:p>
            <a:pPr lvl="1"/>
            <a:r>
              <a:rPr lang="en-US" sz="2000" dirty="0"/>
              <a:t> </a:t>
            </a:r>
          </a:p>
          <a:p>
            <a:pPr lvl="1"/>
            <a:r>
              <a:rPr lang="en-US" sz="2000" dirty="0" smtClean="0"/>
              <a:t>c.  Helps </a:t>
            </a:r>
            <a:r>
              <a:rPr lang="en-US" sz="2000" dirty="0"/>
              <a:t>to outline financial risks and requirements for starting the business</a:t>
            </a:r>
          </a:p>
          <a:p>
            <a:pPr lvl="1"/>
            <a:r>
              <a:rPr lang="en-US" sz="2000" dirty="0"/>
              <a:t> </a:t>
            </a:r>
          </a:p>
          <a:p>
            <a:pPr lvl="1"/>
            <a:r>
              <a:rPr lang="en-US" sz="2000" dirty="0" smtClean="0"/>
              <a:t>d.  Aids </a:t>
            </a:r>
            <a:r>
              <a:rPr lang="en-US" sz="2000" dirty="0"/>
              <a:t>the owner in formally evaluating needs for the business, including financial, insurance, tax requirements, permits, license and human resource needs.</a:t>
            </a:r>
          </a:p>
          <a:p>
            <a:pPr lvl="1"/>
            <a:r>
              <a:rPr lang="en-US" sz="2000" dirty="0"/>
              <a:t> </a:t>
            </a:r>
          </a:p>
          <a:p>
            <a:pPr lvl="1"/>
            <a:r>
              <a:rPr lang="en-US" sz="2000" dirty="0" smtClean="0"/>
              <a:t>e.  Assists </a:t>
            </a:r>
            <a:r>
              <a:rPr lang="en-US" sz="2000" dirty="0"/>
              <a:t>the owner to develop a timeline or several timelines to help track major milestones and help chart the business’s progress.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14302"/>
            <a:ext cx="8737600" cy="6647974"/>
          </a:xfrm>
          <a:prstGeom prst="rect">
            <a:avLst/>
          </a:prstGeom>
          <a:noFill/>
        </p:spPr>
        <p:txBody>
          <a:bodyPr wrap="square" rtlCol="0">
            <a:spAutoFit/>
          </a:bodyPr>
          <a:lstStyle/>
          <a:p>
            <a:r>
              <a:rPr lang="en-US" dirty="0"/>
              <a:t>TM.B</a:t>
            </a:r>
          </a:p>
          <a:p>
            <a:r>
              <a:rPr lang="en-US" dirty="0"/>
              <a:t> </a:t>
            </a:r>
          </a:p>
          <a:p>
            <a:r>
              <a:rPr lang="en-US" sz="2400" dirty="0"/>
              <a:t>What information could be included in a business plan</a:t>
            </a:r>
            <a:r>
              <a:rPr lang="en-US" sz="2400" dirty="0" smtClean="0"/>
              <a:t>?</a:t>
            </a:r>
          </a:p>
          <a:p>
            <a:endParaRPr lang="en-US" sz="2000" dirty="0"/>
          </a:p>
          <a:p>
            <a:pPr lvl="1"/>
            <a:r>
              <a:rPr lang="en-US" sz="2400" b="1" i="1" dirty="0" smtClean="0"/>
              <a:t>Executive </a:t>
            </a:r>
            <a:r>
              <a:rPr lang="en-US" sz="2400" b="1" i="1" dirty="0"/>
              <a:t>Summary:</a:t>
            </a:r>
            <a:r>
              <a:rPr lang="en-US" sz="2400" dirty="0"/>
              <a:t> </a:t>
            </a:r>
            <a:r>
              <a:rPr lang="en-US" dirty="0"/>
              <a:t>The summary that describes the business or proposed changes to the existing business, and the industry of which the business is or will be a part.</a:t>
            </a:r>
          </a:p>
          <a:p>
            <a:pPr lvl="1"/>
            <a:r>
              <a:rPr lang="en-US" sz="2000" dirty="0"/>
              <a:t> </a:t>
            </a:r>
          </a:p>
          <a:p>
            <a:pPr lvl="1"/>
            <a:r>
              <a:rPr lang="en-US" sz="2400" b="1" i="1" dirty="0" smtClean="0"/>
              <a:t>Mission </a:t>
            </a:r>
            <a:r>
              <a:rPr lang="en-US" sz="2400" b="1" i="1" dirty="0"/>
              <a:t>Statement:</a:t>
            </a:r>
            <a:r>
              <a:rPr lang="en-US" sz="2400" dirty="0"/>
              <a:t> </a:t>
            </a:r>
            <a:r>
              <a:rPr lang="en-US" dirty="0"/>
              <a:t>A brief statement that includes the key ideas about why the business exists.</a:t>
            </a:r>
          </a:p>
          <a:p>
            <a:pPr lvl="1"/>
            <a:r>
              <a:rPr lang="en-US" sz="2000" dirty="0"/>
              <a:t> </a:t>
            </a:r>
          </a:p>
          <a:p>
            <a:pPr lvl="1"/>
            <a:r>
              <a:rPr lang="en-US" sz="2400" b="1" i="1" dirty="0" smtClean="0"/>
              <a:t>Business </a:t>
            </a:r>
            <a:r>
              <a:rPr lang="en-US" sz="2400" b="1" i="1" dirty="0"/>
              <a:t>Goals:</a:t>
            </a:r>
            <a:r>
              <a:rPr lang="en-US" sz="2400" dirty="0"/>
              <a:t> </a:t>
            </a:r>
            <a:r>
              <a:rPr lang="en-US" dirty="0"/>
              <a:t>The goals illustrate what the business whishes to accomplish and the steps needed to obtain the desired results. The goals should also include the strategies and tactics that will be employed to achieve the desired goal.</a:t>
            </a:r>
          </a:p>
          <a:p>
            <a:pPr lvl="1"/>
            <a:r>
              <a:rPr lang="en-US" sz="2000" dirty="0"/>
              <a:t> </a:t>
            </a:r>
          </a:p>
          <a:p>
            <a:pPr lvl="1"/>
            <a:r>
              <a:rPr lang="en-US" sz="2400" b="1" i="1" dirty="0" smtClean="0"/>
              <a:t>Marketing </a:t>
            </a:r>
            <a:r>
              <a:rPr lang="en-US" sz="2400" b="1" i="1" dirty="0"/>
              <a:t>Proposal or Plan</a:t>
            </a:r>
            <a:r>
              <a:rPr lang="en-US" sz="2400" dirty="0"/>
              <a:t>: </a:t>
            </a:r>
            <a:r>
              <a:rPr lang="en-US" dirty="0" smtClean="0"/>
              <a:t>Detailed </a:t>
            </a:r>
            <a:r>
              <a:rPr lang="en-US" dirty="0"/>
              <a:t>blueprint that describes specific strategies and goals to get customers to purchase products and services.</a:t>
            </a:r>
          </a:p>
          <a:p>
            <a:pPr lvl="1"/>
            <a:r>
              <a:rPr lang="en-US" sz="2000" dirty="0"/>
              <a:t> </a:t>
            </a:r>
          </a:p>
          <a:p>
            <a:pPr lvl="1"/>
            <a:r>
              <a:rPr lang="en-US" sz="2400" b="1" i="1" dirty="0" smtClean="0"/>
              <a:t>Financial </a:t>
            </a:r>
            <a:r>
              <a:rPr lang="en-US" sz="2400" b="1" i="1" dirty="0"/>
              <a:t>Planning:</a:t>
            </a:r>
            <a:r>
              <a:rPr lang="en-US" sz="2400" dirty="0"/>
              <a:t> </a:t>
            </a:r>
            <a:r>
              <a:rPr lang="en-US" dirty="0"/>
              <a:t>Establish a basic financial management plan that will help the business yield business and serves as a basic financial state or forecasts.</a:t>
            </a:r>
          </a:p>
          <a:p>
            <a:r>
              <a:rPr lang="en-US" sz="2000" dirty="0"/>
              <a: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CE96BBD38C644F94AFCE954520C662" ma:contentTypeVersion="4" ma:contentTypeDescription="Create a new document." ma:contentTypeScope="" ma:versionID="64dc7117390dcfc795f82adb88adb33a">
  <xsd:schema xmlns:xsd="http://www.w3.org/2001/XMLSchema" xmlns:xs="http://www.w3.org/2001/XMLSchema" xmlns:p="http://schemas.microsoft.com/office/2006/metadata/properties" targetNamespace="http://schemas.microsoft.com/office/2006/metadata/properties" ma:root="true" ma:fieldsID="53c87b3799094a2188c505f1efc2087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F9141F6-652F-444D-8F26-29E55C5A4F54}"/>
</file>

<file path=customXml/itemProps2.xml><?xml version="1.0" encoding="utf-8"?>
<ds:datastoreItem xmlns:ds="http://schemas.openxmlformats.org/officeDocument/2006/customXml" ds:itemID="{DE6DFD58-C1E9-43B4-8EDB-29F68E8D1D43}"/>
</file>

<file path=customXml/itemProps3.xml><?xml version="1.0" encoding="utf-8"?>
<ds:datastoreItem xmlns:ds="http://schemas.openxmlformats.org/officeDocument/2006/customXml" ds:itemID="{A1F3B05C-7F8C-43A5-8400-8031DA9B10C0}"/>
</file>

<file path=docProps/app.xml><?xml version="1.0" encoding="utf-8"?>
<Properties xmlns="http://schemas.openxmlformats.org/officeDocument/2006/extended-properties" xmlns:vt="http://schemas.openxmlformats.org/officeDocument/2006/docPropsVTypes">
  <Template>Metro</Template>
  <TotalTime>28</TotalTime>
  <Words>2</Words>
  <Application>Microsoft Office PowerPoint</Application>
  <PresentationFormat>On-screen Show (4:3)</PresentationFormat>
  <Paragraphs>29</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Metro</vt:lpstr>
      <vt:lpstr>Slide 1</vt:lpstr>
      <vt:lpstr>Slide 2</vt:lpstr>
    </vt:vector>
  </TitlesOfParts>
  <Company>National FFA Organization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Kim Henry</dc:creator>
  <cp:lastModifiedBy>Kim Henry</cp:lastModifiedBy>
  <cp:revision>21</cp:revision>
  <dcterms:created xsi:type="dcterms:W3CDTF">2009-08-24T17:05:57Z</dcterms:created>
  <dcterms:modified xsi:type="dcterms:W3CDTF">2009-11-02T15:17:29Z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0x010100B9CE96BBD38C644F94AFCE954520C662</vt:lpwstr>
  </property>
</Properties>
</file>