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2" r:id="rId2"/>
    <p:sldId id="257" r:id="rId3"/>
    <p:sldId id="263" r:id="rId4"/>
    <p:sldId id="277" r:id="rId5"/>
    <p:sldId id="276" r:id="rId6"/>
    <p:sldId id="275" r:id="rId7"/>
    <p:sldId id="274" r:id="rId8"/>
    <p:sldId id="273" r:id="rId9"/>
    <p:sldId id="272" r:id="rId10"/>
    <p:sldId id="271" r:id="rId11"/>
    <p:sldId id="270" r:id="rId12"/>
    <p:sldId id="269" r:id="rId13"/>
    <p:sldId id="268" r:id="rId14"/>
    <p:sldId id="267" r:id="rId15"/>
    <p:sldId id="266" r:id="rId16"/>
    <p:sldId id="264" r:id="rId17"/>
    <p:sldId id="265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4" d="100"/>
          <a:sy n="94" d="100"/>
        </p:scale>
        <p:origin x="88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4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301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85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503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96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622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046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109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945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644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886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31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8384F-5577-1647-AB68-504FBF8328B7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594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259080" y="5323840"/>
            <a:ext cx="7772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Personal Action Plan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2325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Box 7"/>
          <p:cNvSpPr txBox="1"/>
          <p:nvPr/>
        </p:nvSpPr>
        <p:spPr>
          <a:xfrm>
            <a:off x="924560" y="2133600"/>
            <a:ext cx="7884160" cy="4607560"/>
          </a:xfrm>
          <a:prstGeom prst="rect">
            <a:avLst/>
          </a:prstGeom>
          <a:noFill/>
          <a:ln w="9525" cmpd="sng">
            <a:solidFill>
              <a:schemeClr val="tx1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85750" marR="388620"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effectLst/>
                <a:latin typeface="Apple Chancery"/>
                <a:ea typeface="ＭＳ 明朝"/>
                <a:cs typeface="Times New Roman"/>
              </a:rPr>
              <a:t>“Think little goals and expect little achievements. Think big goals and win big success.”</a:t>
            </a:r>
            <a:endParaRPr lang="en-US" sz="1200" dirty="0">
              <a:effectLst/>
              <a:ea typeface="ＭＳ 明朝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effectLst/>
                <a:ea typeface="ＭＳ 明朝"/>
                <a:cs typeface="Times New Roman"/>
              </a:rPr>
              <a:t> </a:t>
            </a:r>
          </a:p>
          <a:p>
            <a:pPr marL="0" marR="674370" algn="r">
              <a:spcBef>
                <a:spcPts val="0"/>
              </a:spcBef>
              <a:spcAft>
                <a:spcPts val="0"/>
              </a:spcAft>
            </a:pPr>
            <a:r>
              <a:rPr lang="en-US" sz="1200" dirty="0" smtClean="0">
                <a:effectLst/>
                <a:ea typeface="ＭＳ 明朝"/>
                <a:cs typeface="Times New Roman"/>
              </a:rPr>
              <a:t>—David </a:t>
            </a:r>
            <a:r>
              <a:rPr lang="en-US" sz="1200" dirty="0">
                <a:effectLst/>
                <a:ea typeface="ＭＳ 明朝"/>
                <a:cs typeface="Times New Roman"/>
              </a:rPr>
              <a:t>Joseph Schwartz</a:t>
            </a:r>
          </a:p>
        </p:txBody>
      </p:sp>
    </p:spTree>
    <p:extLst>
      <p:ext uri="{BB962C8B-B14F-4D97-AF65-F5344CB8AC3E}">
        <p14:creationId xmlns:p14="http://schemas.microsoft.com/office/powerpoint/2010/main" val="29693177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Box 8"/>
          <p:cNvSpPr txBox="1"/>
          <p:nvPr/>
        </p:nvSpPr>
        <p:spPr>
          <a:xfrm>
            <a:off x="2372360" y="2082800"/>
            <a:ext cx="5257800" cy="4572000"/>
          </a:xfrm>
          <a:prstGeom prst="rect">
            <a:avLst/>
          </a:prstGeom>
          <a:noFill/>
          <a:ln w="9525" cmpd="sng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514350" marR="560070"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effectLst/>
                <a:latin typeface="Lucida Handwriting"/>
                <a:ea typeface="ＭＳ 明朝"/>
                <a:cs typeface="Times New Roman"/>
              </a:rPr>
              <a:t> </a:t>
            </a:r>
            <a:endParaRPr lang="en-US" sz="1200" dirty="0">
              <a:effectLst/>
              <a:ea typeface="ＭＳ 明朝"/>
              <a:cs typeface="Times New Roman"/>
            </a:endParaRPr>
          </a:p>
          <a:p>
            <a:pPr marL="514350" marR="560070"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effectLst/>
                <a:latin typeface="Lucida Handwriting"/>
                <a:ea typeface="ＭＳ 明朝"/>
                <a:cs typeface="Times New Roman"/>
              </a:rPr>
              <a:t>“Our greatest glory consists not in never falling, but in rising every time we fall.”</a:t>
            </a:r>
            <a:endParaRPr lang="en-US" sz="1200" dirty="0">
              <a:effectLst/>
              <a:ea typeface="ＭＳ 明朝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effectLst/>
                <a:ea typeface="ＭＳ 明朝"/>
                <a:cs typeface="Times New Roman"/>
              </a:rPr>
              <a:t> </a:t>
            </a:r>
          </a:p>
          <a:p>
            <a:pPr marL="0" marR="502920" algn="r">
              <a:spcBef>
                <a:spcPts val="0"/>
              </a:spcBef>
              <a:spcAft>
                <a:spcPts val="0"/>
              </a:spcAft>
            </a:pPr>
            <a:r>
              <a:rPr lang="en-US" sz="1200" dirty="0" smtClean="0">
                <a:effectLst/>
                <a:ea typeface="ＭＳ 明朝"/>
                <a:cs typeface="Times New Roman"/>
              </a:rPr>
              <a:t>—Confucius</a:t>
            </a:r>
            <a:endParaRPr lang="en-US" sz="1200" dirty="0">
              <a:effectLst/>
              <a:ea typeface="ＭＳ 明朝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650867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Box 9"/>
          <p:cNvSpPr txBox="1"/>
          <p:nvPr/>
        </p:nvSpPr>
        <p:spPr>
          <a:xfrm>
            <a:off x="1544320" y="2032000"/>
            <a:ext cx="6593840" cy="4556760"/>
          </a:xfrm>
          <a:prstGeom prst="rect">
            <a:avLst/>
          </a:prstGeom>
          <a:noFill/>
          <a:ln w="76200" cmpd="sng">
            <a:solidFill>
              <a:schemeClr val="tx1"/>
            </a:solidFill>
            <a:prstDash val="dot"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85750" marR="0" indent="-57150">
              <a:spcBef>
                <a:spcPts val="0"/>
              </a:spcBef>
              <a:spcAft>
                <a:spcPts val="0"/>
              </a:spcAft>
            </a:pPr>
            <a:r>
              <a:rPr lang="en-US" sz="4800" dirty="0">
                <a:effectLst/>
                <a:latin typeface="Britannic Bold"/>
                <a:ea typeface="ＭＳ 明朝"/>
                <a:cs typeface="Times New Roman"/>
              </a:rPr>
              <a:t> </a:t>
            </a:r>
            <a:r>
              <a:rPr lang="en-US" sz="4800" dirty="0" smtClean="0">
                <a:effectLst/>
                <a:latin typeface="Britannic Bold"/>
                <a:ea typeface="ＭＳ 明朝"/>
                <a:cs typeface="Times New Roman"/>
              </a:rPr>
              <a:t>“</a:t>
            </a:r>
            <a:r>
              <a:rPr lang="en-US" sz="4800" dirty="0">
                <a:effectLst/>
                <a:latin typeface="Britannic Bold"/>
                <a:ea typeface="ＭＳ 明朝"/>
                <a:cs typeface="Times New Roman"/>
              </a:rPr>
              <a:t>Progress has little to do with speed, but much to do with direction.”</a:t>
            </a:r>
            <a:endParaRPr lang="en-US" sz="1200" dirty="0">
              <a:effectLst/>
              <a:ea typeface="ＭＳ 明朝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effectLst/>
                <a:ea typeface="ＭＳ 明朝"/>
                <a:cs typeface="Times New Roman"/>
              </a:rPr>
              <a:t> </a:t>
            </a:r>
          </a:p>
          <a:p>
            <a:pPr marL="0" marR="541020" algn="r">
              <a:spcBef>
                <a:spcPts val="0"/>
              </a:spcBef>
              <a:spcAft>
                <a:spcPts val="0"/>
              </a:spcAft>
            </a:pPr>
            <a:r>
              <a:rPr lang="en-US" sz="1200" dirty="0" smtClean="0">
                <a:effectLst/>
                <a:ea typeface="ＭＳ 明朝"/>
                <a:cs typeface="Times New Roman"/>
              </a:rPr>
              <a:t>—Author </a:t>
            </a:r>
            <a:r>
              <a:rPr lang="en-US" sz="1200" dirty="0">
                <a:effectLst/>
                <a:ea typeface="ＭＳ 明朝"/>
                <a:cs typeface="Times New Roman"/>
              </a:rPr>
              <a:t>Unknown</a:t>
            </a:r>
          </a:p>
        </p:txBody>
      </p:sp>
    </p:spTree>
    <p:extLst>
      <p:ext uri="{BB962C8B-B14F-4D97-AF65-F5344CB8AC3E}">
        <p14:creationId xmlns:p14="http://schemas.microsoft.com/office/powerpoint/2010/main" val="1848260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Box 10"/>
          <p:cNvSpPr txBox="1"/>
          <p:nvPr/>
        </p:nvSpPr>
        <p:spPr>
          <a:xfrm>
            <a:off x="2133600" y="2016760"/>
            <a:ext cx="5295900" cy="4572000"/>
          </a:xfrm>
          <a:prstGeom prst="rect">
            <a:avLst/>
          </a:prstGeom>
          <a:noFill/>
          <a:ln w="57150" cmpd="thinThick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2900" marR="331470"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effectLst/>
                <a:latin typeface="Baskerville Old Face"/>
                <a:ea typeface="ＭＳ 明朝"/>
                <a:cs typeface="Times New Roman"/>
              </a:rPr>
              <a:t> </a:t>
            </a:r>
            <a:endParaRPr lang="en-US" sz="1200" dirty="0">
              <a:effectLst/>
              <a:ea typeface="ＭＳ 明朝"/>
              <a:cs typeface="Times New Roman"/>
            </a:endParaRPr>
          </a:p>
          <a:p>
            <a:pPr marL="342900" marR="331470"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effectLst/>
                <a:latin typeface="Baskerville Old Face"/>
                <a:ea typeface="ＭＳ 明朝"/>
                <a:cs typeface="Times New Roman"/>
              </a:rPr>
              <a:t>“What you get by achieving your goals is not as important as what you become by achieving your goals.”</a:t>
            </a:r>
            <a:endParaRPr lang="en-US" sz="1200" dirty="0">
              <a:effectLst/>
              <a:ea typeface="ＭＳ 明朝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effectLst/>
                <a:ea typeface="ＭＳ 明朝"/>
                <a:cs typeface="Times New Roman"/>
              </a:rPr>
              <a:t> </a:t>
            </a:r>
          </a:p>
          <a:p>
            <a:pPr marL="0" marR="445770" algn="r">
              <a:spcBef>
                <a:spcPts val="0"/>
              </a:spcBef>
              <a:spcAft>
                <a:spcPts val="0"/>
              </a:spcAft>
            </a:pPr>
            <a:r>
              <a:rPr lang="en-US" sz="1200" dirty="0" smtClean="0">
                <a:effectLst/>
                <a:ea typeface="ＭＳ 明朝"/>
                <a:cs typeface="Times New Roman"/>
              </a:rPr>
              <a:t>—Henry </a:t>
            </a:r>
            <a:r>
              <a:rPr lang="en-US" sz="1200" dirty="0">
                <a:effectLst/>
                <a:ea typeface="ＭＳ 明朝"/>
                <a:cs typeface="Times New Roman"/>
              </a:rPr>
              <a:t>David Thoreau</a:t>
            </a:r>
          </a:p>
        </p:txBody>
      </p:sp>
    </p:spTree>
    <p:extLst>
      <p:ext uri="{BB962C8B-B14F-4D97-AF65-F5344CB8AC3E}">
        <p14:creationId xmlns:p14="http://schemas.microsoft.com/office/powerpoint/2010/main" val="14694371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Box 11"/>
          <p:cNvSpPr txBox="1"/>
          <p:nvPr/>
        </p:nvSpPr>
        <p:spPr>
          <a:xfrm>
            <a:off x="914400" y="2062480"/>
            <a:ext cx="7995920" cy="4643120"/>
          </a:xfrm>
          <a:prstGeom prst="rect">
            <a:avLst/>
          </a:prstGeom>
          <a:noFill/>
          <a:ln w="38100" cmpd="sng">
            <a:solidFill>
              <a:schemeClr val="tx1"/>
            </a:solidFill>
            <a:prstDash val="sysDash"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274320">
              <a:spcBef>
                <a:spcPts val="0"/>
              </a:spcBef>
              <a:spcAft>
                <a:spcPts val="0"/>
              </a:spcAft>
            </a:pPr>
            <a:r>
              <a:rPr lang="en-US" sz="6000" b="1" dirty="0">
                <a:effectLst/>
                <a:latin typeface="American Typewriter"/>
                <a:ea typeface="ＭＳ 明朝"/>
                <a:cs typeface="Times New Roman"/>
              </a:rPr>
              <a:t> </a:t>
            </a:r>
            <a:r>
              <a:rPr lang="en-US" sz="5400" b="1" dirty="0" smtClean="0">
                <a:effectLst/>
                <a:latin typeface="American Typewriter"/>
                <a:ea typeface="ＭＳ 明朝"/>
                <a:cs typeface="Times New Roman"/>
              </a:rPr>
              <a:t>“</a:t>
            </a:r>
            <a:r>
              <a:rPr lang="en-US" sz="5400" b="1" dirty="0">
                <a:effectLst/>
                <a:latin typeface="American Typewriter"/>
                <a:ea typeface="ＭＳ 明朝"/>
                <a:cs typeface="Times New Roman"/>
              </a:rPr>
              <a:t>You can’t reach your goals without occasionally taking some long shots.”</a:t>
            </a:r>
            <a:endParaRPr lang="en-US" sz="5400" dirty="0">
              <a:effectLst/>
              <a:ea typeface="ＭＳ 明朝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effectLst/>
                <a:ea typeface="ＭＳ 明朝"/>
                <a:cs typeface="Times New Roman"/>
              </a:rPr>
              <a:t> </a:t>
            </a:r>
          </a:p>
          <a:p>
            <a:pPr marL="0" marR="331470" algn="r">
              <a:spcBef>
                <a:spcPts val="0"/>
              </a:spcBef>
              <a:spcAft>
                <a:spcPts val="0"/>
              </a:spcAft>
            </a:pPr>
            <a:r>
              <a:rPr lang="en-US" sz="1200" dirty="0" smtClean="0">
                <a:effectLst/>
                <a:ea typeface="ＭＳ 明朝"/>
                <a:cs typeface="Times New Roman"/>
              </a:rPr>
              <a:t>—Author </a:t>
            </a:r>
            <a:r>
              <a:rPr lang="en-US" sz="1200" dirty="0">
                <a:effectLst/>
                <a:ea typeface="ＭＳ 明朝"/>
                <a:cs typeface="Times New Roman"/>
              </a:rPr>
              <a:t>Unknown</a:t>
            </a:r>
          </a:p>
        </p:txBody>
      </p:sp>
    </p:spTree>
    <p:extLst>
      <p:ext uri="{BB962C8B-B14F-4D97-AF65-F5344CB8AC3E}">
        <p14:creationId xmlns:p14="http://schemas.microsoft.com/office/powerpoint/2010/main" val="29787005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Box 12"/>
          <p:cNvSpPr txBox="1"/>
          <p:nvPr/>
        </p:nvSpPr>
        <p:spPr>
          <a:xfrm>
            <a:off x="1173480" y="2113280"/>
            <a:ext cx="7452360" cy="4429760"/>
          </a:xfrm>
          <a:prstGeom prst="rect">
            <a:avLst/>
          </a:prstGeom>
          <a:noFill/>
          <a:ln w="12700" cmpd="sng">
            <a:solidFill>
              <a:schemeClr val="tx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800" dirty="0">
                <a:effectLst/>
                <a:latin typeface="Bernard MT Condensed"/>
                <a:ea typeface="ＭＳ 明朝"/>
                <a:cs typeface="Times New Roman"/>
              </a:rPr>
              <a:t> </a:t>
            </a:r>
            <a:r>
              <a:rPr lang="en-US" sz="4800" dirty="0" smtClean="0">
                <a:effectLst/>
                <a:latin typeface="Bernard MT Condensed"/>
                <a:ea typeface="ＭＳ 明朝"/>
                <a:cs typeface="Times New Roman"/>
              </a:rPr>
              <a:t>“</a:t>
            </a:r>
            <a:r>
              <a:rPr lang="en-US" sz="4800" dirty="0">
                <a:effectLst/>
                <a:latin typeface="Bernard MT Condensed"/>
                <a:ea typeface="ＭＳ 明朝"/>
                <a:cs typeface="Times New Roman"/>
              </a:rPr>
              <a:t>Hold fast to dreams, for if dreams die, life is a broken winged bird that cannot fly.”</a:t>
            </a:r>
            <a:endParaRPr lang="en-US" sz="1200" dirty="0">
              <a:effectLst/>
              <a:ea typeface="ＭＳ 明朝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effectLst/>
                <a:ea typeface="ＭＳ 明朝"/>
                <a:cs typeface="Times New Roman"/>
              </a:rPr>
              <a:t> </a:t>
            </a:r>
          </a:p>
          <a:p>
            <a:pPr marL="0" marR="674370" algn="r">
              <a:spcBef>
                <a:spcPts val="0"/>
              </a:spcBef>
              <a:spcAft>
                <a:spcPts val="0"/>
              </a:spcAft>
            </a:pPr>
            <a:r>
              <a:rPr lang="en-US" sz="1200" dirty="0" smtClean="0">
                <a:effectLst/>
                <a:ea typeface="ＭＳ 明朝"/>
                <a:cs typeface="Times New Roman"/>
              </a:rPr>
              <a:t>—Langston </a:t>
            </a:r>
            <a:r>
              <a:rPr lang="en-US" sz="1200" dirty="0">
                <a:effectLst/>
                <a:ea typeface="ＭＳ 明朝"/>
                <a:cs typeface="Times New Roman"/>
              </a:rPr>
              <a:t>Hughes</a:t>
            </a:r>
          </a:p>
        </p:txBody>
      </p:sp>
    </p:spTree>
    <p:extLst>
      <p:ext uri="{BB962C8B-B14F-4D97-AF65-F5344CB8AC3E}">
        <p14:creationId xmlns:p14="http://schemas.microsoft.com/office/powerpoint/2010/main" val="2031840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1341120" y="2092960"/>
            <a:ext cx="6725920" cy="4503420"/>
          </a:xfrm>
          <a:prstGeom prst="rect">
            <a:avLst/>
          </a:prstGeom>
          <a:noFill/>
          <a:ln w="76200" cmpd="tri">
            <a:solidFill>
              <a:schemeClr val="tx1"/>
            </a:solidFill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500" dirty="0">
                <a:effectLst/>
                <a:latin typeface="Big Caslon"/>
                <a:ea typeface="ＭＳ 明朝"/>
                <a:cs typeface="Times New Roman"/>
              </a:rPr>
              <a:t>“The trouble with not having a goal is that you can spend your life running up and down the field and never score.”</a:t>
            </a:r>
            <a:endParaRPr lang="en-US" sz="1200" dirty="0">
              <a:effectLst/>
              <a:ea typeface="ＭＳ 明朝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effectLst/>
                <a:ea typeface="ＭＳ 明朝"/>
                <a:cs typeface="Times New Roman"/>
              </a:rPr>
              <a:t> 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200" dirty="0" smtClean="0">
                <a:effectLst/>
                <a:ea typeface="ＭＳ 明朝"/>
                <a:cs typeface="Times New Roman"/>
              </a:rPr>
              <a:t>—Bill </a:t>
            </a:r>
            <a:r>
              <a:rPr lang="en-US" sz="1200" dirty="0">
                <a:effectLst/>
                <a:ea typeface="ＭＳ 明朝"/>
                <a:cs typeface="Times New Roman"/>
              </a:rPr>
              <a:t>Copeland</a:t>
            </a:r>
          </a:p>
        </p:txBody>
      </p:sp>
    </p:spTree>
    <p:extLst>
      <p:ext uri="{BB962C8B-B14F-4D97-AF65-F5344CB8AC3E}">
        <p14:creationId xmlns:p14="http://schemas.microsoft.com/office/powerpoint/2010/main" val="10129782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>
            <a:spLocks noGrp="1" noChangeArrowheads="1"/>
          </p:cNvSpPr>
          <p:nvPr>
            <p:ph type="title"/>
          </p:nvPr>
        </p:nvSpPr>
        <p:spPr>
          <a:xfrm>
            <a:off x="1600200" y="817880"/>
            <a:ext cx="6527800" cy="5943600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pecific</a:t>
            </a: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easurable</a:t>
            </a: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ction Steps </a:t>
            </a: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ealistic</a:t>
            </a: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ime Bound</a:t>
            </a: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US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080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1386840" y="3124200"/>
            <a:ext cx="7010400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Premier Leadership?</a:t>
            </a:r>
            <a:b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Personal Growth?</a:t>
            </a:r>
            <a:b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Career Success?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898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>
            <a:spLocks noGrp="1" noChangeArrowheads="1"/>
          </p:cNvSpPr>
          <p:nvPr>
            <p:ph type="title"/>
          </p:nvPr>
        </p:nvSpPr>
        <p:spPr>
          <a:xfrm>
            <a:off x="787400" y="1290320"/>
            <a:ext cx="5420360" cy="528320"/>
          </a:xfrm>
        </p:spPr>
        <p:txBody>
          <a:bodyPr>
            <a:noAutofit/>
          </a:bodyPr>
          <a:lstStyle/>
          <a:p>
            <a:r>
              <a:rPr lang="en-US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Premier Leadership?</a:t>
            </a:r>
            <a:endParaRPr lang="en-US" sz="3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1315720" y="2209800"/>
            <a:ext cx="7010400" cy="1219200"/>
          </a:xfrm>
          <a:prstGeom prst="rect">
            <a:avLst/>
          </a:prstGeom>
          <a:ln w="12700" cmpd="sng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Premier leadership is defined as “influence.”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1447800" y="3733800"/>
            <a:ext cx="7010400" cy="2362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does this look like?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examples come to mind?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characteristics stand out?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966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>
            <a:spLocks noGrp="1" noChangeArrowheads="1"/>
          </p:cNvSpPr>
          <p:nvPr>
            <p:ph type="title"/>
          </p:nvPr>
        </p:nvSpPr>
        <p:spPr>
          <a:xfrm>
            <a:off x="-106680" y="1026160"/>
            <a:ext cx="7010400" cy="1143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Personal Growth?</a:t>
            </a: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1325880" y="2169160"/>
            <a:ext cx="7010400" cy="1219200"/>
          </a:xfrm>
          <a:prstGeom prst="rect">
            <a:avLst/>
          </a:prstGeom>
          <a:ln w="12700" cmpd="sng"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Personal growth is defined as “the positive evolution of the whole person.”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1447800" y="3733800"/>
            <a:ext cx="7010400" cy="2362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does this look like?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examples come to mind?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are different ways we can grow as people?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193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1005840"/>
            <a:ext cx="7010400" cy="1143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Career Success?</a:t>
            </a: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1447800" y="2204720"/>
            <a:ext cx="7010400" cy="1828800"/>
          </a:xfrm>
          <a:prstGeom prst="rect">
            <a:avLst/>
          </a:prstGeom>
          <a:ln w="12700" cmpd="sng"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Career success is defined as “continuously demonstrating those qualities, attributes and skills necessary to succeed in, or further prepare for, a chosen profession while effectively contributing to society.”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1447800" y="4241800"/>
            <a:ext cx="7010400" cy="2362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does this look like?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examples come to mind?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types of skills stand out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</a:t>
            </a:r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226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1300480" y="2204720"/>
            <a:ext cx="7315200" cy="4043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Arial"/>
              <a:buChar char="•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Where do we go from here?</a:t>
            </a:r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0" indent="-571500" algn="l">
              <a:buFont typeface="Arial"/>
              <a:buChar char="•"/>
            </a:pPr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0" indent="-571500" algn="l">
              <a:buFont typeface="Arial"/>
              <a:buChar char="•"/>
            </a:pP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How do we live out these components of the FFA mission?</a:t>
            </a:r>
          </a:p>
          <a:p>
            <a:pPr marL="571500" indent="-571500" algn="l">
              <a:buFont typeface="Arial"/>
              <a:buChar char="•"/>
            </a:pPr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0" indent="-571500" algn="l">
              <a:buFont typeface="Arial"/>
              <a:buChar char="•"/>
            </a:pP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Let’s give it some thought….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048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>
            <a:spLocks noGrp="1" noChangeArrowheads="1"/>
          </p:cNvSpPr>
          <p:nvPr>
            <p:ph type="title"/>
          </p:nvPr>
        </p:nvSpPr>
        <p:spPr>
          <a:xfrm>
            <a:off x="1305560" y="3246120"/>
            <a:ext cx="7010400" cy="1143000"/>
          </a:xfrm>
        </p:spPr>
        <p:txBody>
          <a:bodyPr/>
          <a:lstStyle/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Quote Gallery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3718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Box 4"/>
          <p:cNvSpPr txBox="1"/>
          <p:nvPr/>
        </p:nvSpPr>
        <p:spPr>
          <a:xfrm>
            <a:off x="955040" y="2072640"/>
            <a:ext cx="7945120" cy="4251960"/>
          </a:xfrm>
          <a:prstGeom prst="rect">
            <a:avLst/>
          </a:prstGeom>
          <a:noFill/>
          <a:ln w="38100" cmpd="sng">
            <a:solidFill>
              <a:schemeClr val="tx1"/>
            </a:solidFill>
            <a:prstDash val="lgDashDotDot"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marR="182880">
              <a:spcBef>
                <a:spcPts val="0"/>
              </a:spcBef>
              <a:spcAft>
                <a:spcPts val="0"/>
              </a:spcAft>
            </a:pPr>
            <a:r>
              <a:rPr lang="en-US" sz="3500" dirty="0">
                <a:effectLst/>
                <a:latin typeface="Chalkduster"/>
                <a:ea typeface="ＭＳ 明朝"/>
                <a:cs typeface="Times New Roman"/>
              </a:rPr>
              <a:t>“If you have a goal in life that takes a lot of energy, that requires a lot of work, that incurs a great deal of interest and that is a challenge to you, you will always look forward to waking up to see what the new day brings.”</a:t>
            </a:r>
            <a:endParaRPr lang="en-US" sz="1200" dirty="0">
              <a:effectLst/>
              <a:ea typeface="ＭＳ 明朝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effectLst/>
                <a:ea typeface="ＭＳ 明朝"/>
                <a:cs typeface="Times New Roman"/>
              </a:rPr>
              <a:t> 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200" dirty="0" smtClean="0">
                <a:effectLst/>
                <a:ea typeface="ＭＳ 明朝"/>
                <a:cs typeface="Times New Roman"/>
              </a:rPr>
              <a:t>—Susan </a:t>
            </a:r>
            <a:r>
              <a:rPr lang="en-US" sz="1200" dirty="0">
                <a:effectLst/>
                <a:ea typeface="ＭＳ 明朝"/>
                <a:cs typeface="Times New Roman"/>
              </a:rPr>
              <a:t>Polis Schultz</a:t>
            </a:r>
          </a:p>
        </p:txBody>
      </p:sp>
    </p:spTree>
    <p:extLst>
      <p:ext uri="{BB962C8B-B14F-4D97-AF65-F5344CB8AC3E}">
        <p14:creationId xmlns:p14="http://schemas.microsoft.com/office/powerpoint/2010/main" val="3922444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Box 6"/>
          <p:cNvSpPr txBox="1"/>
          <p:nvPr/>
        </p:nvSpPr>
        <p:spPr>
          <a:xfrm>
            <a:off x="1833880" y="2077720"/>
            <a:ext cx="6134100" cy="4552950"/>
          </a:xfrm>
          <a:prstGeom prst="rect">
            <a:avLst/>
          </a:prstGeom>
          <a:noFill/>
          <a:ln w="38100" cap="rnd" cmpd="dbl">
            <a:solidFill>
              <a:schemeClr val="tx1"/>
            </a:solidFill>
            <a:prstDash val="solid"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600" b="1" i="1" dirty="0">
                <a:effectLst/>
                <a:latin typeface="Papyrus"/>
                <a:ea typeface="ＭＳ 明朝"/>
                <a:cs typeface="Times New Roman"/>
              </a:rPr>
              <a:t>“You have to set goals that are almost out of reach. If you set a goal that is attainable without much work or thought, you are stuck with something below your true talent and potential.”</a:t>
            </a:r>
            <a:endParaRPr lang="en-US" sz="1200" dirty="0">
              <a:effectLst/>
              <a:ea typeface="ＭＳ 明朝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effectLst/>
                <a:ea typeface="ＭＳ 明朝"/>
                <a:cs typeface="Times New Roman"/>
              </a:rPr>
              <a:t> 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200" dirty="0" smtClean="0">
                <a:effectLst/>
                <a:ea typeface="ＭＳ 明朝"/>
                <a:cs typeface="Times New Roman"/>
              </a:rPr>
              <a:t>—Steve </a:t>
            </a:r>
            <a:r>
              <a:rPr lang="en-US" sz="1200" dirty="0">
                <a:effectLst/>
                <a:ea typeface="ＭＳ 明朝"/>
                <a:cs typeface="Times New Roman"/>
              </a:rPr>
              <a:t>Garvey</a:t>
            </a:r>
          </a:p>
        </p:txBody>
      </p:sp>
    </p:spTree>
    <p:extLst>
      <p:ext uri="{BB962C8B-B14F-4D97-AF65-F5344CB8AC3E}">
        <p14:creationId xmlns:p14="http://schemas.microsoft.com/office/powerpoint/2010/main" val="42065605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60B7E68ED8CC43BF749F2C27615CF4" ma:contentTypeVersion="3" ma:contentTypeDescription="Create a new document." ma:contentTypeScope="" ma:versionID="09cfa358cf9e3bf1360d654bfd9537c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2a276fbc7de9a4060e54dafc32f34ca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850DBF7-A501-4A56-99C5-4ED92C8281FD}"/>
</file>

<file path=customXml/itemProps2.xml><?xml version="1.0" encoding="utf-8"?>
<ds:datastoreItem xmlns:ds="http://schemas.openxmlformats.org/officeDocument/2006/customXml" ds:itemID="{85A72EF4-CDF4-4E26-9F3C-5836822B6483}"/>
</file>

<file path=customXml/itemProps3.xml><?xml version="1.0" encoding="utf-8"?>
<ds:datastoreItem xmlns:ds="http://schemas.openxmlformats.org/officeDocument/2006/customXml" ds:itemID="{1E6DEAE2-B34D-4D21-A80E-AA5BB6CC50BE}"/>
</file>

<file path=customXml/itemProps4.xml><?xml version="1.0" encoding="utf-8"?>
<ds:datastoreItem xmlns:ds="http://schemas.openxmlformats.org/officeDocument/2006/customXml" ds:itemID="{B8B5FE27-40F2-4C61-A9BD-5F7138BAE9E0}"/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294</Words>
  <Application>Microsoft Office PowerPoint</Application>
  <PresentationFormat>On-screen Show (4:3)</PresentationFormat>
  <Paragraphs>53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32" baseType="lpstr">
      <vt:lpstr>American Typewriter</vt:lpstr>
      <vt:lpstr>Apple Chancery</vt:lpstr>
      <vt:lpstr>Arial</vt:lpstr>
      <vt:lpstr>Baskerville Old Face</vt:lpstr>
      <vt:lpstr>Bernard MT Condensed</vt:lpstr>
      <vt:lpstr>Big Caslon</vt:lpstr>
      <vt:lpstr>Britannic Bold</vt:lpstr>
      <vt:lpstr>Calibri</vt:lpstr>
      <vt:lpstr>Chalkduster</vt:lpstr>
      <vt:lpstr>Lucida Handwriting</vt:lpstr>
      <vt:lpstr>ＭＳ 明朝</vt:lpstr>
      <vt:lpstr>Papyrus</vt:lpstr>
      <vt:lpstr>Times New Roman</vt:lpstr>
      <vt:lpstr>Verdana</vt:lpstr>
      <vt:lpstr>Office Theme</vt:lpstr>
      <vt:lpstr>PowerPoint Presentation</vt:lpstr>
      <vt:lpstr>PowerPoint Presentation</vt:lpstr>
      <vt:lpstr>Premier Leadership?</vt:lpstr>
      <vt:lpstr>Personal Growth?</vt:lpstr>
      <vt:lpstr>Career Success?</vt:lpstr>
      <vt:lpstr>PowerPoint Presentation</vt:lpstr>
      <vt:lpstr>Quote Gallery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Specific  Measurable Action Steps    Realistic  Time Bound </vt:lpstr>
    </vt:vector>
  </TitlesOfParts>
  <Company>Jennifer Bradley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Jennifer Bradley</dc:creator>
  <cp:lastModifiedBy>Balzer, Ashtin</cp:lastModifiedBy>
  <cp:revision>13</cp:revision>
  <dcterms:created xsi:type="dcterms:W3CDTF">2016-11-02T00:32:04Z</dcterms:created>
  <dcterms:modified xsi:type="dcterms:W3CDTF">2017-03-21T21:23:40Z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0x0101007460B7E68ED8CC43BF749F2C27615CF4</vt:lpwstr>
  </property>
  <property fmtid="{D5CDD505-2E9C-101B-9397-08002B2CF9AE}" pid="3" name="_dlc_DocIdItemGuid">
    <vt:lpwstr>a9cdcc17-d0e9-456e-94e6-29dbf2f79df6</vt:lpwstr>
  </property>
  <property fmtid="{D5CDD505-2E9C-101B-9397-08002B2CF9AE}" pid="4" name="_dlc_DocId">
    <vt:lpwstr>6HAXTY5FZTHJ-43-2492</vt:lpwstr>
  </property>
  <property fmtid="{D5CDD505-2E9C-101B-9397-08002B2CF9AE}" pid="5" name="_dlc_DocIdUrl">
    <vt:lpwstr>https://ffanet.ffa.org/sites/collaboration/edresources/_layouts/15/DocIdRedir.aspx?ID=6HAXTY5FZTHJ-43-2492, 6HAXTY5FZTHJ-43-2492</vt:lpwstr>
  </property>
</Properties>
</file>