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2" r:id="rId2"/>
    <p:sldId id="257" r:id="rId3"/>
    <p:sldId id="271" r:id="rId4"/>
    <p:sldId id="270" r:id="rId5"/>
    <p:sldId id="269" r:id="rId6"/>
    <p:sldId id="268" r:id="rId7"/>
    <p:sldId id="267" r:id="rId8"/>
    <p:sldId id="266" r:id="rId9"/>
    <p:sldId id="263" r:id="rId10"/>
    <p:sldId id="265" r:id="rId11"/>
    <p:sldId id="264"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4" d="100"/>
          <a:sy n="94" d="100"/>
        </p:scale>
        <p:origin x="882"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tableStyles" Target="tableStyles.xml"/><Relationship Id="rId20" Type="http://schemas.openxmlformats.org/officeDocument/2006/relationships/customXml" Target="../customXml/item4.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58384F-5577-1647-AB68-504FBF8328B7}" type="datetimeFigureOut">
              <a:rPr lang="en-US" smtClean="0"/>
              <a:t>3/21/2017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892F9-DD59-194E-AB24-0FE5428111F4}" type="slidenum">
              <a:rPr lang="en-US" smtClean="0"/>
              <a:t>‹#›</a:t>
            </a:fld>
            <a:endParaRPr lang="en-US"/>
          </a:p>
        </p:txBody>
      </p:sp>
    </p:spTree>
    <p:extLst>
      <p:ext uri="{BB962C8B-B14F-4D97-AF65-F5344CB8AC3E}">
        <p14:creationId xmlns:p14="http://schemas.microsoft.com/office/powerpoint/2010/main" val="1532301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58384F-5577-1647-AB68-504FBF8328B7}" type="datetimeFigureOut">
              <a:rPr lang="en-US" smtClean="0"/>
              <a:t>3/21/2017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892F9-DD59-194E-AB24-0FE5428111F4}" type="slidenum">
              <a:rPr lang="en-US" smtClean="0"/>
              <a:t>‹#›</a:t>
            </a:fld>
            <a:endParaRPr lang="en-US"/>
          </a:p>
        </p:txBody>
      </p:sp>
    </p:spTree>
    <p:extLst>
      <p:ext uri="{BB962C8B-B14F-4D97-AF65-F5344CB8AC3E}">
        <p14:creationId xmlns:p14="http://schemas.microsoft.com/office/powerpoint/2010/main" val="434850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58384F-5577-1647-AB68-504FBF8328B7}" type="datetimeFigureOut">
              <a:rPr lang="en-US" smtClean="0"/>
              <a:t>3/21/2017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892F9-DD59-194E-AB24-0FE5428111F4}" type="slidenum">
              <a:rPr lang="en-US" smtClean="0"/>
              <a:t>‹#›</a:t>
            </a:fld>
            <a:endParaRPr lang="en-US"/>
          </a:p>
        </p:txBody>
      </p:sp>
    </p:spTree>
    <p:extLst>
      <p:ext uri="{BB962C8B-B14F-4D97-AF65-F5344CB8AC3E}">
        <p14:creationId xmlns:p14="http://schemas.microsoft.com/office/powerpoint/2010/main" val="969503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58384F-5577-1647-AB68-504FBF8328B7}" type="datetimeFigureOut">
              <a:rPr lang="en-US" smtClean="0"/>
              <a:t>3/21/2017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892F9-DD59-194E-AB24-0FE5428111F4}" type="slidenum">
              <a:rPr lang="en-US" smtClean="0"/>
              <a:t>‹#›</a:t>
            </a:fld>
            <a:endParaRPr lang="en-US"/>
          </a:p>
        </p:txBody>
      </p:sp>
    </p:spTree>
    <p:extLst>
      <p:ext uri="{BB962C8B-B14F-4D97-AF65-F5344CB8AC3E}">
        <p14:creationId xmlns:p14="http://schemas.microsoft.com/office/powerpoint/2010/main" val="3620396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58384F-5577-1647-AB68-504FBF8328B7}" type="datetimeFigureOut">
              <a:rPr lang="en-US" smtClean="0"/>
              <a:t>3/21/2017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892F9-DD59-194E-AB24-0FE5428111F4}" type="slidenum">
              <a:rPr lang="en-US" smtClean="0"/>
              <a:t>‹#›</a:t>
            </a:fld>
            <a:endParaRPr lang="en-US"/>
          </a:p>
        </p:txBody>
      </p:sp>
    </p:spTree>
    <p:extLst>
      <p:ext uri="{BB962C8B-B14F-4D97-AF65-F5344CB8AC3E}">
        <p14:creationId xmlns:p14="http://schemas.microsoft.com/office/powerpoint/2010/main" val="2711622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58384F-5577-1647-AB68-504FBF8328B7}" type="datetimeFigureOut">
              <a:rPr lang="en-US" smtClean="0"/>
              <a:t>3/21/2017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892F9-DD59-194E-AB24-0FE5428111F4}" type="slidenum">
              <a:rPr lang="en-US" smtClean="0"/>
              <a:t>‹#›</a:t>
            </a:fld>
            <a:endParaRPr lang="en-US"/>
          </a:p>
        </p:txBody>
      </p:sp>
    </p:spTree>
    <p:extLst>
      <p:ext uri="{BB962C8B-B14F-4D97-AF65-F5344CB8AC3E}">
        <p14:creationId xmlns:p14="http://schemas.microsoft.com/office/powerpoint/2010/main" val="1615046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58384F-5577-1647-AB68-504FBF8328B7}" type="datetimeFigureOut">
              <a:rPr lang="en-US" smtClean="0"/>
              <a:t>3/21/2017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892F9-DD59-194E-AB24-0FE5428111F4}" type="slidenum">
              <a:rPr lang="en-US" smtClean="0"/>
              <a:t>‹#›</a:t>
            </a:fld>
            <a:endParaRPr lang="en-US"/>
          </a:p>
        </p:txBody>
      </p:sp>
    </p:spTree>
    <p:extLst>
      <p:ext uri="{BB962C8B-B14F-4D97-AF65-F5344CB8AC3E}">
        <p14:creationId xmlns:p14="http://schemas.microsoft.com/office/powerpoint/2010/main" val="436109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58384F-5577-1647-AB68-504FBF8328B7}" type="datetimeFigureOut">
              <a:rPr lang="en-US" smtClean="0"/>
              <a:t>3/21/2017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892F9-DD59-194E-AB24-0FE5428111F4}" type="slidenum">
              <a:rPr lang="en-US" smtClean="0"/>
              <a:t>‹#›</a:t>
            </a:fld>
            <a:endParaRPr lang="en-US"/>
          </a:p>
        </p:txBody>
      </p:sp>
    </p:spTree>
    <p:extLst>
      <p:ext uri="{BB962C8B-B14F-4D97-AF65-F5344CB8AC3E}">
        <p14:creationId xmlns:p14="http://schemas.microsoft.com/office/powerpoint/2010/main" val="634945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58384F-5577-1647-AB68-504FBF8328B7}" type="datetimeFigureOut">
              <a:rPr lang="en-US" smtClean="0"/>
              <a:t>3/21/2017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892F9-DD59-194E-AB24-0FE5428111F4}" type="slidenum">
              <a:rPr lang="en-US" smtClean="0"/>
              <a:t>‹#›</a:t>
            </a:fld>
            <a:endParaRPr lang="en-US"/>
          </a:p>
        </p:txBody>
      </p:sp>
    </p:spTree>
    <p:extLst>
      <p:ext uri="{BB962C8B-B14F-4D97-AF65-F5344CB8AC3E}">
        <p14:creationId xmlns:p14="http://schemas.microsoft.com/office/powerpoint/2010/main" val="555644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58384F-5577-1647-AB68-504FBF8328B7}" type="datetimeFigureOut">
              <a:rPr lang="en-US" smtClean="0"/>
              <a:t>3/21/2017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892F9-DD59-194E-AB24-0FE5428111F4}" type="slidenum">
              <a:rPr lang="en-US" smtClean="0"/>
              <a:t>‹#›</a:t>
            </a:fld>
            <a:endParaRPr lang="en-US"/>
          </a:p>
        </p:txBody>
      </p:sp>
    </p:spTree>
    <p:extLst>
      <p:ext uri="{BB962C8B-B14F-4D97-AF65-F5344CB8AC3E}">
        <p14:creationId xmlns:p14="http://schemas.microsoft.com/office/powerpoint/2010/main" val="3033886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58384F-5577-1647-AB68-504FBF8328B7}" type="datetimeFigureOut">
              <a:rPr lang="en-US" smtClean="0"/>
              <a:t>3/21/2017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892F9-DD59-194E-AB24-0FE5428111F4}" type="slidenum">
              <a:rPr lang="en-US" smtClean="0"/>
              <a:t>‹#›</a:t>
            </a:fld>
            <a:endParaRPr lang="en-US"/>
          </a:p>
        </p:txBody>
      </p:sp>
    </p:spTree>
    <p:extLst>
      <p:ext uri="{BB962C8B-B14F-4D97-AF65-F5344CB8AC3E}">
        <p14:creationId xmlns:p14="http://schemas.microsoft.com/office/powerpoint/2010/main" val="3204319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58384F-5577-1647-AB68-504FBF8328B7}" type="datetimeFigureOut">
              <a:rPr lang="en-US" smtClean="0"/>
              <a:t>3/21/2017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3892F9-DD59-194E-AB24-0FE5428111F4}" type="slidenum">
              <a:rPr lang="en-US" smtClean="0"/>
              <a:t>‹#›</a:t>
            </a:fld>
            <a:endParaRPr lang="en-US"/>
          </a:p>
        </p:txBody>
      </p:sp>
    </p:spTree>
    <p:extLst>
      <p:ext uri="{BB962C8B-B14F-4D97-AF65-F5344CB8AC3E}">
        <p14:creationId xmlns:p14="http://schemas.microsoft.com/office/powerpoint/2010/main" val="11525948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4"/>
          <p:cNvSpPr txBox="1">
            <a:spLocks noChangeArrowheads="1"/>
          </p:cNvSpPr>
          <p:nvPr/>
        </p:nvSpPr>
        <p:spPr>
          <a:xfrm>
            <a:off x="0" y="5415280"/>
            <a:ext cx="7772400" cy="1143000"/>
          </a:xfrm>
          <a:prstGeom prst="rect">
            <a:avLst/>
          </a:prstGeom>
        </p:spPr>
        <p:txBody>
          <a:bodyPr vert="horz" lIns="91440" tIns="45720" rIns="91440" bIns="45720" rtlCol="0" anchor="ct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latin typeface="Verdana" panose="020B0604030504040204" pitchFamily="34" charset="0"/>
                <a:ea typeface="Verdana" panose="020B0604030504040204" pitchFamily="34" charset="0"/>
                <a:cs typeface="Verdana" panose="020B0604030504040204" pitchFamily="34" charset="0"/>
              </a:rPr>
              <a:t>Agricultural Literacy and Advocacy</a:t>
            </a:r>
            <a:endParaRPr lang="en-US"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958232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4"/>
          <p:cNvSpPr>
            <a:spLocks noGrp="1" noChangeArrowheads="1"/>
          </p:cNvSpPr>
          <p:nvPr>
            <p:ph type="title"/>
          </p:nvPr>
        </p:nvSpPr>
        <p:spPr>
          <a:xfrm>
            <a:off x="640080" y="1371600"/>
            <a:ext cx="5262880" cy="472440"/>
          </a:xfrm>
        </p:spPr>
        <p:txBody>
          <a:bodyPr>
            <a:noAutofit/>
          </a:bodyPr>
          <a:lstStyle/>
          <a:p>
            <a:r>
              <a:rPr lang="en-US" sz="3600" dirty="0" smtClean="0">
                <a:latin typeface="Verdana" panose="020B0604030504040204" pitchFamily="34" charset="0"/>
                <a:ea typeface="Verdana" panose="020B0604030504040204" pitchFamily="34" charset="0"/>
                <a:cs typeface="Verdana" panose="020B0604030504040204" pitchFamily="34" charset="0"/>
              </a:rPr>
              <a:t>How</a:t>
            </a:r>
            <a:r>
              <a:rPr lang="en-US" sz="3600" dirty="0" smtClean="0">
                <a:latin typeface="Verdana" panose="020B0604030504040204" pitchFamily="34" charset="0"/>
                <a:ea typeface="Verdana" panose="020B0604030504040204" pitchFamily="34" charset="0"/>
                <a:cs typeface="Verdana" panose="020B0604030504040204" pitchFamily="34" charset="0"/>
              </a:rPr>
              <a:t> </a:t>
            </a:r>
            <a:r>
              <a:rPr lang="en-US" sz="3600" dirty="0" smtClean="0">
                <a:latin typeface="Verdana" panose="020B0604030504040204" pitchFamily="34" charset="0"/>
                <a:ea typeface="Verdana" panose="020B0604030504040204" pitchFamily="34" charset="0"/>
                <a:cs typeface="Verdana" panose="020B0604030504040204" pitchFamily="34" charset="0"/>
              </a:rPr>
              <a:t>do we advocate?</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4" name="Rectangle 5"/>
          <p:cNvSpPr txBox="1">
            <a:spLocks noChangeArrowheads="1"/>
          </p:cNvSpPr>
          <p:nvPr/>
        </p:nvSpPr>
        <p:spPr>
          <a:xfrm>
            <a:off x="1752600" y="3086100"/>
            <a:ext cx="6553200" cy="2362200"/>
          </a:xfrm>
          <a:prstGeom prst="rect">
            <a:avLst/>
          </a:prstGeom>
          <a:ln w="12700" cmpd="sng">
            <a:solidFill>
              <a:schemeClr val="tx1"/>
            </a:solidFill>
          </a:ln>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smtClean="0">
                <a:latin typeface="Verdana" panose="020B0604030504040204" pitchFamily="34" charset="0"/>
                <a:ea typeface="Verdana" panose="020B0604030504040204" pitchFamily="34" charset="0"/>
                <a:cs typeface="Verdana" panose="020B0604030504040204" pitchFamily="34" charset="0"/>
              </a:rPr>
              <a:t>Skills of advocates:</a:t>
            </a:r>
          </a:p>
          <a:p>
            <a:r>
              <a:rPr lang="en-US" b="1" i="1" dirty="0" smtClean="0">
                <a:latin typeface="Verdana" panose="020B0604030504040204" pitchFamily="34" charset="0"/>
                <a:ea typeface="Verdana" panose="020B0604030504040204" pitchFamily="34" charset="0"/>
                <a:cs typeface="Verdana" panose="020B0604030504040204" pitchFamily="34" charset="0"/>
              </a:rPr>
              <a:t>Collaborative conversations. </a:t>
            </a:r>
            <a:r>
              <a:rPr lang="en-US" dirty="0" smtClean="0">
                <a:latin typeface="Verdana" panose="020B0604030504040204" pitchFamily="34" charset="0"/>
                <a:ea typeface="Verdana" panose="020B0604030504040204" pitchFamily="34" charset="0"/>
                <a:cs typeface="Verdana" panose="020B0604030504040204" pitchFamily="34" charset="0"/>
              </a:rPr>
              <a:t>Have educated and balanced conversations with consumers.</a:t>
            </a:r>
          </a:p>
          <a:p>
            <a:pPr marL="0" indent="0" algn="ctr">
              <a:buFont typeface="Arial"/>
              <a:buNone/>
            </a:pPr>
            <a:endParaRPr lang="en-US" dirty="0"/>
          </a:p>
        </p:txBody>
      </p:sp>
    </p:spTree>
    <p:extLst>
      <p:ext uri="{BB962C8B-B14F-4D97-AF65-F5344CB8AC3E}">
        <p14:creationId xmlns:p14="http://schemas.microsoft.com/office/powerpoint/2010/main" val="2274430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4"/>
          <p:cNvSpPr>
            <a:spLocks noGrp="1" noChangeArrowheads="1"/>
          </p:cNvSpPr>
          <p:nvPr>
            <p:ph type="title"/>
          </p:nvPr>
        </p:nvSpPr>
        <p:spPr>
          <a:xfrm>
            <a:off x="640080" y="1371600"/>
            <a:ext cx="5262880" cy="472440"/>
          </a:xfrm>
        </p:spPr>
        <p:txBody>
          <a:bodyPr>
            <a:noAutofit/>
          </a:bodyPr>
          <a:lstStyle/>
          <a:p>
            <a:r>
              <a:rPr lang="en-US" sz="2400" dirty="0" smtClean="0">
                <a:latin typeface="Verdana" panose="020B0604030504040204" pitchFamily="34" charset="0"/>
                <a:ea typeface="Verdana" panose="020B0604030504040204" pitchFamily="34" charset="0"/>
                <a:cs typeface="Verdana" panose="020B0604030504040204" pitchFamily="34" charset="0"/>
              </a:rPr>
              <a:t>How</a:t>
            </a:r>
            <a:r>
              <a:rPr lang="en-US" sz="2400" dirty="0" smtClean="0">
                <a:latin typeface="Verdana" panose="020B0604030504040204" pitchFamily="34" charset="0"/>
                <a:ea typeface="Verdana" panose="020B0604030504040204" pitchFamily="34" charset="0"/>
                <a:cs typeface="Verdana" panose="020B0604030504040204" pitchFamily="34" charset="0"/>
              </a:rPr>
              <a:t> can </a:t>
            </a:r>
            <a:r>
              <a:rPr lang="en-US" sz="2400" dirty="0" smtClean="0">
                <a:latin typeface="Verdana" panose="020B0604030504040204" pitchFamily="34" charset="0"/>
                <a:ea typeface="Verdana" panose="020B0604030504040204" pitchFamily="34" charset="0"/>
                <a:cs typeface="Verdana" panose="020B0604030504040204" pitchFamily="34" charset="0"/>
              </a:rPr>
              <a:t>we </a:t>
            </a:r>
            <a:r>
              <a:rPr lang="en-US" sz="2400" dirty="0" smtClean="0">
                <a:latin typeface="Verdana" panose="020B0604030504040204" pitchFamily="34" charset="0"/>
                <a:ea typeface="Verdana" panose="020B0604030504040204" pitchFamily="34" charset="0"/>
                <a:cs typeface="Verdana" panose="020B0604030504040204" pitchFamily="34" charset="0"/>
              </a:rPr>
              <a:t>advocate today?</a:t>
            </a:r>
            <a:endParaRPr lang="en-US" sz="2400" dirty="0">
              <a:latin typeface="Verdana" panose="020B0604030504040204" pitchFamily="34" charset="0"/>
              <a:ea typeface="Verdana" panose="020B0604030504040204" pitchFamily="34" charset="0"/>
              <a:cs typeface="Verdana" panose="020B0604030504040204" pitchFamily="34" charset="0"/>
            </a:endParaRPr>
          </a:p>
        </p:txBody>
      </p:sp>
      <p:sp>
        <p:nvSpPr>
          <p:cNvPr id="4" name="Rectangle 4"/>
          <p:cNvSpPr txBox="1">
            <a:spLocks noChangeArrowheads="1"/>
          </p:cNvSpPr>
          <p:nvPr/>
        </p:nvSpPr>
        <p:spPr>
          <a:xfrm>
            <a:off x="1275080" y="2021840"/>
            <a:ext cx="7315200" cy="4038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dirty="0" smtClean="0">
                <a:latin typeface="Verdana" panose="020B0604030504040204" pitchFamily="34" charset="0"/>
                <a:ea typeface="Verdana" panose="020B0604030504040204" pitchFamily="34" charset="0"/>
                <a:cs typeface="Verdana" panose="020B0604030504040204" pitchFamily="34" charset="0"/>
              </a:rPr>
              <a:t>How can you advocate today?</a:t>
            </a:r>
            <a:endParaRPr lang="en-US" sz="2800" dirty="0">
              <a:latin typeface="Verdana" panose="020B0604030504040204" pitchFamily="34" charset="0"/>
              <a:ea typeface="Verdana" panose="020B0604030504040204" pitchFamily="34" charset="0"/>
              <a:cs typeface="Verdana" panose="020B0604030504040204" pitchFamily="34" charset="0"/>
            </a:endParaRPr>
          </a:p>
          <a:p>
            <a:pPr marL="1028700" lvl="1" indent="-571500">
              <a:buFont typeface="Arial"/>
              <a:buChar char="•"/>
            </a:pPr>
            <a:r>
              <a:rPr lang="en-US" sz="2800" dirty="0" smtClean="0">
                <a:latin typeface="Verdana" panose="020B0604030504040204" pitchFamily="34" charset="0"/>
                <a:ea typeface="Verdana" panose="020B0604030504040204" pitchFamily="34" charset="0"/>
                <a:cs typeface="Verdana" panose="020B0604030504040204" pitchFamily="34" charset="0"/>
              </a:rPr>
              <a:t>Yourself</a:t>
            </a:r>
          </a:p>
          <a:p>
            <a:pPr marL="1028700" lvl="1" indent="-571500">
              <a:buFont typeface="Arial"/>
              <a:buChar char="•"/>
            </a:pPr>
            <a:r>
              <a:rPr lang="en-US" sz="2800" dirty="0" smtClean="0">
                <a:latin typeface="Verdana" panose="020B0604030504040204" pitchFamily="34" charset="0"/>
                <a:ea typeface="Verdana" panose="020B0604030504040204" pitchFamily="34" charset="0"/>
                <a:cs typeface="Verdana" panose="020B0604030504040204" pitchFamily="34" charset="0"/>
              </a:rPr>
              <a:t>Your chapter</a:t>
            </a:r>
          </a:p>
          <a:p>
            <a:pPr marL="1028700" lvl="1" indent="-571500">
              <a:buFont typeface="Arial"/>
              <a:buChar char="•"/>
            </a:pPr>
            <a:r>
              <a:rPr lang="en-US" sz="2800" dirty="0" smtClean="0">
                <a:latin typeface="Verdana" panose="020B0604030504040204" pitchFamily="34" charset="0"/>
                <a:ea typeface="Verdana" panose="020B0604030504040204" pitchFamily="34" charset="0"/>
                <a:cs typeface="Verdana" panose="020B0604030504040204" pitchFamily="34" charset="0"/>
              </a:rPr>
              <a:t>To your community</a:t>
            </a:r>
          </a:p>
          <a:p>
            <a:pPr marL="1028700" lvl="1" indent="-571500">
              <a:buFont typeface="Arial"/>
              <a:buChar char="•"/>
            </a:pPr>
            <a:r>
              <a:rPr lang="en-US" sz="2800" dirty="0" smtClean="0">
                <a:latin typeface="Verdana" panose="020B0604030504040204" pitchFamily="34" charset="0"/>
                <a:ea typeface="Verdana" panose="020B0604030504040204" pitchFamily="34" charset="0"/>
                <a:cs typeface="Verdana" panose="020B0604030504040204" pitchFamily="34" charset="0"/>
              </a:rPr>
              <a:t>To your government</a:t>
            </a:r>
          </a:p>
        </p:txBody>
      </p:sp>
    </p:spTree>
    <p:extLst>
      <p:ext uri="{BB962C8B-B14F-4D97-AF65-F5344CB8AC3E}">
        <p14:creationId xmlns:p14="http://schemas.microsoft.com/office/powerpoint/2010/main" val="2836973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4"/>
          <p:cNvSpPr>
            <a:spLocks noGrp="1" noChangeArrowheads="1"/>
          </p:cNvSpPr>
          <p:nvPr>
            <p:ph type="title"/>
          </p:nvPr>
        </p:nvSpPr>
        <p:spPr>
          <a:xfrm>
            <a:off x="619760" y="1341120"/>
            <a:ext cx="5293360" cy="528320"/>
          </a:xfrm>
        </p:spPr>
        <p:txBody>
          <a:bodyPr>
            <a:normAutofit fontScale="90000"/>
          </a:bodyPr>
          <a:lstStyle/>
          <a:p>
            <a:r>
              <a:rPr lang="en-US" dirty="0" smtClean="0">
                <a:latin typeface="Verdana" panose="020B0604030504040204" pitchFamily="34" charset="0"/>
                <a:ea typeface="Verdana" panose="020B0604030504040204" pitchFamily="34" charset="0"/>
                <a:cs typeface="Verdana" panose="020B0604030504040204" pitchFamily="34" charset="0"/>
              </a:rPr>
              <a:t>What is advocacy?</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4" name="Rectangle 5"/>
          <p:cNvSpPr txBox="1">
            <a:spLocks noChangeArrowheads="1"/>
          </p:cNvSpPr>
          <p:nvPr/>
        </p:nvSpPr>
        <p:spPr>
          <a:xfrm>
            <a:off x="1737360" y="2692400"/>
            <a:ext cx="6593840" cy="3037840"/>
          </a:xfrm>
          <a:prstGeom prst="rect">
            <a:avLst/>
          </a:prstGeom>
          <a:ln w="12700" cmpd="sng">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4400" dirty="0" smtClean="0">
                <a:latin typeface="Verdana" panose="020B0604030504040204" pitchFamily="34" charset="0"/>
                <a:ea typeface="Verdana" panose="020B0604030504040204" pitchFamily="34" charset="0"/>
                <a:cs typeface="Verdana" panose="020B0604030504040204" pitchFamily="34" charset="0"/>
              </a:rPr>
              <a:t>Advocacy is the act of pleading for, supporting or recommending.</a:t>
            </a:r>
            <a:endParaRPr lang="en-US" sz="4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234898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5"/>
          <p:cNvSpPr txBox="1">
            <a:spLocks noChangeArrowheads="1"/>
          </p:cNvSpPr>
          <p:nvPr/>
        </p:nvSpPr>
        <p:spPr>
          <a:xfrm>
            <a:off x="2362200" y="2123440"/>
            <a:ext cx="5562600" cy="4343400"/>
          </a:xfrm>
          <a:prstGeom prst="rect">
            <a:avLst/>
          </a:prstGeom>
          <a:ln w="12700" cmpd="sng">
            <a:solidFill>
              <a:schemeClr val="tx1"/>
            </a:solidFill>
          </a:ln>
        </p:spPr>
        <p:txBody>
          <a:bodyPr vert="horz" lIns="91440" tIns="45720" rIns="91440" bIns="45720" rtlCol="0">
            <a:normAutofit fontScale="850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dirty="0" smtClean="0">
                <a:latin typeface="Verdana" panose="020B0604030504040204" pitchFamily="34" charset="0"/>
                <a:ea typeface="Verdana" panose="020B0604030504040204" pitchFamily="34" charset="0"/>
                <a:cs typeface="Verdana" panose="020B0604030504040204" pitchFamily="34" charset="0"/>
              </a:rPr>
              <a:t>Knowing ourselves and others means nothing if it doesn’t lead to action. Our cities, states, country, and world need people who are active voters, engaged in issues, and looking for answers to societal challenges – people who stand for something. Leaders make a difference by having their voices heard.</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4" name="Rectangle 4"/>
          <p:cNvSpPr>
            <a:spLocks noGrp="1" noChangeArrowheads="1"/>
          </p:cNvSpPr>
          <p:nvPr>
            <p:ph type="title"/>
          </p:nvPr>
        </p:nvSpPr>
        <p:spPr>
          <a:xfrm>
            <a:off x="640080" y="1371600"/>
            <a:ext cx="5262880" cy="472440"/>
          </a:xfrm>
        </p:spPr>
        <p:txBody>
          <a:bodyPr>
            <a:noAutofit/>
          </a:bodyPr>
          <a:lstStyle/>
          <a:p>
            <a:r>
              <a:rPr lang="en-US" sz="3600" dirty="0" smtClean="0">
                <a:latin typeface="Verdana" panose="020B0604030504040204" pitchFamily="34" charset="0"/>
                <a:ea typeface="Verdana" panose="020B0604030504040204" pitchFamily="34" charset="0"/>
                <a:cs typeface="Verdana" panose="020B0604030504040204" pitchFamily="34" charset="0"/>
              </a:rPr>
              <a:t>Why do we advocate?</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46188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4"/>
          <p:cNvSpPr>
            <a:spLocks noGrp="1" noChangeArrowheads="1"/>
          </p:cNvSpPr>
          <p:nvPr>
            <p:ph type="title"/>
          </p:nvPr>
        </p:nvSpPr>
        <p:spPr>
          <a:xfrm>
            <a:off x="640080" y="1371600"/>
            <a:ext cx="5262880" cy="472440"/>
          </a:xfrm>
        </p:spPr>
        <p:txBody>
          <a:bodyPr>
            <a:noAutofit/>
          </a:bodyPr>
          <a:lstStyle/>
          <a:p>
            <a:r>
              <a:rPr lang="en-US" sz="3600" dirty="0" smtClean="0">
                <a:latin typeface="Verdana" panose="020B0604030504040204" pitchFamily="34" charset="0"/>
                <a:ea typeface="Verdana" panose="020B0604030504040204" pitchFamily="34" charset="0"/>
                <a:cs typeface="Verdana" panose="020B0604030504040204" pitchFamily="34" charset="0"/>
              </a:rPr>
              <a:t>Why do we advocate?</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4" name="Rectangle 5"/>
          <p:cNvSpPr txBox="1">
            <a:spLocks noChangeArrowheads="1"/>
          </p:cNvSpPr>
          <p:nvPr/>
        </p:nvSpPr>
        <p:spPr>
          <a:xfrm>
            <a:off x="1714500" y="2674620"/>
            <a:ext cx="5715000" cy="3352800"/>
          </a:xfrm>
          <a:prstGeom prst="rect">
            <a:avLst/>
          </a:prstGeom>
          <a:ln w="12700" cmpd="sng">
            <a:solidFill>
              <a:schemeClr val="tx1"/>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dirty="0" smtClean="0">
                <a:latin typeface="Verdana" panose="020B0604030504040204" pitchFamily="34" charset="0"/>
                <a:ea typeface="Verdana" panose="020B0604030504040204" pitchFamily="34" charset="0"/>
                <a:cs typeface="Verdana" panose="020B0604030504040204" pitchFamily="34" charset="0"/>
              </a:rPr>
              <a:t>Telling our story of agriculture is critical. FFA members are not only consumers now but will be powerful influencers of consumer awareness.</a:t>
            </a:r>
            <a:endParaRPr lang="en-US"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35809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4"/>
          <p:cNvSpPr>
            <a:spLocks noGrp="1" noChangeArrowheads="1"/>
          </p:cNvSpPr>
          <p:nvPr>
            <p:ph type="title"/>
          </p:nvPr>
        </p:nvSpPr>
        <p:spPr>
          <a:xfrm>
            <a:off x="640080" y="1371600"/>
            <a:ext cx="5262880" cy="472440"/>
          </a:xfrm>
        </p:spPr>
        <p:txBody>
          <a:bodyPr>
            <a:noAutofit/>
          </a:bodyPr>
          <a:lstStyle/>
          <a:p>
            <a:r>
              <a:rPr lang="en-US" sz="2800" dirty="0" smtClean="0">
                <a:latin typeface="Verdana" panose="020B0604030504040204" pitchFamily="34" charset="0"/>
                <a:ea typeface="Verdana" panose="020B0604030504040204" pitchFamily="34" charset="0"/>
                <a:cs typeface="Verdana" panose="020B0604030504040204" pitchFamily="34" charset="0"/>
              </a:rPr>
              <a:t>Who should </a:t>
            </a:r>
            <a:r>
              <a:rPr lang="en-US" sz="2800" dirty="0" smtClean="0">
                <a:latin typeface="Verdana" panose="020B0604030504040204" pitchFamily="34" charset="0"/>
                <a:ea typeface="Verdana" panose="020B0604030504040204" pitchFamily="34" charset="0"/>
                <a:cs typeface="Verdana" panose="020B0604030504040204" pitchFamily="34" charset="0"/>
              </a:rPr>
              <a:t>we advocate?</a:t>
            </a:r>
            <a:endParaRPr lang="en-US" sz="2800" dirty="0">
              <a:latin typeface="Verdana" panose="020B0604030504040204" pitchFamily="34" charset="0"/>
              <a:ea typeface="Verdana" panose="020B0604030504040204" pitchFamily="34" charset="0"/>
              <a:cs typeface="Verdana" panose="020B0604030504040204" pitchFamily="34" charset="0"/>
            </a:endParaRPr>
          </a:p>
        </p:txBody>
      </p:sp>
      <p:sp>
        <p:nvSpPr>
          <p:cNvPr id="4" name="Rectangle 5"/>
          <p:cNvSpPr txBox="1">
            <a:spLocks noChangeArrowheads="1"/>
          </p:cNvSpPr>
          <p:nvPr/>
        </p:nvSpPr>
        <p:spPr>
          <a:xfrm>
            <a:off x="3048000" y="2590800"/>
            <a:ext cx="4114800" cy="2966720"/>
          </a:xfrm>
          <a:prstGeom prst="rect">
            <a:avLst/>
          </a:prstGeom>
          <a:ln w="12700" cmpd="sng">
            <a:solidFill>
              <a:schemeClr val="tx1"/>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endParaRPr lang="en-US" dirty="0" smtClean="0">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a:buNone/>
            </a:pPr>
            <a:r>
              <a:rPr lang="en-US" dirty="0" smtClean="0">
                <a:latin typeface="Verdana" panose="020B0604030504040204" pitchFamily="34" charset="0"/>
                <a:ea typeface="Verdana" panose="020B0604030504040204" pitchFamily="34" charset="0"/>
                <a:cs typeface="Verdana" panose="020B0604030504040204" pitchFamily="34" charset="0"/>
              </a:rPr>
              <a:t>You</a:t>
            </a:r>
          </a:p>
          <a:p>
            <a:pPr marL="0" indent="0" algn="ctr">
              <a:buFont typeface="Arial"/>
              <a:buNone/>
            </a:pPr>
            <a:r>
              <a:rPr lang="en-US" dirty="0" smtClean="0">
                <a:latin typeface="Verdana" panose="020B0604030504040204" pitchFamily="34" charset="0"/>
                <a:ea typeface="Verdana" panose="020B0604030504040204" pitchFamily="34" charset="0"/>
                <a:cs typeface="Verdana" panose="020B0604030504040204" pitchFamily="34" charset="0"/>
              </a:rPr>
              <a:t>Me</a:t>
            </a:r>
          </a:p>
          <a:p>
            <a:pPr marL="0" indent="0" algn="ctr">
              <a:buFont typeface="Arial"/>
              <a:buNone/>
            </a:pPr>
            <a:r>
              <a:rPr lang="en-US" dirty="0" smtClean="0">
                <a:latin typeface="Verdana" panose="020B0604030504040204" pitchFamily="34" charset="0"/>
                <a:ea typeface="Verdana" panose="020B0604030504040204" pitchFamily="34" charset="0"/>
                <a:cs typeface="Verdana" panose="020B0604030504040204" pitchFamily="34" charset="0"/>
              </a:rPr>
              <a:t>US!</a:t>
            </a:r>
            <a:endParaRPr lang="en-US"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30475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4"/>
          <p:cNvSpPr>
            <a:spLocks noGrp="1" noChangeArrowheads="1"/>
          </p:cNvSpPr>
          <p:nvPr>
            <p:ph type="title"/>
          </p:nvPr>
        </p:nvSpPr>
        <p:spPr>
          <a:xfrm>
            <a:off x="640080" y="1371600"/>
            <a:ext cx="5262880" cy="472440"/>
          </a:xfrm>
        </p:spPr>
        <p:txBody>
          <a:bodyPr>
            <a:noAutofit/>
          </a:bodyPr>
          <a:lstStyle/>
          <a:p>
            <a:r>
              <a:rPr lang="en-US" sz="3600" dirty="0" smtClean="0">
                <a:latin typeface="Verdana" panose="020B0604030504040204" pitchFamily="34" charset="0"/>
                <a:ea typeface="Verdana" panose="020B0604030504040204" pitchFamily="34" charset="0"/>
                <a:cs typeface="Verdana" panose="020B0604030504040204" pitchFamily="34" charset="0"/>
              </a:rPr>
              <a:t>How</a:t>
            </a:r>
            <a:r>
              <a:rPr lang="en-US" sz="3600" dirty="0" smtClean="0">
                <a:latin typeface="Verdana" panose="020B0604030504040204" pitchFamily="34" charset="0"/>
                <a:ea typeface="Verdana" panose="020B0604030504040204" pitchFamily="34" charset="0"/>
                <a:cs typeface="Verdana" panose="020B0604030504040204" pitchFamily="34" charset="0"/>
              </a:rPr>
              <a:t> </a:t>
            </a:r>
            <a:r>
              <a:rPr lang="en-US" sz="3600" dirty="0" smtClean="0">
                <a:latin typeface="Verdana" panose="020B0604030504040204" pitchFamily="34" charset="0"/>
                <a:ea typeface="Verdana" panose="020B0604030504040204" pitchFamily="34" charset="0"/>
                <a:cs typeface="Verdana" panose="020B0604030504040204" pitchFamily="34" charset="0"/>
              </a:rPr>
              <a:t>do we advocate?</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4" name="Rectangle 5"/>
          <p:cNvSpPr txBox="1">
            <a:spLocks noChangeArrowheads="1"/>
          </p:cNvSpPr>
          <p:nvPr/>
        </p:nvSpPr>
        <p:spPr>
          <a:xfrm>
            <a:off x="1549400" y="2870200"/>
            <a:ext cx="6553200" cy="2362200"/>
          </a:xfrm>
          <a:prstGeom prst="rect">
            <a:avLst/>
          </a:prstGeom>
          <a:ln w="12700" cmpd="sng">
            <a:solidFill>
              <a:schemeClr val="tx1"/>
            </a:solidFill>
          </a:ln>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smtClean="0">
                <a:latin typeface="Verdana" panose="020B0604030504040204" pitchFamily="34" charset="0"/>
                <a:ea typeface="Verdana" panose="020B0604030504040204" pitchFamily="34" charset="0"/>
                <a:cs typeface="Verdana" panose="020B0604030504040204" pitchFamily="34" charset="0"/>
              </a:rPr>
              <a:t>Skills of advocates:</a:t>
            </a:r>
          </a:p>
          <a:p>
            <a:r>
              <a:rPr lang="en-US" b="1" i="1" dirty="0" smtClean="0">
                <a:latin typeface="Verdana" panose="020B0604030504040204" pitchFamily="34" charset="0"/>
                <a:ea typeface="Verdana" panose="020B0604030504040204" pitchFamily="34" charset="0"/>
                <a:cs typeface="Verdana" panose="020B0604030504040204" pitchFamily="34" charset="0"/>
              </a:rPr>
              <a:t>Think critically</a:t>
            </a:r>
            <a:r>
              <a:rPr lang="en-US" dirty="0" smtClean="0">
                <a:latin typeface="Verdana" panose="020B0604030504040204" pitchFamily="34" charset="0"/>
                <a:ea typeface="Verdana" panose="020B0604030504040204" pitchFamily="34" charset="0"/>
                <a:cs typeface="Verdana" panose="020B0604030504040204" pitchFamily="34" charset="0"/>
              </a:rPr>
              <a:t>. Approach decisions with an open mind and addressed with calculated thought.</a:t>
            </a:r>
          </a:p>
          <a:p>
            <a:pPr marL="0" indent="0" algn="ctr">
              <a:buFont typeface="Arial"/>
              <a:buNone/>
            </a:pPr>
            <a:endParaRPr lang="en-US" dirty="0"/>
          </a:p>
        </p:txBody>
      </p:sp>
    </p:spTree>
    <p:extLst>
      <p:ext uri="{BB962C8B-B14F-4D97-AF65-F5344CB8AC3E}">
        <p14:creationId xmlns:p14="http://schemas.microsoft.com/office/powerpoint/2010/main" val="1987669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4"/>
          <p:cNvSpPr>
            <a:spLocks noGrp="1" noChangeArrowheads="1"/>
          </p:cNvSpPr>
          <p:nvPr>
            <p:ph type="title"/>
          </p:nvPr>
        </p:nvSpPr>
        <p:spPr>
          <a:xfrm>
            <a:off x="640080" y="1371600"/>
            <a:ext cx="5262880" cy="472440"/>
          </a:xfrm>
        </p:spPr>
        <p:txBody>
          <a:bodyPr>
            <a:noAutofit/>
          </a:bodyPr>
          <a:lstStyle/>
          <a:p>
            <a:r>
              <a:rPr lang="en-US" sz="3600" dirty="0" smtClean="0">
                <a:latin typeface="Verdana" panose="020B0604030504040204" pitchFamily="34" charset="0"/>
                <a:ea typeface="Verdana" panose="020B0604030504040204" pitchFamily="34" charset="0"/>
                <a:cs typeface="Verdana" panose="020B0604030504040204" pitchFamily="34" charset="0"/>
              </a:rPr>
              <a:t>How</a:t>
            </a:r>
            <a:r>
              <a:rPr lang="en-US" sz="3600" dirty="0" smtClean="0">
                <a:latin typeface="Verdana" panose="020B0604030504040204" pitchFamily="34" charset="0"/>
                <a:ea typeface="Verdana" panose="020B0604030504040204" pitchFamily="34" charset="0"/>
                <a:cs typeface="Verdana" panose="020B0604030504040204" pitchFamily="34" charset="0"/>
              </a:rPr>
              <a:t> </a:t>
            </a:r>
            <a:r>
              <a:rPr lang="en-US" sz="3600" dirty="0" smtClean="0">
                <a:latin typeface="Verdana" panose="020B0604030504040204" pitchFamily="34" charset="0"/>
                <a:ea typeface="Verdana" panose="020B0604030504040204" pitchFamily="34" charset="0"/>
                <a:cs typeface="Verdana" panose="020B0604030504040204" pitchFamily="34" charset="0"/>
              </a:rPr>
              <a:t>do we advocate?</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4" name="Rectangle 5"/>
          <p:cNvSpPr txBox="1">
            <a:spLocks noChangeArrowheads="1"/>
          </p:cNvSpPr>
          <p:nvPr/>
        </p:nvSpPr>
        <p:spPr>
          <a:xfrm>
            <a:off x="1661160" y="2583180"/>
            <a:ext cx="6553200" cy="3505200"/>
          </a:xfrm>
          <a:prstGeom prst="rect">
            <a:avLst/>
          </a:prstGeom>
          <a:ln w="12700" cmpd="sng">
            <a:solidFill>
              <a:schemeClr val="tx1"/>
            </a:solidFill>
          </a:ln>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smtClean="0">
                <a:latin typeface="Verdana" panose="020B0604030504040204" pitchFamily="34" charset="0"/>
                <a:ea typeface="Verdana" panose="020B0604030504040204" pitchFamily="34" charset="0"/>
                <a:cs typeface="Verdana" panose="020B0604030504040204" pitchFamily="34" charset="0"/>
              </a:rPr>
              <a:t>Skills of advocates:</a:t>
            </a:r>
          </a:p>
          <a:p>
            <a:r>
              <a:rPr lang="en-US" b="1" i="1" dirty="0" smtClean="0">
                <a:latin typeface="Verdana" panose="020B0604030504040204" pitchFamily="34" charset="0"/>
                <a:ea typeface="Verdana" panose="020B0604030504040204" pitchFamily="34" charset="0"/>
                <a:cs typeface="Verdana" panose="020B0604030504040204" pitchFamily="34" charset="0"/>
              </a:rPr>
              <a:t>Grow a broadened perspective. </a:t>
            </a:r>
            <a:r>
              <a:rPr lang="en-US" dirty="0" smtClean="0">
                <a:latin typeface="Verdana" panose="020B0604030504040204" pitchFamily="34" charset="0"/>
                <a:ea typeface="Verdana" panose="020B0604030504040204" pitchFamily="34" charset="0"/>
                <a:cs typeface="Verdana" panose="020B0604030504040204" pitchFamily="34" charset="0"/>
              </a:rPr>
              <a:t>Allow yourself to see different cultures, educations and experiences. It can help build a robust understanding of consumer preferences, opinion and emotions.</a:t>
            </a:r>
          </a:p>
          <a:p>
            <a:pPr marL="0" indent="0" algn="ctr">
              <a:buFont typeface="Arial"/>
              <a:buNone/>
            </a:pPr>
            <a:endParaRPr lang="en-US" dirty="0"/>
          </a:p>
        </p:txBody>
      </p:sp>
    </p:spTree>
    <p:extLst>
      <p:ext uri="{BB962C8B-B14F-4D97-AF65-F5344CB8AC3E}">
        <p14:creationId xmlns:p14="http://schemas.microsoft.com/office/powerpoint/2010/main" val="407379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4"/>
          <p:cNvSpPr>
            <a:spLocks noGrp="1" noChangeArrowheads="1"/>
          </p:cNvSpPr>
          <p:nvPr>
            <p:ph type="title"/>
          </p:nvPr>
        </p:nvSpPr>
        <p:spPr>
          <a:xfrm>
            <a:off x="640080" y="1371600"/>
            <a:ext cx="5262880" cy="472440"/>
          </a:xfrm>
        </p:spPr>
        <p:txBody>
          <a:bodyPr>
            <a:noAutofit/>
          </a:bodyPr>
          <a:lstStyle/>
          <a:p>
            <a:r>
              <a:rPr lang="en-US" sz="3600" dirty="0" smtClean="0">
                <a:latin typeface="Verdana" panose="020B0604030504040204" pitchFamily="34" charset="0"/>
                <a:ea typeface="Verdana" panose="020B0604030504040204" pitchFamily="34" charset="0"/>
                <a:cs typeface="Verdana" panose="020B0604030504040204" pitchFamily="34" charset="0"/>
              </a:rPr>
              <a:t>How</a:t>
            </a:r>
            <a:r>
              <a:rPr lang="en-US" sz="3600" dirty="0" smtClean="0">
                <a:latin typeface="Verdana" panose="020B0604030504040204" pitchFamily="34" charset="0"/>
                <a:ea typeface="Verdana" panose="020B0604030504040204" pitchFamily="34" charset="0"/>
                <a:cs typeface="Verdana" panose="020B0604030504040204" pitchFamily="34" charset="0"/>
              </a:rPr>
              <a:t> </a:t>
            </a:r>
            <a:r>
              <a:rPr lang="en-US" sz="3600" dirty="0" smtClean="0">
                <a:latin typeface="Verdana" panose="020B0604030504040204" pitchFamily="34" charset="0"/>
                <a:ea typeface="Verdana" panose="020B0604030504040204" pitchFamily="34" charset="0"/>
                <a:cs typeface="Verdana" panose="020B0604030504040204" pitchFamily="34" charset="0"/>
              </a:rPr>
              <a:t>do we advocate?</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4" name="Rectangle 5"/>
          <p:cNvSpPr txBox="1">
            <a:spLocks noChangeArrowheads="1"/>
          </p:cNvSpPr>
          <p:nvPr/>
        </p:nvSpPr>
        <p:spPr>
          <a:xfrm>
            <a:off x="1752600" y="2321560"/>
            <a:ext cx="6553200" cy="3810000"/>
          </a:xfrm>
          <a:prstGeom prst="rect">
            <a:avLst/>
          </a:prstGeom>
          <a:ln w="12700" cmpd="sng">
            <a:solidFill>
              <a:schemeClr val="tx1"/>
            </a:solidFill>
          </a:ln>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smtClean="0">
                <a:latin typeface="Verdana" panose="020B0604030504040204" pitchFamily="34" charset="0"/>
                <a:ea typeface="Verdana" panose="020B0604030504040204" pitchFamily="34" charset="0"/>
                <a:cs typeface="Verdana" panose="020B0604030504040204" pitchFamily="34" charset="0"/>
              </a:rPr>
              <a:t>Skills of advocates:</a:t>
            </a:r>
          </a:p>
          <a:p>
            <a:r>
              <a:rPr lang="en-US" b="1" i="1" dirty="0" smtClean="0">
                <a:latin typeface="Verdana" panose="020B0604030504040204" pitchFamily="34" charset="0"/>
                <a:ea typeface="Verdana" panose="020B0604030504040204" pitchFamily="34" charset="0"/>
                <a:cs typeface="Verdana" panose="020B0604030504040204" pitchFamily="34" charset="0"/>
              </a:rPr>
              <a:t>Effectively analyze and use resources. </a:t>
            </a:r>
            <a:r>
              <a:rPr lang="en-US" dirty="0" smtClean="0">
                <a:latin typeface="Verdana" panose="020B0604030504040204" pitchFamily="34" charset="0"/>
                <a:ea typeface="Verdana" panose="020B0604030504040204" pitchFamily="34" charset="0"/>
                <a:cs typeface="Verdana" panose="020B0604030504040204" pitchFamily="34" charset="0"/>
              </a:rPr>
              <a:t>Information is abundant and diverse. It is our responsibility to determine the usability and scientific basis of such resources.</a:t>
            </a:r>
          </a:p>
          <a:p>
            <a:pPr marL="0" indent="0" algn="ctr">
              <a:buFont typeface="Arial"/>
              <a:buNone/>
            </a:pPr>
            <a:endParaRPr lang="en-US" dirty="0"/>
          </a:p>
        </p:txBody>
      </p:sp>
    </p:spTree>
    <p:extLst>
      <p:ext uri="{BB962C8B-B14F-4D97-AF65-F5344CB8AC3E}">
        <p14:creationId xmlns:p14="http://schemas.microsoft.com/office/powerpoint/2010/main" val="1743983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4"/>
          <p:cNvSpPr>
            <a:spLocks noGrp="1" noChangeArrowheads="1"/>
          </p:cNvSpPr>
          <p:nvPr>
            <p:ph type="title"/>
          </p:nvPr>
        </p:nvSpPr>
        <p:spPr>
          <a:xfrm>
            <a:off x="640080" y="1371600"/>
            <a:ext cx="5262880" cy="472440"/>
          </a:xfrm>
        </p:spPr>
        <p:txBody>
          <a:bodyPr>
            <a:noAutofit/>
          </a:bodyPr>
          <a:lstStyle/>
          <a:p>
            <a:r>
              <a:rPr lang="en-US" sz="3600" dirty="0" smtClean="0">
                <a:latin typeface="Verdana" panose="020B0604030504040204" pitchFamily="34" charset="0"/>
                <a:ea typeface="Verdana" panose="020B0604030504040204" pitchFamily="34" charset="0"/>
                <a:cs typeface="Verdana" panose="020B0604030504040204" pitchFamily="34" charset="0"/>
              </a:rPr>
              <a:t>How</a:t>
            </a:r>
            <a:r>
              <a:rPr lang="en-US" sz="3600" dirty="0" smtClean="0">
                <a:latin typeface="Verdana" panose="020B0604030504040204" pitchFamily="34" charset="0"/>
                <a:ea typeface="Verdana" panose="020B0604030504040204" pitchFamily="34" charset="0"/>
                <a:cs typeface="Verdana" panose="020B0604030504040204" pitchFamily="34" charset="0"/>
              </a:rPr>
              <a:t> </a:t>
            </a:r>
            <a:r>
              <a:rPr lang="en-US" sz="3600" dirty="0" smtClean="0">
                <a:latin typeface="Verdana" panose="020B0604030504040204" pitchFamily="34" charset="0"/>
                <a:ea typeface="Verdana" panose="020B0604030504040204" pitchFamily="34" charset="0"/>
                <a:cs typeface="Verdana" panose="020B0604030504040204" pitchFamily="34" charset="0"/>
              </a:rPr>
              <a:t>do we advocate?</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5" name="Rectangle 5"/>
          <p:cNvSpPr txBox="1">
            <a:spLocks noChangeArrowheads="1"/>
          </p:cNvSpPr>
          <p:nvPr/>
        </p:nvSpPr>
        <p:spPr>
          <a:xfrm>
            <a:off x="1752600" y="2446020"/>
            <a:ext cx="6553200" cy="3810000"/>
          </a:xfrm>
          <a:prstGeom prst="rect">
            <a:avLst/>
          </a:prstGeom>
          <a:ln w="12700" cmpd="sng">
            <a:solidFill>
              <a:schemeClr val="tx1"/>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smtClean="0">
                <a:latin typeface="Verdana" panose="020B0604030504040204" pitchFamily="34" charset="0"/>
                <a:ea typeface="Verdana" panose="020B0604030504040204" pitchFamily="34" charset="0"/>
                <a:cs typeface="Verdana" panose="020B0604030504040204" pitchFamily="34" charset="0"/>
              </a:rPr>
              <a:t>Skills of advocates:</a:t>
            </a:r>
          </a:p>
          <a:p>
            <a:r>
              <a:rPr lang="en-US" b="1" i="1" dirty="0" smtClean="0">
                <a:latin typeface="Verdana" panose="020B0604030504040204" pitchFamily="34" charset="0"/>
                <a:ea typeface="Verdana" panose="020B0604030504040204" pitchFamily="34" charset="0"/>
                <a:cs typeface="Verdana" panose="020B0604030504040204" pitchFamily="34" charset="0"/>
              </a:rPr>
              <a:t>Brainstorm solutions. </a:t>
            </a:r>
            <a:r>
              <a:rPr lang="en-US" dirty="0" smtClean="0">
                <a:latin typeface="Verdana" panose="020B0604030504040204" pitchFamily="34" charset="0"/>
                <a:ea typeface="Verdana" panose="020B0604030504040204" pitchFamily="34" charset="0"/>
                <a:cs typeface="Verdana" panose="020B0604030504040204" pitchFamily="34" charset="0"/>
              </a:rPr>
              <a:t>Opportunities for innovation and experiences in advocacy can empower you to envision a sustainable future.</a:t>
            </a:r>
          </a:p>
          <a:p>
            <a:pPr marL="0" indent="0" algn="ctr">
              <a:buFont typeface="Arial"/>
              <a:buNone/>
            </a:pPr>
            <a:endParaRPr lang="en-US" dirty="0"/>
          </a:p>
        </p:txBody>
      </p:sp>
    </p:spTree>
    <p:extLst>
      <p:ext uri="{BB962C8B-B14F-4D97-AF65-F5344CB8AC3E}">
        <p14:creationId xmlns:p14="http://schemas.microsoft.com/office/powerpoint/2010/main" val="40153374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7460B7E68ED8CC43BF749F2C27615CF4" ma:contentTypeVersion="3" ma:contentTypeDescription="Create a new document." ma:contentTypeScope="" ma:versionID="09cfa358cf9e3bf1360d654bfd9537cb">
  <xsd:schema xmlns:xsd="http://www.w3.org/2001/XMLSchema" xmlns:xs="http://www.w3.org/2001/XMLSchema" xmlns:p="http://schemas.microsoft.com/office/2006/metadata/properties" targetNamespace="http://schemas.microsoft.com/office/2006/metadata/properties" ma:root="true" ma:fieldsID="2a276fbc7de9a4060e54dafc32f34ca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1DCDAC6-D83B-4697-A496-A36FDE78064D}"/>
</file>

<file path=customXml/itemProps2.xml><?xml version="1.0" encoding="utf-8"?>
<ds:datastoreItem xmlns:ds="http://schemas.openxmlformats.org/officeDocument/2006/customXml" ds:itemID="{937F825B-B6B5-4C1F-B179-52843F2AD768}"/>
</file>

<file path=customXml/itemProps3.xml><?xml version="1.0" encoding="utf-8"?>
<ds:datastoreItem xmlns:ds="http://schemas.openxmlformats.org/officeDocument/2006/customXml" ds:itemID="{BAC01520-E752-41B9-96A3-BBBA329AFC41}"/>
</file>

<file path=customXml/itemProps4.xml><?xml version="1.0" encoding="utf-8"?>
<ds:datastoreItem xmlns:ds="http://schemas.openxmlformats.org/officeDocument/2006/customXml" ds:itemID="{3FCD939F-3571-48B1-A014-8B2C568D6E91}"/>
</file>

<file path=docProps/app.xml><?xml version="1.0" encoding="utf-8"?>
<Properties xmlns="http://schemas.openxmlformats.org/officeDocument/2006/extended-properties" xmlns:vt="http://schemas.openxmlformats.org/officeDocument/2006/docPropsVTypes">
  <TotalTime>34</TotalTime>
  <Words>289</Words>
  <Application>Microsoft Office PowerPoint</Application>
  <PresentationFormat>On-screen Show (4:3)</PresentationFormat>
  <Paragraphs>33</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Verdana</vt:lpstr>
      <vt:lpstr>Office Theme</vt:lpstr>
      <vt:lpstr>PowerPoint Presentation</vt:lpstr>
      <vt:lpstr>What is advocacy?</vt:lpstr>
      <vt:lpstr>Why do we advocate?</vt:lpstr>
      <vt:lpstr>Why do we advocate?</vt:lpstr>
      <vt:lpstr>Who should we advocate?</vt:lpstr>
      <vt:lpstr>How do we advocate?</vt:lpstr>
      <vt:lpstr>How do we advocate?</vt:lpstr>
      <vt:lpstr>How do we advocate?</vt:lpstr>
      <vt:lpstr>How do we advocate?</vt:lpstr>
      <vt:lpstr>How do we advocate?</vt:lpstr>
      <vt:lpstr>How can we advocate today?</vt:lpstr>
    </vt:vector>
  </TitlesOfParts>
  <Company>Jennifer Bradley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Jennifer Bradley</dc:creator>
  <cp:lastModifiedBy>Balzer, Ashtin</cp:lastModifiedBy>
  <cp:revision>12</cp:revision>
  <dcterms:created xsi:type="dcterms:W3CDTF">2016-11-02T00:32:04Z</dcterms:created>
  <dcterms:modified xsi:type="dcterms:W3CDTF">2017-03-21T22:01:45Z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0x0101007460B7E68ED8CC43BF749F2C27615CF4</vt:lpwstr>
  </property>
  <property fmtid="{D5CDD505-2E9C-101B-9397-08002B2CF9AE}" pid="3" name="_dlc_DocIdItemGuid">
    <vt:lpwstr>384425c6-e295-42cd-8efb-4153793c189b</vt:lpwstr>
  </property>
  <property fmtid="{D5CDD505-2E9C-101B-9397-08002B2CF9AE}" pid="4" name="_dlc_DocId">
    <vt:lpwstr>6HAXTY5FZTHJ-43-2496</vt:lpwstr>
  </property>
  <property fmtid="{D5CDD505-2E9C-101B-9397-08002B2CF9AE}" pid="5" name="_dlc_DocIdUrl">
    <vt:lpwstr>https://ffanet.ffa.org/sites/collaboration/edresources/_layouts/15/DocIdRedir.aspx?ID=6HAXTY5FZTHJ-43-2496, 6HAXTY5FZTHJ-43-2496</vt:lpwstr>
  </property>
</Properties>
</file>