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68" r:id="rId4"/>
    <p:sldId id="275" r:id="rId5"/>
    <p:sldId id="274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1698" y="-5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80E05904-FB80-49EA-8A04-1FA674528C7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2889ED4-56BF-4067-B1CB-6C646ED265D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CEFF9F-981D-4488-B1F5-5C4C0D6FB2F2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72DFA7-8B28-4603-A07A-7DFE96D00780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98B42E-9071-48CD-B222-4B16A5B4E788}" type="slidenum">
              <a:rPr lang="en-US"/>
              <a:pPr/>
              <a:t>3</a:t>
            </a:fld>
            <a:endParaRPr lang="en-US"/>
          </a:p>
        </p:txBody>
      </p:sp>
      <p:sp>
        <p:nvSpPr>
          <p:cNvPr id="1044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CB3A92-A728-4A19-81B7-984CC8D54DC6}" type="slidenum">
              <a:rPr lang="en-US"/>
              <a:pPr/>
              <a:t>4</a:t>
            </a:fld>
            <a:endParaRPr lang="en-US"/>
          </a:p>
        </p:txBody>
      </p:sp>
      <p:sp>
        <p:nvSpPr>
          <p:cNvPr id="1218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539756-4D01-4EA4-BA6E-04E7B125C57A}" type="slidenum">
              <a:rPr lang="en-US"/>
              <a:pPr/>
              <a:t>5</a:t>
            </a:fld>
            <a:endParaRPr lang="en-US"/>
          </a:p>
        </p:txBody>
      </p:sp>
      <p:sp>
        <p:nvSpPr>
          <p:cNvPr id="1187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685800"/>
            <a:ext cx="64770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27660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 userDrawn="1"/>
        </p:nvGrpSpPr>
        <p:grpSpPr bwMode="auto">
          <a:xfrm rot="5400000">
            <a:off x="-2781300" y="2781300"/>
            <a:ext cx="6858000" cy="12954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 userDrawn="1"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76812" name="Picture 12" descr="LKLOGO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001000" y="5959475"/>
            <a:ext cx="1143000" cy="89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277813"/>
            <a:ext cx="17907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7813"/>
            <a:ext cx="52197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7813"/>
            <a:ext cx="68580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1600200"/>
            <a:ext cx="7162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3941763"/>
            <a:ext cx="7162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4008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600200"/>
            <a:ext cx="35052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5052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277813"/>
            <a:ext cx="6858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600200"/>
            <a:ext cx="716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91" name="Group 15"/>
          <p:cNvGrpSpPr>
            <a:grpSpLocks/>
          </p:cNvGrpSpPr>
          <p:nvPr userDrawn="1"/>
        </p:nvGrpSpPr>
        <p:grpSpPr bwMode="auto">
          <a:xfrm rot="5400000">
            <a:off x="-2781300" y="2781300"/>
            <a:ext cx="6858000" cy="1295400"/>
            <a:chOff x="144" y="1820"/>
            <a:chExt cx="5424" cy="127"/>
          </a:xfrm>
        </p:grpSpPr>
        <p:sp>
          <p:nvSpPr>
            <p:cNvPr id="75792" name="Rectangle 16"/>
            <p:cNvSpPr>
              <a:spLocks noChangeArrowheads="1"/>
            </p:cNvSpPr>
            <p:nvPr userDrawn="1"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3" name="Rectangle 17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4" name="Rectangle 18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1828800" y="533400"/>
            <a:ext cx="6477000" cy="2127250"/>
          </a:xfrm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Being honest with myself and others 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2209800" y="31242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What </a:t>
            </a:r>
            <a:r>
              <a:rPr lang="en-US" b="1">
                <a:cs typeface="Times New Roman" pitchFamily="18" charset="0"/>
              </a:rPr>
              <a:t>foundational skills</a:t>
            </a:r>
            <a:r>
              <a:rPr lang="en-US">
                <a:cs typeface="Times New Roman" pitchFamily="18" charset="0"/>
              </a:rPr>
              <a:t> do I </a:t>
            </a:r>
            <a:r>
              <a:rPr lang="en-US" b="1">
                <a:cs typeface="Times New Roman" pitchFamily="18" charset="0"/>
              </a:rPr>
              <a:t>need for leadership</a:t>
            </a:r>
            <a:r>
              <a:rPr lang="en-US">
                <a:cs typeface="Times New Roman" pitchFamily="18" charset="0"/>
              </a:rPr>
              <a:t>? </a:t>
            </a:r>
            <a:endParaRPr lang="en-US"/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50850" y="5943600"/>
            <a:ext cx="539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7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822825"/>
            <a:ext cx="2514600" cy="1978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What would I do?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1600200"/>
            <a:ext cx="73152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>
                <a:cs typeface="Times New Roman" pitchFamily="18" charset="0"/>
              </a:rPr>
              <a:t>Think about the following questions</a:t>
            </a:r>
            <a:r>
              <a:rPr lang="en-US" sz="2400">
                <a:cs typeface="Times New Roman" pitchFamily="18" charset="0"/>
              </a:rPr>
              <a:t>. What would you do, even if no one was watching?  Please </a:t>
            </a:r>
            <a:r>
              <a:rPr lang="en-US" sz="2400" b="1">
                <a:cs typeface="Times New Roman" pitchFamily="18" charset="0"/>
              </a:rPr>
              <a:t>answer honestly</a:t>
            </a:r>
            <a:r>
              <a:rPr lang="en-US" sz="2400"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sz="2400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>
                <a:cs typeface="Times New Roman" pitchFamily="18" charset="0"/>
              </a:rPr>
              <a:t>You find a twenty-dollar bill at the local supermarket. 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000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>
                <a:cs typeface="Times New Roman" pitchFamily="18" charset="0"/>
              </a:rPr>
              <a:t>You catch a classmate cheating on a test.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000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>
                <a:cs typeface="Times New Roman" pitchFamily="18" charset="0"/>
              </a:rPr>
              <a:t>You witness someone stealing at the gas station.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000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>
                <a:cs typeface="Times New Roman" pitchFamily="18" charset="0"/>
              </a:rPr>
              <a:t>Someone asks you to lie for him or her. 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000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>
                <a:cs typeface="Times New Roman" pitchFamily="18" charset="0"/>
              </a:rPr>
              <a:t>You and your best friend are in really big trouble ... if you tell your parents the truth.</a:t>
            </a:r>
            <a:r>
              <a:rPr lang="en-US" sz="2400" b="1">
                <a:cs typeface="Times New Roman" pitchFamily="18" charset="0"/>
              </a:rPr>
              <a:t>    </a:t>
            </a:r>
            <a:r>
              <a:rPr lang="en-US" sz="2000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248400"/>
            <a:ext cx="1184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7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ChangeArrowheads="1"/>
          </p:cNvSpPr>
          <p:nvPr>
            <p:ph type="title"/>
          </p:nvPr>
        </p:nvSpPr>
        <p:spPr>
          <a:xfrm>
            <a:off x="1447800" y="304800"/>
            <a:ext cx="70866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The Characteristics of Trust </a:t>
            </a:r>
          </a:p>
        </p:txBody>
      </p:sp>
      <p:sp>
        <p:nvSpPr>
          <p:cNvPr id="1034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76400" y="1600200"/>
            <a:ext cx="7239000" cy="4800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AutoNum type="alphaUcPeriod"/>
            </a:pPr>
            <a:r>
              <a:rPr lang="en-US" sz="3600" b="1">
                <a:cs typeface="Times New Roman" pitchFamily="18" charset="0"/>
              </a:rPr>
              <a:t>Honesty</a:t>
            </a:r>
          </a:p>
          <a:p>
            <a:pPr marL="838200" lvl="1" indent="-3810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en-US" sz="3200" b="1">
                <a:solidFill>
                  <a:schemeClr val="bg2"/>
                </a:solidFill>
                <a:cs typeface="Times New Roman" pitchFamily="18" charset="0"/>
              </a:rPr>
              <a:t>Telling the truth</a:t>
            </a:r>
            <a:r>
              <a:rPr lang="en-US" sz="3200">
                <a:cs typeface="Times New Roman" pitchFamily="18" charset="0"/>
              </a:rPr>
              <a:t> in every situation</a:t>
            </a:r>
            <a:br>
              <a:rPr lang="en-US" sz="3200">
                <a:cs typeface="Times New Roman" pitchFamily="18" charset="0"/>
              </a:rPr>
            </a:br>
            <a:endParaRPr lang="en-US" sz="3200">
              <a:cs typeface="Times New Roman" pitchFamily="18" charset="0"/>
            </a:endParaRPr>
          </a:p>
          <a:p>
            <a:pPr marL="838200" lvl="1" indent="-381000">
              <a:buClr>
                <a:schemeClr val="bg2"/>
              </a:buClr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lphaUcPeriod"/>
            </a:pPr>
            <a:r>
              <a:rPr lang="en-US" sz="3600" b="1">
                <a:cs typeface="Times New Roman" pitchFamily="18" charset="0"/>
              </a:rPr>
              <a:t>Keeping my word</a:t>
            </a:r>
          </a:p>
          <a:p>
            <a:pPr marL="838200" lvl="1" indent="-3810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en-US" sz="3200" b="1">
                <a:solidFill>
                  <a:schemeClr val="bg2"/>
                </a:solidFill>
                <a:cs typeface="Times New Roman" pitchFamily="18" charset="0"/>
              </a:rPr>
              <a:t>Keeping secrets</a:t>
            </a:r>
            <a:r>
              <a:rPr lang="en-US" sz="3200">
                <a:cs typeface="Times New Roman" pitchFamily="18" charset="0"/>
              </a:rPr>
              <a:t> and promises</a:t>
            </a:r>
            <a:br>
              <a:rPr lang="en-US" sz="3200">
                <a:cs typeface="Times New Roman" pitchFamily="18" charset="0"/>
              </a:rPr>
            </a:br>
            <a:endParaRPr lang="en-US" sz="3200">
              <a:cs typeface="Times New Roman" pitchFamily="18" charset="0"/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84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7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2083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000" b="1">
                <a:solidFill>
                  <a:srgbClr val="FF0000"/>
                </a:solidFill>
                <a:cs typeface="Times New Roman" pitchFamily="18" charset="0"/>
              </a:rPr>
              <a:t>The Characteristics of Trust </a:t>
            </a:r>
          </a:p>
        </p:txBody>
      </p:sp>
      <p:sp>
        <p:nvSpPr>
          <p:cNvPr id="1208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1905000"/>
            <a:ext cx="7315200" cy="4495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AutoNum type="alphaUcPeriod" startAt="3"/>
            </a:pPr>
            <a:r>
              <a:rPr lang="en-US" sz="3600" b="1">
                <a:cs typeface="Times New Roman" pitchFamily="18" charset="0"/>
              </a:rPr>
              <a:t>Performing positive acts</a:t>
            </a:r>
          </a:p>
          <a:p>
            <a:pPr marL="457200" indent="-457200">
              <a:buFont typeface="Wingdings" pitchFamily="2" charset="2"/>
              <a:buNone/>
            </a:pPr>
            <a:endParaRPr lang="en-US" sz="3600" b="1">
              <a:cs typeface="Times New Roman" pitchFamily="18" charset="0"/>
            </a:endParaRPr>
          </a:p>
          <a:p>
            <a:pPr marL="838200" lvl="1" indent="-3810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en-US" sz="3200" b="1">
                <a:cs typeface="Times New Roman" pitchFamily="18" charset="0"/>
              </a:rPr>
              <a:t>Showing </a:t>
            </a:r>
            <a:r>
              <a:rPr lang="en-US" sz="3200" b="1">
                <a:solidFill>
                  <a:schemeClr val="bg2"/>
                </a:solidFill>
                <a:cs typeface="Times New Roman" pitchFamily="18" charset="0"/>
              </a:rPr>
              <a:t>kindness</a:t>
            </a:r>
            <a:r>
              <a:rPr lang="en-US" sz="3200">
                <a:cs typeface="Times New Roman" pitchFamily="18" charset="0"/>
              </a:rPr>
              <a:t> to others</a:t>
            </a:r>
          </a:p>
          <a:p>
            <a:pPr marL="838200" lvl="1" indent="-3810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en-US" sz="3200" b="1">
                <a:cs typeface="Times New Roman" pitchFamily="18" charset="0"/>
              </a:rPr>
              <a:t>Being </a:t>
            </a:r>
            <a:r>
              <a:rPr lang="en-US" sz="3200" b="1">
                <a:solidFill>
                  <a:schemeClr val="bg2"/>
                </a:solidFill>
                <a:cs typeface="Times New Roman" pitchFamily="18" charset="0"/>
              </a:rPr>
              <a:t>involved</a:t>
            </a:r>
            <a:r>
              <a:rPr lang="en-US" sz="3200">
                <a:cs typeface="Times New Roman" pitchFamily="18" charset="0"/>
              </a:rPr>
              <a:t> in activities that will better others and myself</a:t>
            </a:r>
          </a:p>
          <a:p>
            <a:pPr marL="457200" indent="-457200">
              <a:buFont typeface="Wingdings" pitchFamily="2" charset="2"/>
              <a:buAutoNum type="alphaUcPeriod"/>
            </a:pPr>
            <a:endParaRPr lang="en-US" sz="3200"/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84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7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17762" name="Rectangle 2"/>
          <p:cNvSpPr>
            <a:spLocks noChangeArrowheads="1"/>
          </p:cNvSpPr>
          <p:nvPr>
            <p:ph type="title"/>
          </p:nvPr>
        </p:nvSpPr>
        <p:spPr>
          <a:xfrm>
            <a:off x="1524000" y="277813"/>
            <a:ext cx="7467600" cy="113982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How to be Honest with Yourself and Others </a:t>
            </a:r>
          </a:p>
        </p:txBody>
      </p:sp>
      <p:sp>
        <p:nvSpPr>
          <p:cNvPr id="1177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133600" y="1600200"/>
            <a:ext cx="6781800" cy="4800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Tell the truth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Keep promises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Show fairness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Stand up for your beliefs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Live a life of honesty </a:t>
            </a: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0318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7 TM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454309-7378-4C5E-A5A3-158EE55379A3}"/>
</file>

<file path=customXml/itemProps2.xml><?xml version="1.0" encoding="utf-8"?>
<ds:datastoreItem xmlns:ds="http://schemas.openxmlformats.org/officeDocument/2006/customXml" ds:itemID="{15847A4B-DFF4-4E04-862E-AFAA07F985FB}"/>
</file>

<file path=customXml/itemProps3.xml><?xml version="1.0" encoding="utf-8"?>
<ds:datastoreItem xmlns:ds="http://schemas.openxmlformats.org/officeDocument/2006/customXml" ds:itemID="{17B6D780-4D07-4BE6-BE0A-37319582AF4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3222</TotalTime>
  <Words>181</Words>
  <Application>Microsoft PowerPoint</Application>
  <PresentationFormat>On-screen Show (4:3)</PresentationFormat>
  <Paragraphs>41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Times New Roman</vt:lpstr>
      <vt:lpstr>Arial</vt:lpstr>
      <vt:lpstr>Wingdings</vt:lpstr>
      <vt:lpstr>Verdana</vt:lpstr>
      <vt:lpstr>Lucida Calligraphy</vt:lpstr>
      <vt:lpstr>Level</vt:lpstr>
      <vt:lpstr>Being honest with myself and others </vt:lpstr>
      <vt:lpstr>What would I do? </vt:lpstr>
      <vt:lpstr>The Characteristics of Trust </vt:lpstr>
      <vt:lpstr>The Characteristics of Trust </vt:lpstr>
      <vt:lpstr>How to be Honest with Yourself and Others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40</cp:revision>
  <cp:lastPrinted>1601-01-01T00:00:00Z</cp:lastPrinted>
  <dcterms:created xsi:type="dcterms:W3CDTF">2003-12-22T04:45:08Z</dcterms:created>
  <dcterms:modified xsi:type="dcterms:W3CDTF">2008-01-11T13:22:23Z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