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9"/>
  </p:notesMasterIdLst>
  <p:handoutMasterIdLst>
    <p:handoutMasterId r:id="rId10"/>
  </p:handoutMasterIdLst>
  <p:sldIdLst>
    <p:sldId id="256" r:id="rId2"/>
    <p:sldId id="268" r:id="rId3"/>
    <p:sldId id="271" r:id="rId4"/>
    <p:sldId id="270" r:id="rId5"/>
    <p:sldId id="269" r:id="rId6"/>
    <p:sldId id="272" r:id="rId7"/>
    <p:sldId id="27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26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46BA1B7B-C57A-4E0D-9E2D-48C15AF956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7674615-99FF-4CD9-8AAA-6DF63D828F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93B144-0307-460A-89D5-FBD68DFA74C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A96EBB-A6BE-4840-8BFE-4627B4BA7FC4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CFA501E2-E526-4998-A01B-04AC7C1318CC}" type="slidenum">
              <a:rPr lang="en-US" sz="1200">
                <a:latin typeface="Times New Roman" pitchFamily="18" charset="0"/>
              </a:rPr>
              <a:pPr algn="r" eaLnBrk="0" hangingPunct="0"/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90792CE9-8361-4207-8ECC-904C10988CAA}" type="slidenum">
              <a:rPr lang="en-US" sz="1200">
                <a:latin typeface="Times New Roman" pitchFamily="18" charset="0"/>
              </a:rPr>
              <a:pPr algn="r" eaLnBrk="0" hangingPunct="0"/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7651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5BDBDBCA-98CA-4F73-B6BF-0A1D70D655E3}" type="slidenum">
              <a:rPr lang="en-US" sz="1200">
                <a:latin typeface="Times New Roman" pitchFamily="18" charset="0"/>
              </a:rPr>
              <a:pPr algn="r" eaLnBrk="0" hangingPunct="0"/>
              <a:t>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B76B461B-EAB0-4C7E-8045-19A257DF03F5}" type="slidenum">
              <a:rPr lang="en-US" sz="1200">
                <a:latin typeface="Times New Roman" pitchFamily="18" charset="0"/>
              </a:rPr>
              <a:pPr algn="r" eaLnBrk="0" hangingPunct="0"/>
              <a:t>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1747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014673F-D071-46D3-9ADA-03FF053853AB}" type="slidenum">
              <a:rPr lang="en-US" sz="1200">
                <a:latin typeface="Times New Roman" pitchFamily="18" charset="0"/>
              </a:rPr>
              <a:pPr algn="r" eaLnBrk="0" hangingPunct="0"/>
              <a:t>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3795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2130425"/>
            <a:ext cx="6629400" cy="147002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 smtClean="0"/>
              <a:t>Click to edit Master title style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mtClean="0"/>
            </a:lvl1pPr>
          </a:lstStyle>
          <a:p>
            <a:r>
              <a:rPr lang="en-US" smtClean="0"/>
              <a:t>Click to edit Master subtitle style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248400" y="6619875"/>
            <a:ext cx="2895600" cy="476250"/>
          </a:xfrm>
        </p:spPr>
        <p:txBody>
          <a:bodyPr/>
          <a:lstStyle>
            <a:lvl1pPr algn="r" eaLnBrk="1" hangingPunct="1">
              <a:defRPr sz="1000"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23558" name="Group 11"/>
          <p:cNvGrpSpPr>
            <a:grpSpLocks/>
          </p:cNvGrpSpPr>
          <p:nvPr/>
        </p:nvGrpSpPr>
        <p:grpSpPr bwMode="auto">
          <a:xfrm rot="5400000">
            <a:off x="-2790825" y="2771775"/>
            <a:ext cx="6877050" cy="12954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77813"/>
            <a:ext cx="73152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1030" name="Group 11"/>
          <p:cNvGrpSpPr>
            <a:grpSpLocks/>
          </p:cNvGrpSpPr>
          <p:nvPr/>
        </p:nvGrpSpPr>
        <p:grpSpPr bwMode="auto">
          <a:xfrm rot="5400000">
            <a:off x="-2867025" y="2847975"/>
            <a:ext cx="6877050" cy="11430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67" r:id="rId3"/>
    <p:sldLayoutId id="2147483666" r:id="rId4"/>
    <p:sldLayoutId id="2147483665" r:id="rId5"/>
    <p:sldLayoutId id="2147483664" r:id="rId6"/>
    <p:sldLayoutId id="2147483663" r:id="rId7"/>
    <p:sldLayoutId id="2147483662" r:id="rId8"/>
    <p:sldLayoutId id="2147483661" r:id="rId9"/>
    <p:sldLayoutId id="2147483660" r:id="rId10"/>
    <p:sldLayoutId id="2147483659" r:id="rId11"/>
    <p:sldLayoutId id="214748365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52400"/>
            <a:ext cx="7772400" cy="137160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6400" b="1" smtClean="0">
                <a:cs typeface="Times New Roman" pitchFamily="18" charset="0"/>
              </a:rPr>
              <a:t>Trying new ideas</a:t>
            </a:r>
            <a:r>
              <a:rPr lang="en-US" sz="6400" b="1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286000" y="2819400"/>
            <a:ext cx="5324475" cy="1752600"/>
          </a:xfrm>
        </p:spPr>
        <p:txBody>
          <a:bodyPr lIns="92075" tIns="46038" rIns="92075" bIns="46038" anchor="ctr"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en-US" sz="3000" smtClean="0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sz="3000" b="1" smtClean="0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 sz="3000" smtClean="0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sz="3000" b="1" smtClean="0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 sz="3000" smtClean="0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 sz="3000" smtClean="0">
              <a:solidFill>
                <a:srgbClr val="FF0000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3000" smtClean="0">
              <a:solidFill>
                <a:srgbClr val="FF0000"/>
              </a:solidFill>
            </a:endParaRP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0" y="62182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304800" y="60198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</a:t>
            </a:r>
          </a:p>
        </p:txBody>
      </p:sp>
      <p:pic>
        <p:nvPicPr>
          <p:cNvPr id="16389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4519613"/>
            <a:ext cx="2971800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5562600" cy="457200"/>
          </a:xfrm>
          <a:noFill/>
        </p:spPr>
        <p:txBody>
          <a:bodyPr/>
          <a:lstStyle/>
          <a:p>
            <a:r>
              <a:rPr lang="en-US" smtClean="0"/>
              <a:t> </a:t>
            </a:r>
            <a:r>
              <a:rPr lang="en-US" sz="1400" smtClean="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 smtClean="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 smtClean="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77813"/>
            <a:ext cx="7848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>
                <a:cs typeface="Times New Roman" pitchFamily="18" charset="0"/>
              </a:rPr>
              <a:t>Comfort Zone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133600"/>
            <a:ext cx="6934200" cy="2209800"/>
          </a:xfrm>
        </p:spPr>
        <p:txBody>
          <a:bodyPr lIns="92075" tIns="46038" rIns="92075" bIns="46038"/>
          <a:lstStyle/>
          <a:p>
            <a:pPr marL="457200" indent="-457200" algn="ctr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>
                <a:cs typeface="Times New Roman" pitchFamily="18" charset="0"/>
              </a:rPr>
              <a:t>A place of being, either physical or mental, in which one feels safe or without worry	</a:t>
            </a:r>
            <a:r>
              <a:rPr lang="en-US" sz="3600" b="1" smtClean="0">
                <a:cs typeface="Times New Roman" pitchFamily="18" charset="0"/>
              </a:rPr>
              <a:t/>
            </a:r>
            <a:br>
              <a:rPr lang="en-US" sz="3600" b="1" smtClean="0">
                <a:cs typeface="Times New Roman" pitchFamily="18" charset="0"/>
              </a:rPr>
            </a:br>
            <a:r>
              <a:rPr lang="en-US" b="1" smtClean="0">
                <a:cs typeface="Times New Roman" pitchFamily="18" charset="0"/>
              </a:rPr>
              <a:t>	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>
                <a:cs typeface="Times New Roman" pitchFamily="18" charset="0"/>
              </a:rPr>
              <a:t>Creativity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47800" y="2133600"/>
            <a:ext cx="6934200" cy="2209800"/>
          </a:xfrm>
        </p:spPr>
        <p:txBody>
          <a:bodyPr lIns="92075" tIns="46038" rIns="92075" bIns="46038"/>
          <a:lstStyle/>
          <a:p>
            <a:pPr marL="457200" indent="-457200" algn="ctr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>
                <a:cs typeface="Times New Roman" pitchFamily="18" charset="0"/>
              </a:rPr>
              <a:t>Having the ability and power to produce innovative thoughts and ideas</a:t>
            </a:r>
            <a:r>
              <a:rPr lang="en-US" b="1" smtClean="0">
                <a:cs typeface="Times New Roman" pitchFamily="18" charset="0"/>
              </a:rPr>
              <a:t>	</a:t>
            </a:r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>
                <a:cs typeface="Times New Roman" pitchFamily="18" charset="0"/>
              </a:rPr>
              <a:t>Disadvantages of </a:t>
            </a:r>
            <a:br>
              <a:rPr lang="en-US" sz="4800" b="1" smtClean="0">
                <a:cs typeface="Times New Roman" pitchFamily="18" charset="0"/>
              </a:rPr>
            </a:br>
            <a:r>
              <a:rPr lang="en-US" sz="4800" b="1" smtClean="0">
                <a:cs typeface="Times New Roman" pitchFamily="18" charset="0"/>
              </a:rPr>
              <a:t>Having a Closed Mind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47800" y="2133600"/>
            <a:ext cx="6934200" cy="4572000"/>
          </a:xfrm>
        </p:spPr>
        <p:txBody>
          <a:bodyPr lIns="92075" tIns="46038" rIns="92075" bIns="46038"/>
          <a:lstStyle/>
          <a:p>
            <a:pPr marL="457200" indent="-4572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2400" b="1" smtClean="0">
                <a:cs typeface="Times New Roman" pitchFamily="18" charset="0"/>
              </a:rPr>
              <a:t>Disadvantages </a:t>
            </a:r>
            <a:r>
              <a:rPr lang="en-US" sz="2400" smtClean="0">
                <a:cs typeface="Times New Roman" pitchFamily="18" charset="0"/>
              </a:rPr>
              <a:t>of having a </a:t>
            </a:r>
            <a:r>
              <a:rPr lang="en-US" sz="2400" b="1" smtClean="0">
                <a:cs typeface="Times New Roman" pitchFamily="18" charset="0"/>
              </a:rPr>
              <a:t>closed mind</a:t>
            </a:r>
            <a:br>
              <a:rPr lang="en-US" sz="2400" b="1" smtClean="0">
                <a:cs typeface="Times New Roman" pitchFamily="18" charset="0"/>
              </a:rPr>
            </a:br>
            <a:r>
              <a:rPr lang="en-US" sz="2400" smtClean="0">
                <a:cs typeface="Times New Roman" pitchFamily="18" charset="0"/>
              </a:rPr>
              <a:t>	</a:t>
            </a:r>
            <a:endParaRPr lang="en-US" sz="2400" b="1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AutoNum type="alphaUcPeriod"/>
            </a:pPr>
            <a:r>
              <a:rPr lang="en-US" sz="2000" b="1" smtClean="0">
                <a:solidFill>
                  <a:srgbClr val="FF0000"/>
                </a:solidFill>
                <a:cs typeface="Times New Roman" pitchFamily="18" charset="0"/>
              </a:rPr>
              <a:t>Do not become a better person</a:t>
            </a:r>
            <a:r>
              <a:rPr lang="en-US" sz="2000" smtClean="0">
                <a:cs typeface="Times New Roman" pitchFamily="18" charset="0"/>
              </a:rPr>
              <a:t> on the inside</a:t>
            </a:r>
            <a:br>
              <a:rPr lang="en-US" sz="2000" smtClean="0">
                <a:cs typeface="Times New Roman" pitchFamily="18" charset="0"/>
              </a:rPr>
            </a:br>
            <a:endParaRPr lang="en-US" sz="2000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2000" b="1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2000" b="1" smtClean="0">
                <a:solidFill>
                  <a:srgbClr val="FF0000"/>
                </a:solidFill>
                <a:cs typeface="Times New Roman" pitchFamily="18" charset="0"/>
              </a:rPr>
              <a:t>B.</a:t>
            </a:r>
            <a:r>
              <a:rPr lang="en-US" sz="2000" b="1" smtClean="0">
                <a:cs typeface="Times New Roman" pitchFamily="18" charset="0"/>
              </a:rPr>
              <a:t>  Affects the people around you</a:t>
            </a:r>
            <a:r>
              <a:rPr lang="en-US" sz="1800" b="1" smtClean="0">
                <a:cs typeface="Times New Roman" pitchFamily="18" charset="0"/>
              </a:rPr>
              <a:t> </a:t>
            </a:r>
          </a:p>
          <a:p>
            <a:pPr marL="1257300" lvl="2" indent="-342900" eaLnBrk="1" hangingPunct="1">
              <a:buClr>
                <a:srgbClr val="FF0000"/>
              </a:buClr>
              <a:buSzTx/>
              <a:buFont typeface="Wingdings" pitchFamily="2" charset="2"/>
              <a:buAutoNum type="arabicPeriod"/>
            </a:pPr>
            <a:r>
              <a:rPr lang="en-US" smtClean="0">
                <a:cs typeface="Times New Roman" pitchFamily="18" charset="0"/>
              </a:rPr>
              <a:t>Your </a:t>
            </a: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actions and attitude trickle down</a:t>
            </a:r>
            <a:r>
              <a:rPr lang="en-US" smtClean="0">
                <a:cs typeface="Times New Roman" pitchFamily="18" charset="0"/>
              </a:rPr>
              <a:t> to everyone around you.</a:t>
            </a:r>
          </a:p>
          <a:p>
            <a:pPr marL="1257300" lvl="2" indent="-342900" eaLnBrk="1" hangingPunct="1">
              <a:buClr>
                <a:srgbClr val="FF0000"/>
              </a:buClr>
              <a:buSzTx/>
              <a:buFont typeface="Wingdings" pitchFamily="2" charset="2"/>
              <a:buAutoNum type="arabicPeriod"/>
            </a:pP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Others are less willing</a:t>
            </a:r>
            <a:r>
              <a:rPr lang="en-US" smtClean="0">
                <a:cs typeface="Times New Roman" pitchFamily="18" charset="0"/>
              </a:rPr>
              <a:t> to work with you.</a:t>
            </a:r>
            <a:br>
              <a:rPr lang="en-US" smtClean="0">
                <a:cs typeface="Times New Roman" pitchFamily="18" charset="0"/>
              </a:rPr>
            </a:br>
            <a:r>
              <a:rPr lang="en-US" sz="1600" smtClean="0">
                <a:cs typeface="Times New Roman" pitchFamily="18" charset="0"/>
              </a:rPr>
              <a:t>	</a:t>
            </a:r>
            <a:endParaRPr lang="en-US" sz="1600" b="1" smtClean="0">
              <a:cs typeface="Times New Roman" pitchFamily="18" charset="0"/>
            </a:endParaRP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1699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>
                <a:cs typeface="Times New Roman" pitchFamily="18" charset="0"/>
              </a:rPr>
              <a:t>Disadvantages of </a:t>
            </a:r>
            <a:br>
              <a:rPr lang="en-US" sz="4800" b="1" smtClean="0">
                <a:cs typeface="Times New Roman" pitchFamily="18" charset="0"/>
              </a:rPr>
            </a:br>
            <a:r>
              <a:rPr lang="en-US" sz="4800" b="1" smtClean="0">
                <a:cs typeface="Times New Roman" pitchFamily="18" charset="0"/>
              </a:rPr>
              <a:t>Having a Closed Mind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66800" y="1828800"/>
            <a:ext cx="7315200" cy="4876800"/>
          </a:xfrm>
        </p:spPr>
        <p:txBody>
          <a:bodyPr lIns="92075" tIns="46038" rIns="92075" bIns="46038"/>
          <a:lstStyle/>
          <a:p>
            <a:pPr marL="457200" indent="-4572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b="1" smtClean="0">
                <a:cs typeface="Times New Roman" pitchFamily="18" charset="0"/>
              </a:rPr>
              <a:t>Disadvantages </a:t>
            </a:r>
            <a:r>
              <a:rPr lang="en-US" smtClean="0">
                <a:cs typeface="Times New Roman" pitchFamily="18" charset="0"/>
              </a:rPr>
              <a:t>of having a </a:t>
            </a:r>
            <a:r>
              <a:rPr lang="en-US" b="1" smtClean="0">
                <a:cs typeface="Times New Roman" pitchFamily="18" charset="0"/>
              </a:rPr>
              <a:t>closed mind</a:t>
            </a:r>
            <a:br>
              <a:rPr lang="en-US" b="1" smtClean="0">
                <a:cs typeface="Times New Roman" pitchFamily="18" charset="0"/>
              </a:rPr>
            </a:br>
            <a:r>
              <a:rPr lang="en-US" smtClean="0">
                <a:cs typeface="Times New Roman" pitchFamily="18" charset="0"/>
              </a:rPr>
              <a:t>	</a:t>
            </a:r>
            <a:endParaRPr lang="en-US" b="1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2000" b="1" smtClean="0">
              <a:cs typeface="Times New Roman" pitchFamily="18" charset="0"/>
            </a:endParaRPr>
          </a:p>
          <a:p>
            <a:pPr marL="838200" lvl="1" indent="-381000" eaLnBrk="1" hangingPunct="1">
              <a:buClr>
                <a:srgbClr val="FF0000"/>
              </a:buClr>
              <a:buSzTx/>
              <a:buFont typeface="Wingdings" pitchFamily="2" charset="2"/>
              <a:buAutoNum type="alphaUcPeriod" startAt="3"/>
            </a:pP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Your highest potential</a:t>
            </a:r>
            <a:r>
              <a:rPr lang="en-US" b="1" smtClean="0">
                <a:cs typeface="Times New Roman" pitchFamily="18" charset="0"/>
              </a:rPr>
              <a:t> is never attained.</a:t>
            </a:r>
            <a:endParaRPr lang="en-US" sz="2000" b="1" smtClean="0">
              <a:cs typeface="Times New Roman" pitchFamily="18" charset="0"/>
            </a:endParaRPr>
          </a:p>
          <a:p>
            <a:pPr marL="1257300" lvl="2" indent="-342900" eaLnBrk="1" hangingPunct="1">
              <a:buClr>
                <a:srgbClr val="FF0000"/>
              </a:buClr>
              <a:buSzTx/>
              <a:buFont typeface="Wingdings" pitchFamily="2" charset="2"/>
              <a:buAutoNum type="arabicPeriod"/>
            </a:pPr>
            <a:r>
              <a:rPr lang="en-US" sz="2400" smtClean="0">
                <a:cs typeface="Times New Roman" pitchFamily="18" charset="0"/>
              </a:rPr>
              <a:t>Your willingness to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try new ideas</a:t>
            </a:r>
            <a:r>
              <a:rPr lang="en-US" sz="2400" smtClean="0">
                <a:cs typeface="Times New Roman" pitchFamily="18" charset="0"/>
              </a:rPr>
              <a:t> builds upon itself and allows you to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recognize your talents</a:t>
            </a:r>
            <a:r>
              <a:rPr lang="en-US" sz="2400" smtClean="0">
                <a:cs typeface="Times New Roman" pitchFamily="18" charset="0"/>
              </a:rPr>
              <a:t>. </a:t>
            </a:r>
          </a:p>
          <a:p>
            <a:pPr marL="1257300" lvl="2" indent="-342900" eaLnBrk="1" hangingPunct="1">
              <a:buClr>
                <a:srgbClr val="FF0000"/>
              </a:buClr>
              <a:buSzTx/>
              <a:buFont typeface="Wingdings" pitchFamily="2" charset="2"/>
              <a:buAutoNum type="arabicPeriod"/>
            </a:pPr>
            <a:r>
              <a:rPr lang="en-US" sz="2400" smtClean="0">
                <a:cs typeface="Times New Roman" pitchFamily="18" charset="0"/>
              </a:rPr>
              <a:t>Everyone can stay in the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safe zone</a:t>
            </a:r>
            <a:r>
              <a:rPr lang="en-US" sz="2400" smtClean="0">
                <a:cs typeface="Times New Roman" pitchFamily="18" charset="0"/>
              </a:rPr>
              <a:t>; it takes a leader to </a:t>
            </a:r>
            <a:r>
              <a:rPr lang="en-US" sz="2400" b="1" smtClean="0">
                <a:solidFill>
                  <a:srgbClr val="FF0000"/>
                </a:solidFill>
                <a:cs typeface="Times New Roman" pitchFamily="18" charset="0"/>
              </a:rPr>
              <a:t>try something new</a:t>
            </a:r>
            <a:r>
              <a:rPr lang="en-US" sz="2400" smtClean="0">
                <a:solidFill>
                  <a:srgbClr val="FF0000"/>
                </a:solidFill>
                <a:cs typeface="Times New Roman" pitchFamily="18" charset="0"/>
              </a:rPr>
              <a:t>.</a:t>
            </a:r>
            <a:r>
              <a:rPr lang="en-US" smtClean="0"/>
              <a:t> 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0175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b="1" smtClean="0">
                <a:cs typeface="Times New Roman" pitchFamily="18" charset="0"/>
              </a:rPr>
              <a:t>True or False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19200" y="1600200"/>
            <a:ext cx="7772400" cy="5105400"/>
          </a:xfrm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Everyone has his or her own form of creativity. 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Creativity stops when a new idea is discovered.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Generating and trying new ideas create better results even if you disagree.</a:t>
            </a:r>
            <a:br>
              <a:rPr lang="en-US" sz="3200" b="1" smtClean="0"/>
            </a:b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</p:txBody>
      </p:sp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-76200" y="62182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 Assess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77813"/>
            <a:ext cx="7848600" cy="1017587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6000" b="1" smtClean="0">
                <a:cs typeface="Times New Roman" pitchFamily="18" charset="0"/>
              </a:rPr>
              <a:t>True or False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19200" y="1600200"/>
            <a:ext cx="7772400" cy="5105400"/>
          </a:xfrm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An individual willing to take some risk is stuck in his or her “comfort zone.”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endParaRPr lang="en-US" sz="3200" b="1" smtClean="0"/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SzTx/>
              <a:buFont typeface="Wingdings" pitchFamily="2" charset="2"/>
              <a:buNone/>
            </a:pPr>
            <a:r>
              <a:rPr lang="en-US" sz="3200" b="1" smtClean="0"/>
              <a:t>Your highest ability can be attained even if you do not try new ideas.</a:t>
            </a:r>
            <a:br>
              <a:rPr lang="en-US" sz="3200" b="1" smtClean="0"/>
            </a:br>
            <a:endParaRPr lang="en-US" sz="3200" b="1" smtClean="0"/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-76200" y="62182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13 Assess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BA88BB1D-39B4-46E6-B777-908EC69BADE3}"/>
</file>

<file path=customXml/itemProps2.xml><?xml version="1.0" encoding="utf-8"?>
<ds:datastoreItem xmlns:ds="http://schemas.openxmlformats.org/officeDocument/2006/customXml" ds:itemID="{DE5C7131-3909-4018-8D7B-4EF29CC062C5}"/>
</file>

<file path=customXml/itemProps3.xml><?xml version="1.0" encoding="utf-8"?>
<ds:datastoreItem xmlns:ds="http://schemas.openxmlformats.org/officeDocument/2006/customXml" ds:itemID="{07AB5FB1-ECB5-45A3-94A9-E2141EB929A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8402</TotalTime>
  <Words>241</Words>
  <Application>Microsoft PowerPoint</Application>
  <PresentationFormat>On-screen Show (4:3)</PresentationFormat>
  <Paragraphs>56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Verdana</vt:lpstr>
      <vt:lpstr>Arial</vt:lpstr>
      <vt:lpstr>Times New Roman</vt:lpstr>
      <vt:lpstr>Wingdings</vt:lpstr>
      <vt:lpstr>Lucida Calligraphy</vt:lpstr>
      <vt:lpstr>Level</vt:lpstr>
      <vt:lpstr>Trying new ideas </vt:lpstr>
      <vt:lpstr>Comfort Zone</vt:lpstr>
      <vt:lpstr>Creativity</vt:lpstr>
      <vt:lpstr>Disadvantages of  Having a Closed Mind</vt:lpstr>
      <vt:lpstr>Disadvantages of  Having a Closed Mind</vt:lpstr>
      <vt:lpstr>True or False</vt:lpstr>
      <vt:lpstr>True or False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50</cp:revision>
  <cp:lastPrinted>1601-01-01T00:00:00Z</cp:lastPrinted>
  <dcterms:created xsi:type="dcterms:W3CDTF">2003-12-22T04:45:08Z</dcterms:created>
  <dcterms:modified xsi:type="dcterms:W3CDTF">2008-01-14T14:56:59Z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