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99" d="100"/>
          <a:sy n="99" d="100"/>
        </p:scale>
        <p:origin x="-24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749C5F50-99D4-42B6-AB59-936324C2A796}"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9"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0"/>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7" y="1"/>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5" y="4246564"/>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3"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49C5F50-99D4-42B6-AB59-936324C2A796}" type="slidenum">
              <a:rPr lang="en-US" smtClean="0"/>
              <a:pPr/>
              <a:t>‹#›</a:t>
            </a:fld>
            <a:endParaRPr lang="en-US"/>
          </a:p>
        </p:txBody>
      </p:sp>
      <p:sp>
        <p:nvSpPr>
          <p:cNvPr id="7" name="Rectangle 6"/>
          <p:cNvSpPr/>
          <p:nvPr/>
        </p:nvSpPr>
        <p:spPr>
          <a:xfrm>
            <a:off x="363160" y="402265"/>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1"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1"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3"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9"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2"/>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2"/>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6"/>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49C5F50-99D4-42B6-AB59-936324C2A796}" type="slidenum">
              <a:rPr lang="en-US" smtClean="0"/>
              <a:pPr/>
              <a:t>‹#›</a:t>
            </a:fld>
            <a:endParaRPr lang="en-US"/>
          </a:p>
        </p:txBody>
      </p:sp>
      <p:sp>
        <p:nvSpPr>
          <p:cNvPr id="16" name="Rectangle 15"/>
          <p:cNvSpPr/>
          <p:nvPr/>
        </p:nvSpPr>
        <p:spPr>
          <a:xfrm>
            <a:off x="87791"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3"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5"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1"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E334C03-C562-4480-88DC-72B96AAF6908}" type="datetimeFigureOut">
              <a:rPr lang="en-US" smtClean="0"/>
              <a:pPr/>
              <a:t>11/2/2009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49C5F50-99D4-42B6-AB59-936324C2A7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1"/>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3"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3" y="1219200"/>
            <a:ext cx="132763" cy="128467"/>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2"/>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2"/>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3" y="1371600"/>
            <a:ext cx="132763" cy="128467"/>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9" y="1474763"/>
            <a:ext cx="132763" cy="128467"/>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500"/>
            <a:ext cx="2133600" cy="365125"/>
          </a:xfrm>
        </p:spPr>
        <p:txBody>
          <a:bodyPr/>
          <a:lstStyle>
            <a:extLst/>
          </a:lstStyle>
          <a:p>
            <a:fld id="{5E334C03-C562-4480-88DC-72B96AAF6908}" type="datetimeFigureOut">
              <a:rPr lang="en-US" smtClean="0"/>
              <a:pPr/>
              <a:t>11/2/2009</a:t>
            </a:fld>
            <a:endParaRPr lang="en-US"/>
          </a:p>
        </p:txBody>
      </p:sp>
      <p:sp>
        <p:nvSpPr>
          <p:cNvPr id="6" name="Footer Placeholder 5"/>
          <p:cNvSpPr>
            <a:spLocks noGrp="1"/>
          </p:cNvSpPr>
          <p:nvPr>
            <p:ph type="ftr" sz="quarter" idx="11"/>
          </p:nvPr>
        </p:nvSpPr>
        <p:spPr>
          <a:xfrm>
            <a:off x="914400" y="55500"/>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500"/>
            <a:ext cx="457200" cy="365125"/>
          </a:xfrm>
        </p:spPr>
        <p:txBody>
          <a:bodyPr/>
          <a:lstStyle>
            <a:extLst/>
          </a:lstStyle>
          <a:p>
            <a:fld id="{749C5F50-99D4-42B6-AB59-936324C2A7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9"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6"/>
            <a:ext cx="2133600" cy="365125"/>
          </a:xfrm>
          <a:prstGeom prst="rect">
            <a:avLst/>
          </a:prstGeom>
        </p:spPr>
        <p:txBody>
          <a:bodyPr vert="horz" anchor="b"/>
          <a:lstStyle>
            <a:lvl1pPr algn="l" eaLnBrk="1" latinLnBrk="0" hangingPunct="1">
              <a:defRPr kumimoji="0" sz="1100">
                <a:solidFill>
                  <a:schemeClr val="tx2"/>
                </a:solidFill>
              </a:defRPr>
            </a:lvl1pPr>
            <a:extLst/>
          </a:lstStyle>
          <a:p>
            <a:fld id="{5E334C03-C562-4480-88DC-72B96AAF6908}" type="datetimeFigureOut">
              <a:rPr lang="en-US" smtClean="0"/>
              <a:pPr/>
              <a:t>11/2/2009</a:t>
            </a:fld>
            <a:endParaRPr lang="en-US"/>
          </a:p>
        </p:txBody>
      </p:sp>
      <p:sp>
        <p:nvSpPr>
          <p:cNvPr id="3" name="Footer Placeholder 2"/>
          <p:cNvSpPr>
            <a:spLocks noGrp="1"/>
          </p:cNvSpPr>
          <p:nvPr>
            <p:ph type="ftr" sz="quarter" idx="3"/>
          </p:nvPr>
        </p:nvSpPr>
        <p:spPr>
          <a:xfrm>
            <a:off x="914400" y="6416676"/>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6"/>
            <a:ext cx="457200" cy="365125"/>
          </a:xfrm>
          <a:prstGeom prst="rect">
            <a:avLst/>
          </a:prstGeom>
        </p:spPr>
        <p:txBody>
          <a:bodyPr vert="horz" anchor="b"/>
          <a:lstStyle>
            <a:lvl1pPr algn="l" eaLnBrk="1" latinLnBrk="0" hangingPunct="1">
              <a:defRPr kumimoji="0" sz="1200">
                <a:solidFill>
                  <a:schemeClr val="tx2"/>
                </a:solidFill>
              </a:defRPr>
            </a:lvl1pPr>
            <a:extLst/>
          </a:lstStyle>
          <a:p>
            <a:fld id="{749C5F50-99D4-42B6-AB59-936324C2A79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14302"/>
            <a:ext cx="8737600" cy="6801862"/>
          </a:xfrm>
          <a:prstGeom prst="rect">
            <a:avLst/>
          </a:prstGeom>
          <a:noFill/>
        </p:spPr>
        <p:txBody>
          <a:bodyPr wrap="square" rtlCol="0">
            <a:spAutoFit/>
          </a:bodyPr>
          <a:lstStyle/>
          <a:p>
            <a:r>
              <a:rPr lang="en-US" dirty="0"/>
              <a:t>TM.A</a:t>
            </a:r>
          </a:p>
          <a:p>
            <a:r>
              <a:rPr lang="en-US" dirty="0"/>
              <a:t> </a:t>
            </a:r>
            <a:r>
              <a:rPr lang="en-US" sz="1600" dirty="0"/>
              <a:t> </a:t>
            </a:r>
          </a:p>
          <a:p>
            <a:r>
              <a:rPr lang="en-US" sz="2400" b="1" i="1" u="sng" dirty="0"/>
              <a:t>Production risk</a:t>
            </a:r>
            <a:endParaRPr lang="en-US" sz="2400" dirty="0"/>
          </a:p>
          <a:p>
            <a:r>
              <a:rPr lang="en-US" sz="1600" dirty="0"/>
              <a:t> </a:t>
            </a:r>
            <a:r>
              <a:rPr lang="en-US" sz="1600" b="1" dirty="0" smtClean="0"/>
              <a:t>Example</a:t>
            </a:r>
            <a:r>
              <a:rPr lang="en-US" sz="1600" b="1" dirty="0"/>
              <a:t>: </a:t>
            </a:r>
            <a:r>
              <a:rPr lang="en-US" sz="1600" dirty="0"/>
              <a:t>Weather, pests, disease, the availability of critical inputs and the interaction of technology with other farm and management characteristics.</a:t>
            </a:r>
            <a:r>
              <a:rPr lang="en-US" sz="1600" b="1" dirty="0"/>
              <a:t> </a:t>
            </a:r>
            <a:endParaRPr lang="en-US" sz="1600" dirty="0"/>
          </a:p>
          <a:p>
            <a:r>
              <a:rPr lang="en-US" sz="1600" dirty="0"/>
              <a:t> </a:t>
            </a:r>
          </a:p>
          <a:p>
            <a:r>
              <a:rPr lang="en-US" sz="2400" b="1" i="1" u="sng" dirty="0"/>
              <a:t>Marketing risk </a:t>
            </a:r>
          </a:p>
          <a:p>
            <a:r>
              <a:rPr lang="en-US" sz="1600" dirty="0"/>
              <a:t> </a:t>
            </a:r>
            <a:r>
              <a:rPr lang="en-US" sz="1600" b="1" dirty="0" smtClean="0"/>
              <a:t>Example</a:t>
            </a:r>
            <a:r>
              <a:rPr lang="en-US" sz="1600" b="1" dirty="0"/>
              <a:t>: </a:t>
            </a:r>
            <a:r>
              <a:rPr lang="en-US" sz="1600" dirty="0"/>
              <a:t>Identify and quantify costs, set price goals, determine potential price outlook, examine production and price risk, and develop a strategy for marketing your crop.</a:t>
            </a:r>
          </a:p>
          <a:p>
            <a:r>
              <a:rPr lang="en-US" sz="1600" dirty="0"/>
              <a:t> </a:t>
            </a:r>
          </a:p>
          <a:p>
            <a:r>
              <a:rPr lang="en-US" sz="2400" b="1" i="1" u="sng" dirty="0"/>
              <a:t>Financial risk</a:t>
            </a:r>
          </a:p>
          <a:p>
            <a:r>
              <a:rPr lang="en-US" sz="1600" dirty="0"/>
              <a:t> </a:t>
            </a:r>
            <a:r>
              <a:rPr lang="en-US" sz="1600" b="1" dirty="0" smtClean="0"/>
              <a:t>Example</a:t>
            </a:r>
            <a:r>
              <a:rPr lang="en-US" sz="1600" b="1" dirty="0"/>
              <a:t>: </a:t>
            </a:r>
            <a:r>
              <a:rPr lang="en-US" sz="1600" dirty="0"/>
              <a:t>The cost of debt capital; cash flow needs; and the ability to maintain and grow equity.</a:t>
            </a:r>
          </a:p>
          <a:p>
            <a:r>
              <a:rPr lang="en-US" sz="1600" dirty="0"/>
              <a:t> </a:t>
            </a:r>
          </a:p>
          <a:p>
            <a:r>
              <a:rPr lang="en-US" sz="2400" b="1" i="1" u="sng" dirty="0"/>
              <a:t>Legal risk </a:t>
            </a:r>
          </a:p>
          <a:p>
            <a:r>
              <a:rPr lang="en-US" sz="1600" dirty="0"/>
              <a:t> </a:t>
            </a:r>
            <a:r>
              <a:rPr lang="en-US" sz="1600" b="1" dirty="0" smtClean="0"/>
              <a:t>Example</a:t>
            </a:r>
            <a:r>
              <a:rPr lang="en-US" sz="1600" b="1" dirty="0"/>
              <a:t>: </a:t>
            </a:r>
            <a:r>
              <a:rPr lang="en-US" sz="1600" dirty="0"/>
              <a:t>Establishing or reorganizing a business, renting or leasing issues, tax issues, bankruptcy, environmental issues, sale of a farm, transfer of management, estate planning</a:t>
            </a:r>
          </a:p>
          <a:p>
            <a:r>
              <a:rPr lang="en-US" sz="1600" dirty="0"/>
              <a:t> </a:t>
            </a:r>
          </a:p>
          <a:p>
            <a:r>
              <a:rPr lang="en-US" sz="2400" b="1" i="1" u="sng" dirty="0"/>
              <a:t>Human risk</a:t>
            </a:r>
          </a:p>
          <a:p>
            <a:r>
              <a:rPr lang="en-US" sz="1600" dirty="0"/>
              <a:t> </a:t>
            </a:r>
            <a:r>
              <a:rPr lang="en-US" sz="1600" b="1" dirty="0" smtClean="0"/>
              <a:t>Example</a:t>
            </a:r>
            <a:r>
              <a:rPr lang="en-US" sz="1600" b="1" dirty="0"/>
              <a:t>: </a:t>
            </a:r>
            <a:r>
              <a:rPr lang="en-US" sz="1600" dirty="0"/>
              <a:t>Children and safety on the farm, hazards on farm equipment, respiratory hazards from harvesting, pesticides and safety,  </a:t>
            </a:r>
          </a:p>
          <a:p>
            <a:r>
              <a:rPr lang="en-US" sz="1600" dirty="0"/>
              <a:t> </a:t>
            </a:r>
          </a:p>
          <a:p>
            <a:r>
              <a:rPr lang="en-US" sz="2400" b="1" i="1" u="sng" dirty="0"/>
              <a:t>General risk </a:t>
            </a:r>
          </a:p>
          <a:p>
            <a:r>
              <a:rPr lang="en-US" sz="1600" dirty="0"/>
              <a:t> </a:t>
            </a:r>
            <a:r>
              <a:rPr lang="en-US" sz="1600" b="1" dirty="0" smtClean="0"/>
              <a:t>Example</a:t>
            </a:r>
            <a:r>
              <a:rPr lang="en-US" sz="1600" b="1" dirty="0"/>
              <a:t>: </a:t>
            </a:r>
            <a:r>
              <a:rPr lang="en-US" sz="1600" dirty="0"/>
              <a:t>Record keeping, business planning, diversifying </a:t>
            </a:r>
            <a:r>
              <a:rPr lang="en-US" sz="1600" dirty="0" smtClean="0"/>
              <a:t>business</a:t>
            </a:r>
            <a:r>
              <a:rPr lang="en-US" sz="1600"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14302"/>
            <a:ext cx="8737600" cy="6647974"/>
          </a:xfrm>
          <a:prstGeom prst="rect">
            <a:avLst/>
          </a:prstGeom>
          <a:noFill/>
        </p:spPr>
        <p:txBody>
          <a:bodyPr wrap="square" rtlCol="0">
            <a:spAutoFit/>
          </a:bodyPr>
          <a:lstStyle/>
          <a:p>
            <a:r>
              <a:rPr lang="en-US" dirty="0"/>
              <a:t>TM.B</a:t>
            </a:r>
          </a:p>
          <a:p>
            <a:r>
              <a:rPr lang="en-US" dirty="0"/>
              <a:t> </a:t>
            </a:r>
          </a:p>
          <a:p>
            <a:r>
              <a:rPr lang="en-US" dirty="0"/>
              <a:t> </a:t>
            </a:r>
          </a:p>
          <a:p>
            <a:r>
              <a:rPr lang="en-US" sz="2400" dirty="0"/>
              <a:t>Risks can be handled in one of five ways, or in certain combinations of the five</a:t>
            </a:r>
            <a:r>
              <a:rPr lang="en-US" sz="2400" dirty="0" smtClean="0"/>
              <a:t>:</a:t>
            </a:r>
            <a:endParaRPr lang="en-US" dirty="0"/>
          </a:p>
          <a:p>
            <a:pPr marL="342900" lvl="0" indent="-342900">
              <a:buAutoNum type="arabicPeriod"/>
            </a:pPr>
            <a:r>
              <a:rPr lang="en-US" b="1" dirty="0" smtClean="0"/>
              <a:t>Retain </a:t>
            </a:r>
            <a:r>
              <a:rPr lang="en-US" b="1" dirty="0"/>
              <a:t>-</a:t>
            </a:r>
            <a:r>
              <a:rPr lang="en-US" dirty="0"/>
              <a:t> With no protection from downside risk, as in holding an un-priced commodity. </a:t>
            </a:r>
            <a:endParaRPr lang="en-US" dirty="0" smtClean="0"/>
          </a:p>
          <a:p>
            <a:pPr marL="342900" lvl="0" indent="-342900"/>
            <a:endParaRPr lang="en-US" dirty="0"/>
          </a:p>
          <a:p>
            <a:pPr marL="342900" lvl="0" indent="-342900">
              <a:buAutoNum type="arabicPeriod" startAt="2"/>
            </a:pPr>
            <a:r>
              <a:rPr lang="en-US" b="1" dirty="0" smtClean="0"/>
              <a:t>Shift</a:t>
            </a:r>
            <a:r>
              <a:rPr lang="en-US" dirty="0" smtClean="0"/>
              <a:t> </a:t>
            </a:r>
            <a:r>
              <a:rPr lang="en-US" dirty="0"/>
              <a:t>- A contractual arrangement where someone else takes on some of the chance of a negative occurrence in exchange for a premium. Buying crop insurance is an example of shifting risk. The more risk you shift, the higher the cost. </a:t>
            </a:r>
            <a:endParaRPr lang="en-US" dirty="0" smtClean="0"/>
          </a:p>
          <a:p>
            <a:pPr marL="342900" lvl="0" indent="-342900"/>
            <a:endParaRPr lang="en-US" dirty="0"/>
          </a:p>
          <a:p>
            <a:pPr marL="342900" lvl="0" indent="-342900">
              <a:buAutoNum type="arabicPeriod" startAt="3"/>
            </a:pPr>
            <a:r>
              <a:rPr lang="en-US" b="1" dirty="0" smtClean="0"/>
              <a:t>Reduce</a:t>
            </a:r>
            <a:r>
              <a:rPr lang="en-US" dirty="0" smtClean="0"/>
              <a:t> </a:t>
            </a:r>
            <a:r>
              <a:rPr lang="en-US" dirty="0"/>
              <a:t>- Keeping fences in good repair to keep livestock off the highway and a marketing plan that locks in some level of guaranteed return are examples of reducing risk. </a:t>
            </a:r>
            <a:endParaRPr lang="en-US" dirty="0" smtClean="0"/>
          </a:p>
          <a:p>
            <a:pPr marL="342900" lvl="0" indent="-342900"/>
            <a:endParaRPr lang="en-US" dirty="0"/>
          </a:p>
          <a:p>
            <a:pPr marL="342900" lvl="0" indent="-342900">
              <a:buAutoNum type="arabicPeriod" startAt="4"/>
            </a:pPr>
            <a:r>
              <a:rPr lang="en-US" b="1" dirty="0" smtClean="0"/>
              <a:t>Self-insure</a:t>
            </a:r>
            <a:r>
              <a:rPr lang="en-US" dirty="0" smtClean="0"/>
              <a:t> </a:t>
            </a:r>
            <a:r>
              <a:rPr lang="en-US" dirty="0"/>
              <a:t>- Emergency reserves funded from previous years' profits. </a:t>
            </a:r>
            <a:endParaRPr lang="en-US" dirty="0" smtClean="0"/>
          </a:p>
          <a:p>
            <a:pPr marL="342900" lvl="0" indent="-342900"/>
            <a:endParaRPr lang="en-US" dirty="0"/>
          </a:p>
          <a:p>
            <a:pPr lvl="0"/>
            <a:r>
              <a:rPr lang="en-US" b="1" dirty="0" smtClean="0"/>
              <a:t>5.  Avoid</a:t>
            </a:r>
            <a:r>
              <a:rPr lang="en-US" dirty="0" smtClean="0"/>
              <a:t> </a:t>
            </a:r>
            <a:r>
              <a:rPr lang="en-US" dirty="0"/>
              <a:t>- Not selecting a particular enterprise; not pushing either end of the planting windows, not increasing your debt-to-asset ratio beyond your comfort level. Avoiding risk may be appropriate when the risky event can be severe but cannot be effectively managed in other ways. The threat of injury or death to children operation farm machinery may be enough to avoid letting children near machinery until they are old enough to safely operate the equipment.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CE96BBD38C644F94AFCE954520C662" ma:contentTypeVersion="4" ma:contentTypeDescription="Create a new document." ma:contentTypeScope="" ma:versionID="64dc7117390dcfc795f82adb88adb33a">
  <xsd:schema xmlns:xsd="http://www.w3.org/2001/XMLSchema" xmlns:xs="http://www.w3.org/2001/XMLSchema" xmlns:p="http://schemas.microsoft.com/office/2006/metadata/properties" targetNamespace="http://schemas.microsoft.com/office/2006/metadata/properties" ma:root="true" ma:fieldsID="53c87b3799094a2188c505f1efc2087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034648E-47EF-480E-957F-C2740A3E0392}"/>
</file>

<file path=customXml/itemProps2.xml><?xml version="1.0" encoding="utf-8"?>
<ds:datastoreItem xmlns:ds="http://schemas.openxmlformats.org/officeDocument/2006/customXml" ds:itemID="{BBA4BBCF-7491-4ECF-A6C7-4005764533EF}"/>
</file>

<file path=customXml/itemProps3.xml><?xml version="1.0" encoding="utf-8"?>
<ds:datastoreItem xmlns:ds="http://schemas.openxmlformats.org/officeDocument/2006/customXml" ds:itemID="{8691F333-DC33-4D52-A925-AC84AA6AE4D4}"/>
</file>

<file path=docProps/app.xml><?xml version="1.0" encoding="utf-8"?>
<Properties xmlns="http://schemas.openxmlformats.org/officeDocument/2006/extended-properties" xmlns:vt="http://schemas.openxmlformats.org/officeDocument/2006/docPropsVTypes">
  <Template>Metro</Template>
  <TotalTime>32</TotalTime>
  <Words>2</Words>
  <Application>Microsoft Office PowerPoint</Application>
  <PresentationFormat>On-screen Show (4:3)</PresentationFormat>
  <Paragraphs>32</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Metro</vt:lpstr>
      <vt:lpstr>Slide 1</vt:lpstr>
      <vt:lpstr>Slide 2</vt:lpstr>
    </vt:vector>
  </TitlesOfParts>
  <Company>National FFA Organization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Kim Henry</dc:creator>
  <cp:lastModifiedBy>Kim Henry</cp:lastModifiedBy>
  <cp:revision>23</cp:revision>
  <dcterms:created xsi:type="dcterms:W3CDTF">2009-08-24T17:05:57Z</dcterms:created>
  <dcterms:modified xsi:type="dcterms:W3CDTF">2009-11-02T15:18:00Z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0x010100B9CE96BBD38C644F94AFCE954520C662</vt:lpwstr>
  </property>
</Properties>
</file>