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DE0E8B-0814-48C6-8AF4-41B0919C90BA}" v="7" dt="2024-11-12T15:28:28.502"/>
  </p1510:revLst>
</p1510:revInfo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9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49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07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stir, Breanna" userId="nJgh1UmJIFa36AeEZHlxTmgXtkfFkU7JodmOomtwL7A=" providerId="None" clId="Web-{C1DE0E8B-0814-48C6-8AF4-41B0919C90BA}"/>
    <pc:docChg chg="modSld">
      <pc:chgData name="Pastir, Breanna" userId="nJgh1UmJIFa36AeEZHlxTmgXtkfFkU7JodmOomtwL7A=" providerId="None" clId="Web-{C1DE0E8B-0814-48C6-8AF4-41B0919C90BA}" dt="2024-11-12T15:28:28.502" v="5" actId="1076"/>
      <pc:docMkLst>
        <pc:docMk/>
      </pc:docMkLst>
      <pc:sldChg chg="addSp delSp modSp">
        <pc:chgData name="Pastir, Breanna" userId="nJgh1UmJIFa36AeEZHlxTmgXtkfFkU7JodmOomtwL7A=" providerId="None" clId="Web-{C1DE0E8B-0814-48C6-8AF4-41B0919C90BA}" dt="2024-11-12T15:28:28.502" v="5" actId="1076"/>
        <pc:sldMkLst>
          <pc:docMk/>
          <pc:sldMk cId="4017888860" sldId="272"/>
        </pc:sldMkLst>
        <pc:picChg chg="del">
          <ac:chgData name="Pastir, Breanna" userId="nJgh1UmJIFa36AeEZHlxTmgXtkfFkU7JodmOomtwL7A=" providerId="None" clId="Web-{C1DE0E8B-0814-48C6-8AF4-41B0919C90BA}" dt="2024-11-12T15:28:25.267" v="4"/>
          <ac:picMkLst>
            <pc:docMk/>
            <pc:sldMk cId="4017888860" sldId="272"/>
            <ac:picMk id="4" creationId="{1BF62A88-3309-87CD-678C-E4B4CC5A57E7}"/>
          </ac:picMkLst>
        </pc:picChg>
        <pc:picChg chg="add mod">
          <ac:chgData name="Pastir, Breanna" userId="nJgh1UmJIFa36AeEZHlxTmgXtkfFkU7JodmOomtwL7A=" providerId="None" clId="Web-{C1DE0E8B-0814-48C6-8AF4-41B0919C90BA}" dt="2024-11-12T15:28:28.502" v="5" actId="1076"/>
          <ac:picMkLst>
            <pc:docMk/>
            <pc:sldMk cId="4017888860" sldId="272"/>
            <ac:picMk id="5" creationId="{AC6ACCDF-1386-070F-D34B-2CA5DB861EAE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DCE3A53-9945-49B5-9F17-FDCA6A2BD1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C7303B-8676-4A60-96F8-8FA10E6DAD4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4E57-C029-41FA-9628-A6C83FE020A1}" type="datetimeFigureOut">
              <a:rPr lang="en-GB" smtClean="0"/>
              <a:t>12/11/2024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D3D82B-DD97-4DD4-B5A4-D9AE0646836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1CBC15-BCC4-4E91-BACF-932EBEE502C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954EA0-CD7C-49B4-84EC-46F022CFEAD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51654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B5E843-6423-462D-9509-143CD60ED4B2}" type="datetimeFigureOut">
              <a:rPr lang="en-GB" smtClean="0"/>
              <a:t>12/11/2024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1DAC8A-5181-41B9-A7EF-AE7F9F949493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121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Yellow bar top">
            <a:extLst>
              <a:ext uri="{FF2B5EF4-FFF2-40B4-BE49-F238E27FC236}">
                <a16:creationId xmlns:a16="http://schemas.microsoft.com/office/drawing/2014/main" id="{61C7D2EB-389B-4B5D-BB76-E75293833A1D}"/>
              </a:ext>
            </a:extLst>
          </p:cNvPr>
          <p:cNvSpPr>
            <a:spLocks/>
          </p:cNvSpPr>
          <p:nvPr userDrawn="1"/>
        </p:nvSpPr>
        <p:spPr>
          <a:xfrm>
            <a:off x="0" y="1285880"/>
            <a:ext cx="12192000" cy="2495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Blue bar top">
            <a:extLst>
              <a:ext uri="{FF2B5EF4-FFF2-40B4-BE49-F238E27FC236}">
                <a16:creationId xmlns:a16="http://schemas.microsoft.com/office/drawing/2014/main" id="{86239813-E27A-4EB9-A60B-806C9A63E5C2}"/>
              </a:ext>
            </a:extLst>
          </p:cNvPr>
          <p:cNvSpPr/>
          <p:nvPr userDrawn="1"/>
        </p:nvSpPr>
        <p:spPr>
          <a:xfrm>
            <a:off x="0" y="-17462"/>
            <a:ext cx="12192000" cy="130196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7" name="Frame">
            <a:extLst>
              <a:ext uri="{FF2B5EF4-FFF2-40B4-BE49-F238E27FC236}">
                <a16:creationId xmlns:a16="http://schemas.microsoft.com/office/drawing/2014/main" id="{12D6DA04-F5AA-4511-9AE5-927823337466}"/>
              </a:ext>
            </a:extLst>
          </p:cNvPr>
          <p:cNvGrpSpPr/>
          <p:nvPr userDrawn="1"/>
        </p:nvGrpSpPr>
        <p:grpSpPr>
          <a:xfrm>
            <a:off x="273600" y="271266"/>
            <a:ext cx="11644136" cy="6434528"/>
            <a:chOff x="273600" y="271266"/>
            <a:chExt cx="11644136" cy="6434528"/>
          </a:xfrm>
        </p:grpSpPr>
        <p:sp>
          <p:nvSpPr>
            <p:cNvPr id="8" name="Bottom left">
              <a:extLst>
                <a:ext uri="{FF2B5EF4-FFF2-40B4-BE49-F238E27FC236}">
                  <a16:creationId xmlns:a16="http://schemas.microsoft.com/office/drawing/2014/main" id="{CF19DB2C-1627-41B2-A650-D4F16AE1C03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3600" y="6524411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9" name="Bottom line">
              <a:extLst>
                <a:ext uri="{FF2B5EF4-FFF2-40B4-BE49-F238E27FC236}">
                  <a16:creationId xmlns:a16="http://schemas.microsoft.com/office/drawing/2014/main" id="{5F50EF8B-7A60-4003-9F77-80306AC7D1F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6524411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ight line">
              <a:extLst>
                <a:ext uri="{FF2B5EF4-FFF2-40B4-BE49-F238E27FC236}">
                  <a16:creationId xmlns:a16="http://schemas.microsoft.com/office/drawing/2014/main" id="{7381F375-A131-4487-A4CE-4BF76E771E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37072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eft line">
              <a:extLst>
                <a:ext uri="{FF2B5EF4-FFF2-40B4-BE49-F238E27FC236}">
                  <a16:creationId xmlns:a16="http://schemas.microsoft.com/office/drawing/2014/main" id="{E8E6C308-AE36-4C51-9067-9C5E9CDFCF60}"/>
                </a:ext>
              </a:extLst>
            </p:cNvPr>
            <p:cNvCxnSpPr>
              <a:cxnSpLocks/>
              <a:stCxn id="15" idx="3"/>
              <a:endCxn id="8" idx="3"/>
            </p:cNvCxnSpPr>
            <p:nvPr userDrawn="1"/>
          </p:nvCxnSpPr>
          <p:spPr>
            <a:xfrm flipH="1">
              <a:off x="453600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Bottom right">
              <a:extLst>
                <a:ext uri="{FF2B5EF4-FFF2-40B4-BE49-F238E27FC236}">
                  <a16:creationId xmlns:a16="http://schemas.microsoft.com/office/drawing/2014/main" id="{1C30E27B-C72D-4DD1-ABD1-E19C69B84D8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6525794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13" name="Top line">
              <a:extLst>
                <a:ext uri="{FF2B5EF4-FFF2-40B4-BE49-F238E27FC236}">
                  <a16:creationId xmlns:a16="http://schemas.microsoft.com/office/drawing/2014/main" id="{EDD04E98-6BA1-4D77-A337-8D523ADD004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451266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op right">
              <a:extLst>
                <a:ext uri="{FF2B5EF4-FFF2-40B4-BE49-F238E27FC236}">
                  <a16:creationId xmlns:a16="http://schemas.microsoft.com/office/drawing/2014/main" id="{4602DD33-2552-4683-9392-3888284E603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op left">
              <a:extLst>
                <a:ext uri="{FF2B5EF4-FFF2-40B4-BE49-F238E27FC236}">
                  <a16:creationId xmlns:a16="http://schemas.microsoft.com/office/drawing/2014/main" id="{89202CB1-4581-43AF-AB8D-DEECAA3CB09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4264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16" name="Left dots">
            <a:extLst>
              <a:ext uri="{FF2B5EF4-FFF2-40B4-BE49-F238E27FC236}">
                <a16:creationId xmlns:a16="http://schemas.microsoft.com/office/drawing/2014/main" id="{C4F8D512-58F6-438E-8D17-32A8CED881D1}"/>
              </a:ext>
            </a:extLst>
          </p:cNvPr>
          <p:cNvGrpSpPr/>
          <p:nvPr userDrawn="1"/>
        </p:nvGrpSpPr>
        <p:grpSpPr>
          <a:xfrm>
            <a:off x="273600" y="2972942"/>
            <a:ext cx="384600" cy="939600"/>
            <a:chOff x="273600" y="3192017"/>
            <a:chExt cx="384600" cy="939600"/>
          </a:xfrm>
        </p:grpSpPr>
        <p:sp>
          <p:nvSpPr>
            <p:cNvPr id="17" name="White rectangle">
              <a:extLst>
                <a:ext uri="{FF2B5EF4-FFF2-40B4-BE49-F238E27FC236}">
                  <a16:creationId xmlns:a16="http://schemas.microsoft.com/office/drawing/2014/main" id="{86E6BAF1-A29E-4EAA-BB51-1958DD89858B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8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CB6E90F6-6008-4E52-B37E-437C6469DB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grpSp>
        <p:nvGrpSpPr>
          <p:cNvPr id="19" name="Right dots">
            <a:extLst>
              <a:ext uri="{FF2B5EF4-FFF2-40B4-BE49-F238E27FC236}">
                <a16:creationId xmlns:a16="http://schemas.microsoft.com/office/drawing/2014/main" id="{85635529-F8B0-412F-BD45-EBEE8386CD27}"/>
              </a:ext>
            </a:extLst>
          </p:cNvPr>
          <p:cNvGrpSpPr/>
          <p:nvPr userDrawn="1"/>
        </p:nvGrpSpPr>
        <p:grpSpPr>
          <a:xfrm>
            <a:off x="11544772" y="2959200"/>
            <a:ext cx="384600" cy="939600"/>
            <a:chOff x="273600" y="3192017"/>
            <a:chExt cx="384600" cy="939600"/>
          </a:xfrm>
        </p:grpSpPr>
        <p:sp>
          <p:nvSpPr>
            <p:cNvPr id="20" name="White rectangle">
              <a:extLst>
                <a:ext uri="{FF2B5EF4-FFF2-40B4-BE49-F238E27FC236}">
                  <a16:creationId xmlns:a16="http://schemas.microsoft.com/office/drawing/2014/main" id="{A0F91332-21AF-4B7D-A9F3-3AF7A0361174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1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46C3ED22-D884-4572-971F-4E31B52CCA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FC178A9A-0531-446F-ADF1-A6EB378EEC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1168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12FA8D-7D4F-4FBD-BB14-D109FE7995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32013"/>
            <a:ext cx="9144000" cy="2387600"/>
          </a:xfrm>
        </p:spPr>
        <p:txBody>
          <a:bodyPr anchor="b"/>
          <a:lstStyle>
            <a:lvl1pPr algn="ctr">
              <a:defRPr sz="6000"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25" name="Picture 24" descr="A picture containing blue, umbrella&#10;&#10;Description automatically generated">
            <a:extLst>
              <a:ext uri="{FF2B5EF4-FFF2-40B4-BE49-F238E27FC236}">
                <a16:creationId xmlns:a16="http://schemas.microsoft.com/office/drawing/2014/main" id="{F96966F7-4199-4321-8E3B-2FBAE1C162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653" y="644724"/>
            <a:ext cx="986030" cy="122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088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95448-6733-497C-BD12-6144A6447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BA0E2-C581-485E-82BE-ADBDC743FF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086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5B64D-D728-443D-B5C2-A5C3A1ACC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666BF0-4403-42A9-94DC-E20AD927DF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1199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B2BD2-E966-4B3B-8728-11C0AEE07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FCE44-2EF0-4825-9955-9AB69CD664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5047D4-BEC4-4612-904C-50F4EB7A7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650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5DAC2-6E00-48DA-8804-3B07DAFF0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3958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7034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Yellow bar top">
            <a:extLst>
              <a:ext uri="{FF2B5EF4-FFF2-40B4-BE49-F238E27FC236}">
                <a16:creationId xmlns:a16="http://schemas.microsoft.com/office/drawing/2014/main" id="{521CDAC9-3954-49E5-8760-58E8D2F5BF7C}"/>
              </a:ext>
            </a:extLst>
          </p:cNvPr>
          <p:cNvSpPr>
            <a:spLocks/>
          </p:cNvSpPr>
          <p:nvPr userDrawn="1"/>
        </p:nvSpPr>
        <p:spPr>
          <a:xfrm>
            <a:off x="0" y="526115"/>
            <a:ext cx="12192000" cy="10442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Blue bar top">
            <a:extLst>
              <a:ext uri="{FF2B5EF4-FFF2-40B4-BE49-F238E27FC236}">
                <a16:creationId xmlns:a16="http://schemas.microsoft.com/office/drawing/2014/main" id="{59B014DB-B72F-4660-8898-744234F67204}"/>
              </a:ext>
            </a:extLst>
          </p:cNvPr>
          <p:cNvSpPr/>
          <p:nvPr userDrawn="1"/>
        </p:nvSpPr>
        <p:spPr>
          <a:xfrm>
            <a:off x="0" y="-17462"/>
            <a:ext cx="12192000" cy="5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1" name="Frame">
            <a:extLst>
              <a:ext uri="{FF2B5EF4-FFF2-40B4-BE49-F238E27FC236}">
                <a16:creationId xmlns:a16="http://schemas.microsoft.com/office/drawing/2014/main" id="{E9006E3C-DA68-4894-9319-2B14532C64BE}"/>
              </a:ext>
            </a:extLst>
          </p:cNvPr>
          <p:cNvGrpSpPr/>
          <p:nvPr userDrawn="1"/>
        </p:nvGrpSpPr>
        <p:grpSpPr>
          <a:xfrm>
            <a:off x="273600" y="271266"/>
            <a:ext cx="11644136" cy="6434528"/>
            <a:chOff x="273600" y="271266"/>
            <a:chExt cx="11644136" cy="6434528"/>
          </a:xfrm>
        </p:grpSpPr>
        <p:sp>
          <p:nvSpPr>
            <p:cNvPr id="21" name="Bottom left">
              <a:extLst>
                <a:ext uri="{FF2B5EF4-FFF2-40B4-BE49-F238E27FC236}">
                  <a16:creationId xmlns:a16="http://schemas.microsoft.com/office/drawing/2014/main" id="{0FC49DE4-3EAA-4098-AEED-16D5CCC4FF2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3600" y="6524411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23" name="Bottom line">
              <a:extLst>
                <a:ext uri="{FF2B5EF4-FFF2-40B4-BE49-F238E27FC236}">
                  <a16:creationId xmlns:a16="http://schemas.microsoft.com/office/drawing/2014/main" id="{87C0D3F9-65F1-454B-BA67-43D0273AA6B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6524411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ight line">
              <a:extLst>
                <a:ext uri="{FF2B5EF4-FFF2-40B4-BE49-F238E27FC236}">
                  <a16:creationId xmlns:a16="http://schemas.microsoft.com/office/drawing/2014/main" id="{DAA83880-828D-42DE-A72C-7E74F87C40A3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37072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Left line">
              <a:extLst>
                <a:ext uri="{FF2B5EF4-FFF2-40B4-BE49-F238E27FC236}">
                  <a16:creationId xmlns:a16="http://schemas.microsoft.com/office/drawing/2014/main" id="{FC13C853-E7AE-4B50-9B7F-D05FDE09133A}"/>
                </a:ext>
              </a:extLst>
            </p:cNvPr>
            <p:cNvCxnSpPr>
              <a:cxnSpLocks/>
              <a:stCxn id="13" idx="3"/>
              <a:endCxn id="21" idx="3"/>
            </p:cNvCxnSpPr>
            <p:nvPr userDrawn="1"/>
          </p:nvCxnSpPr>
          <p:spPr>
            <a:xfrm flipH="1">
              <a:off x="453600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Bottom right">
              <a:extLst>
                <a:ext uri="{FF2B5EF4-FFF2-40B4-BE49-F238E27FC236}">
                  <a16:creationId xmlns:a16="http://schemas.microsoft.com/office/drawing/2014/main" id="{805CD829-9809-41AA-B952-3BFE5CF114C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6525794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cxnSp>
          <p:nvCxnSpPr>
            <p:cNvPr id="16" name="Top line">
              <a:extLst>
                <a:ext uri="{FF2B5EF4-FFF2-40B4-BE49-F238E27FC236}">
                  <a16:creationId xmlns:a16="http://schemas.microsoft.com/office/drawing/2014/main" id="{4C3BF8CB-2B92-4C28-8123-835EED37A7B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451266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op right">
              <a:extLst>
                <a:ext uri="{FF2B5EF4-FFF2-40B4-BE49-F238E27FC236}">
                  <a16:creationId xmlns:a16="http://schemas.microsoft.com/office/drawing/2014/main" id="{C81B5B4C-DFA0-47D3-BC58-F43DDFDD26E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op left">
              <a:extLst>
                <a:ext uri="{FF2B5EF4-FFF2-40B4-BE49-F238E27FC236}">
                  <a16:creationId xmlns:a16="http://schemas.microsoft.com/office/drawing/2014/main" id="{E3C3BB87-3519-4427-9235-E93E876C1AD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4264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10" name="Left dots">
            <a:extLst>
              <a:ext uri="{FF2B5EF4-FFF2-40B4-BE49-F238E27FC236}">
                <a16:creationId xmlns:a16="http://schemas.microsoft.com/office/drawing/2014/main" id="{4A364A51-3BE0-4AB0-BB96-56F2F0512B0E}"/>
              </a:ext>
            </a:extLst>
          </p:cNvPr>
          <p:cNvGrpSpPr/>
          <p:nvPr userDrawn="1"/>
        </p:nvGrpSpPr>
        <p:grpSpPr>
          <a:xfrm>
            <a:off x="273600" y="2972942"/>
            <a:ext cx="384600" cy="939600"/>
            <a:chOff x="273600" y="3192017"/>
            <a:chExt cx="384600" cy="939600"/>
          </a:xfrm>
        </p:grpSpPr>
        <p:sp>
          <p:nvSpPr>
            <p:cNvPr id="9" name="White rectangle">
              <a:extLst>
                <a:ext uri="{FF2B5EF4-FFF2-40B4-BE49-F238E27FC236}">
                  <a16:creationId xmlns:a16="http://schemas.microsoft.com/office/drawing/2014/main" id="{145692F2-F66E-4873-BCD2-227D32AF94A7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31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B55345F-8072-42BB-BA32-5439BBE311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grpSp>
        <p:nvGrpSpPr>
          <p:cNvPr id="25" name="Right dots">
            <a:extLst>
              <a:ext uri="{FF2B5EF4-FFF2-40B4-BE49-F238E27FC236}">
                <a16:creationId xmlns:a16="http://schemas.microsoft.com/office/drawing/2014/main" id="{958D6AFC-8F4D-4F66-A705-1B382E797AEF}"/>
              </a:ext>
            </a:extLst>
          </p:cNvPr>
          <p:cNvGrpSpPr/>
          <p:nvPr userDrawn="1"/>
        </p:nvGrpSpPr>
        <p:grpSpPr>
          <a:xfrm>
            <a:off x="11544772" y="2959200"/>
            <a:ext cx="384600" cy="939600"/>
            <a:chOff x="273600" y="3192017"/>
            <a:chExt cx="384600" cy="939600"/>
          </a:xfrm>
        </p:grpSpPr>
        <p:sp>
          <p:nvSpPr>
            <p:cNvPr id="26" name="White rectangle">
              <a:extLst>
                <a:ext uri="{FF2B5EF4-FFF2-40B4-BE49-F238E27FC236}">
                  <a16:creationId xmlns:a16="http://schemas.microsoft.com/office/drawing/2014/main" id="{EE7242EB-0FD2-4CE1-B104-7C88291B88D6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7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A3C8256-D8B7-4C04-9BA9-E1696969E1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41F88-4F2D-4F64-859B-CB47F4582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A797D7-73DA-40F0-98FD-8892F0EE7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9312"/>
            <a:ext cx="10515600" cy="791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8616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A57FA5A-604D-C3A0-D9F0-46A94AEC4B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Choosing the right SAE for you!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956F67D-FAFA-588F-5B2A-D49C6CA82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SAE Monopoly </a:t>
            </a:r>
          </a:p>
        </p:txBody>
      </p:sp>
    </p:spTree>
    <p:extLst>
      <p:ext uri="{BB962C8B-B14F-4D97-AF65-F5344CB8AC3E}">
        <p14:creationId xmlns:p14="http://schemas.microsoft.com/office/powerpoint/2010/main" val="8184477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A3630-97BA-8E39-5C3D-DFBAA19E3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2609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Small Group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31FBA7-8811-6E9E-0F17-3C358A3DBD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2808217"/>
            <a:ext cx="5181600" cy="3471862"/>
          </a:xfrm>
        </p:spPr>
        <p:txBody>
          <a:bodyPr>
            <a:normAutofit/>
          </a:bodyPr>
          <a:lstStyle/>
          <a:p>
            <a:pPr marL="514350" marR="0" lvl="0" indent="-544830" rtl="0">
              <a:spcBef>
                <a:spcPts val="0"/>
              </a:spcBef>
              <a:spcAft>
                <a:spcPts val="0"/>
              </a:spcAft>
              <a:buSzPts val="3200"/>
              <a:buFont typeface="Calibri"/>
              <a:buAutoNum type="arabicPeriod"/>
            </a:pPr>
            <a:r>
              <a:rPr lang="en-US" dirty="0"/>
              <a:t>As a small group, discuss what students you chose and what SAEs you developed for them. </a:t>
            </a:r>
          </a:p>
          <a:p>
            <a:pPr marL="514350" marR="0" lvl="0" indent="-544830" rtl="0">
              <a:spcBef>
                <a:spcPts val="0"/>
              </a:spcBef>
              <a:spcAft>
                <a:spcPts val="0"/>
              </a:spcAft>
              <a:buSzPts val="3200"/>
              <a:buFont typeface="Calibri"/>
              <a:buAutoNum type="arabicPeriod"/>
            </a:pPr>
            <a:r>
              <a:rPr lang="en-US" dirty="0"/>
              <a:t>Was this easy or hard to do? Why? </a:t>
            </a:r>
          </a:p>
          <a:p>
            <a:endParaRPr lang="en-US" dirty="0"/>
          </a:p>
        </p:txBody>
      </p:sp>
      <p:pic>
        <p:nvPicPr>
          <p:cNvPr id="5" name="Picture 4" descr="A close-up of a name tag&#10;&#10;Description automatically generated">
            <a:extLst>
              <a:ext uri="{FF2B5EF4-FFF2-40B4-BE49-F238E27FC236}">
                <a16:creationId xmlns:a16="http://schemas.microsoft.com/office/drawing/2014/main" id="{AC6ACCDF-1386-070F-D34B-2CA5DB861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74" y="2526396"/>
            <a:ext cx="2414624" cy="384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8888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A3630-97BA-8E39-5C3D-DFBAA19E3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2609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Large Group Discussion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DA2A8B9-A763-31AB-78A1-949B9102A2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20" b="97615" l="9072" r="90000">
                        <a14:foregroundMark x1="50515" y1="47890" x2="50515" y2="47890"/>
                        <a14:foregroundMark x1="55052" y1="43486" x2="55052" y2="43486"/>
                        <a14:foregroundMark x1="50619" y1="45321" x2="50619" y2="45321"/>
                        <a14:foregroundMark x1="48660" y1="50826" x2="48660" y2="50826"/>
                        <a14:foregroundMark x1="46082" y1="75780" x2="46082" y2="75780"/>
                        <a14:foregroundMark x1="51753" y1="68257" x2="51753" y2="68257"/>
                        <a14:foregroundMark x1="51340" y1="76881" x2="51340" y2="76881"/>
                        <a14:foregroundMark x1="48454" y1="88807" x2="48454" y2="88807"/>
                        <a14:foregroundMark x1="42062" y1="87890" x2="42062" y2="87890"/>
                        <a14:foregroundMark x1="40928" y1="96147" x2="40928" y2="96147"/>
                        <a14:foregroundMark x1="35670" y1="97798" x2="35670" y2="97798"/>
                        <a14:foregroundMark x1="49794" y1="45321" x2="49794" y2="45321"/>
                        <a14:foregroundMark x1="51753" y1="47890" x2="51753" y2="47890"/>
                        <a14:foregroundMark x1="55464" y1="47156" x2="55464" y2="47156"/>
                        <a14:foregroundMark x1="53093" y1="70642" x2="53093" y2="70642"/>
                        <a14:foregroundMark x1="47732" y1="73211" x2="47732" y2="73211"/>
                        <a14:foregroundMark x1="9175" y1="46239" x2="9175" y2="46239"/>
                        <a14:foregroundMark x1="21237" y1="46422" x2="21237" y2="46422"/>
                        <a14:foregroundMark x1="63505" y1="4220" x2="63505" y2="4220"/>
                        <a14:foregroundMark x1="21443" y1="44587" x2="21443" y2="44587"/>
                        <a14:foregroundMark x1="20515" y1="48257" x2="20515" y2="48257"/>
                        <a14:foregroundMark x1="20000" y1="50459" x2="20000" y2="50459"/>
                        <a14:foregroundMark x1="47835" y1="50275" x2="47835" y2="50275"/>
                        <a14:foregroundMark x1="70722" y1="38532" x2="70722" y2="38532"/>
                        <a14:foregroundMark x1="71856" y1="40917" x2="71856" y2="40917"/>
                        <a14:foregroundMark x1="53505" y1="69725" x2="53505" y2="69725"/>
                        <a14:foregroundMark x1="46186" y1="69908" x2="46186" y2="69908"/>
                        <a14:foregroundMark x1="46598" y1="71743" x2="46598" y2="71743"/>
                        <a14:foregroundMark x1="51753" y1="71560" x2="51753" y2="71560"/>
                        <a14:foregroundMark x1="50103" y1="73945" x2="50103" y2="73945"/>
                        <a14:foregroundMark x1="49175" y1="73945" x2="49175" y2="73945"/>
                        <a14:foregroundMark x1="48454" y1="67523" x2="48454" y2="67523"/>
                        <a14:foregroundMark x1="47526" y1="51743" x2="47526" y2="51743"/>
                        <a14:foregroundMark x1="52680" y1="45688" x2="52680" y2="45688"/>
                        <a14:foregroundMark x1="54639" y1="59633" x2="54639" y2="59633"/>
                        <a14:foregroundMark x1="45670" y1="61284" x2="45670" y2="61284"/>
                        <a14:foregroundMark x1="44845" y1="60367" x2="44845" y2="60367"/>
                        <a14:foregroundMark x1="45361" y1="63670" x2="45361" y2="63670"/>
                        <a14:foregroundMark x1="45258" y1="67156" x2="45258" y2="67156"/>
                        <a14:foregroundMark x1="54536" y1="63119" x2="54536" y2="63119"/>
                        <a14:foregroundMark x1="54227" y1="66055" x2="54227" y2="66055"/>
                        <a14:foregroundMark x1="54124" y1="68257" x2="54124" y2="68257"/>
                        <a14:foregroundMark x1="51443" y1="67156" x2="51443" y2="67156"/>
                        <a14:foregroundMark x1="46598" y1="71376" x2="46598" y2="71376"/>
                        <a14:foregroundMark x1="45567" y1="71560" x2="45567" y2="71560"/>
                        <a14:foregroundMark x1="46082" y1="74128" x2="46082" y2="74128"/>
                        <a14:foregroundMark x1="46907" y1="77248" x2="46907" y2="77248"/>
                        <a14:foregroundMark x1="43918" y1="78532" x2="43918" y2="7853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41118" y="2439378"/>
            <a:ext cx="6957364" cy="3909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328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C53BF-0391-32D1-A068-14B930946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SAE Monopoly Game Play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E99AF-8A3F-9195-1FAA-FD5A19881A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marR="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3200"/>
              <a:buFont typeface="+mj-lt"/>
              <a:buAutoNum type="arabicPeriod"/>
            </a:pPr>
            <a:r>
              <a:rPr lang="en-US" sz="2800" dirty="0">
                <a:latin typeface="+mn-lt"/>
                <a:ea typeface="Calibri"/>
                <a:cs typeface="Calibri"/>
                <a:sym typeface="Calibri"/>
              </a:rPr>
              <a:t>Each person will draw two “Property Cards.” </a:t>
            </a:r>
          </a:p>
          <a:p>
            <a:pPr marL="514350" marR="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3200"/>
              <a:buFont typeface="+mj-lt"/>
              <a:buAutoNum type="arabicPeriod"/>
            </a:pPr>
            <a:r>
              <a:rPr lang="en-US" sz="2800" dirty="0">
                <a:latin typeface="+mn-lt"/>
                <a:ea typeface="Calibri"/>
                <a:cs typeface="Calibri"/>
                <a:sym typeface="Calibri"/>
              </a:rPr>
              <a:t>Choose one and discard the other.</a:t>
            </a:r>
          </a:p>
          <a:p>
            <a:pPr marL="514350" marR="0" lvl="0" indent="-54483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3200"/>
              <a:buFont typeface="+mj-lt"/>
              <a:buAutoNum type="arabicPeriod"/>
            </a:pPr>
            <a:r>
              <a:rPr lang="en-US" sz="2800" dirty="0">
                <a:latin typeface="+mn-lt"/>
                <a:ea typeface="Calibri"/>
                <a:cs typeface="Calibri"/>
                <a:sym typeface="Calibri"/>
              </a:rPr>
              <a:t>Using SAE Idea Cards, write down an SAE idea for that student on your worksheet in Spot 1.</a:t>
            </a:r>
          </a:p>
          <a:p>
            <a:pPr marL="514350" marR="0" lvl="0" indent="-54483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3200"/>
              <a:buFont typeface="+mj-lt"/>
              <a:buAutoNum type="arabicPeriod"/>
            </a:pPr>
            <a:r>
              <a:rPr lang="en-US" sz="2800" dirty="0">
                <a:latin typeface="+mn-lt"/>
                <a:ea typeface="Calibri"/>
                <a:cs typeface="Calibri"/>
                <a:sym typeface="Calibri"/>
              </a:rPr>
              <a:t>Repeat for Spots 2 and 3. </a:t>
            </a:r>
          </a:p>
          <a:p>
            <a:pPr marL="514350" marR="0" lvl="0" indent="-54483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3200"/>
              <a:buFont typeface="+mj-lt"/>
              <a:buAutoNum type="arabicPeriod"/>
            </a:pPr>
            <a:r>
              <a:rPr lang="en-US" sz="2800" dirty="0">
                <a:latin typeface="+mn-lt"/>
                <a:ea typeface="Calibri"/>
                <a:cs typeface="Calibri"/>
                <a:sym typeface="Calibri"/>
              </a:rPr>
              <a:t>When you finish Spot 3, STOP. 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3200"/>
              <a:buNone/>
            </a:pPr>
            <a:r>
              <a:rPr lang="en-US" sz="2800" i="1" dirty="0">
                <a:latin typeface="+mn-lt"/>
                <a:ea typeface="Calibri"/>
                <a:cs typeface="Calibri"/>
                <a:sym typeface="Calibri"/>
              </a:rPr>
              <a:t>The goal is to complete as many property matches as you can.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131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A3630-97BA-8E39-5C3D-DFBAA19E3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2609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Chance Time!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31FBA7-8811-6E9E-0F17-3C358A3DBD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76550"/>
            <a:ext cx="5181600" cy="3471862"/>
          </a:xfrm>
        </p:spPr>
        <p:txBody>
          <a:bodyPr>
            <a:normAutofit/>
          </a:bodyPr>
          <a:lstStyle/>
          <a:p>
            <a:pPr marL="514350" marR="0" lvl="0" indent="-544830" rtl="0">
              <a:spcBef>
                <a:spcPts val="0"/>
              </a:spcBef>
              <a:spcAft>
                <a:spcPts val="0"/>
              </a:spcAft>
              <a:buSzPts val="3200"/>
              <a:buFont typeface="Calibri"/>
              <a:buAutoNum type="arabicPeriod"/>
            </a:pPr>
            <a:r>
              <a:rPr lang="en-US" dirty="0"/>
              <a:t>As a small group, draw a chance card and discuss the question on your group’s card.</a:t>
            </a:r>
          </a:p>
          <a:p>
            <a:pPr marL="514350" marR="0" lvl="0" indent="-544830" rtl="0">
              <a:spcBef>
                <a:spcPts val="0"/>
              </a:spcBef>
              <a:spcAft>
                <a:spcPts val="0"/>
              </a:spcAft>
              <a:buSzPts val="3200"/>
              <a:buFont typeface="Calibri"/>
              <a:buAutoNum type="arabicPeriod"/>
            </a:pPr>
            <a:r>
              <a:rPr lang="en-US" dirty="0"/>
              <a:t>On your worksheet, write at least three different ideas to answer the question.</a:t>
            </a:r>
          </a:p>
          <a:p>
            <a:endParaRPr lang="en-US" dirty="0"/>
          </a:p>
        </p:txBody>
      </p:sp>
      <p:pic>
        <p:nvPicPr>
          <p:cNvPr id="5" name="Picture 4" descr="A red question mark on a white background&#10;&#10;Description automatically generated">
            <a:extLst>
              <a:ext uri="{FF2B5EF4-FFF2-40B4-BE49-F238E27FC236}">
                <a16:creationId xmlns:a16="http://schemas.microsoft.com/office/drawing/2014/main" id="{F3E29B5B-FD82-297E-28DA-0D9F75797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7664" y="2876549"/>
            <a:ext cx="2230672" cy="34718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07199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C53BF-0391-32D1-A068-14B930946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SAE Monopoly Game Play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E99AF-8A3F-9195-1FAA-FD5A19881A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marR="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3200"/>
              <a:buFont typeface="+mj-lt"/>
              <a:buAutoNum type="arabicPeriod"/>
            </a:pPr>
            <a:r>
              <a:rPr lang="en-US" sz="2800" dirty="0">
                <a:latin typeface="+mn-lt"/>
                <a:ea typeface="Calibri"/>
                <a:cs typeface="Calibri"/>
                <a:sym typeface="Calibri"/>
              </a:rPr>
              <a:t>Each person will draw two “Property Cards.” </a:t>
            </a:r>
          </a:p>
          <a:p>
            <a:pPr marL="514350" marR="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3200"/>
              <a:buFont typeface="+mj-lt"/>
              <a:buAutoNum type="arabicPeriod"/>
            </a:pPr>
            <a:r>
              <a:rPr lang="en-US" sz="2800" dirty="0">
                <a:latin typeface="+mn-lt"/>
                <a:ea typeface="Calibri"/>
                <a:cs typeface="Calibri"/>
                <a:sym typeface="Calibri"/>
              </a:rPr>
              <a:t>Choose one and discard the other. </a:t>
            </a:r>
          </a:p>
          <a:p>
            <a:pPr marL="514350" marR="0" lvl="0" indent="-54483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3200"/>
              <a:buFont typeface="+mj-lt"/>
              <a:buAutoNum type="arabicPeriod"/>
            </a:pPr>
            <a:r>
              <a:rPr lang="en-US" sz="2800" dirty="0">
                <a:latin typeface="+mn-lt"/>
                <a:ea typeface="Calibri"/>
                <a:cs typeface="Calibri"/>
                <a:sym typeface="Calibri"/>
              </a:rPr>
              <a:t>Using SAE Idea Cards, write down an SAE idea for that student on your worksheet in Spot 4.</a:t>
            </a:r>
          </a:p>
          <a:p>
            <a:pPr marL="514350" marR="0" lvl="0" indent="-54483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3200"/>
              <a:buFont typeface="+mj-lt"/>
              <a:buAutoNum type="arabicPeriod"/>
            </a:pPr>
            <a:r>
              <a:rPr lang="en-US" sz="2800" dirty="0">
                <a:latin typeface="+mn-lt"/>
                <a:ea typeface="Calibri"/>
                <a:cs typeface="Calibri"/>
                <a:sym typeface="Calibri"/>
              </a:rPr>
              <a:t>Repeat for Spots 5 and 6. </a:t>
            </a:r>
          </a:p>
          <a:p>
            <a:pPr marL="514350" marR="0" lvl="0" indent="-54483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3200"/>
              <a:buFont typeface="+mj-lt"/>
              <a:buAutoNum type="arabicPeriod"/>
            </a:pPr>
            <a:r>
              <a:rPr lang="en-US" sz="2800" dirty="0">
                <a:latin typeface="+mn-lt"/>
                <a:ea typeface="Calibri"/>
                <a:cs typeface="Calibri"/>
                <a:sym typeface="Calibri"/>
              </a:rPr>
              <a:t>When you finish Spot 6</a:t>
            </a:r>
            <a:r>
              <a:rPr lang="en-US" dirty="0">
                <a:ea typeface="Calibri"/>
                <a:cs typeface="Calibri"/>
                <a:sym typeface="Calibri"/>
              </a:rPr>
              <a:t>,</a:t>
            </a:r>
            <a:r>
              <a:rPr lang="en-US" sz="2800" dirty="0">
                <a:latin typeface="+mn-lt"/>
                <a:ea typeface="Calibri"/>
                <a:cs typeface="Calibri"/>
                <a:sym typeface="Calibri"/>
              </a:rPr>
              <a:t> STOP. 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3200"/>
              <a:buNone/>
            </a:pPr>
            <a:r>
              <a:rPr lang="en-US" sz="2800" i="1" dirty="0">
                <a:latin typeface="+mn-lt"/>
                <a:ea typeface="Calibri"/>
                <a:cs typeface="Calibri"/>
                <a:sym typeface="Calibri"/>
              </a:rPr>
              <a:t>The goal is to complete as many property matches as you can.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6741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F47BFF-53D5-1A18-81AA-A6BDF29C0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7664" y="2876551"/>
            <a:ext cx="2231910" cy="347186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5AA3630-97BA-8E39-5C3D-DFBAA19E3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2609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Community Chest!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31FBA7-8811-6E9E-0F17-3C358A3DBD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76550"/>
            <a:ext cx="5181600" cy="3471862"/>
          </a:xfrm>
        </p:spPr>
        <p:txBody>
          <a:bodyPr>
            <a:normAutofit/>
          </a:bodyPr>
          <a:lstStyle/>
          <a:p>
            <a:pPr marL="514350" marR="0" lvl="0" indent="-544830" rtl="0">
              <a:spcBef>
                <a:spcPts val="0"/>
              </a:spcBef>
              <a:spcAft>
                <a:spcPts val="0"/>
              </a:spcAft>
              <a:buSzPts val="3200"/>
              <a:buFont typeface="Calibri"/>
              <a:buAutoNum type="arabicPeriod"/>
            </a:pPr>
            <a:r>
              <a:rPr lang="en-US" dirty="0"/>
              <a:t>As a small group, draw a community chest card and discuss the question on your group’s card.</a:t>
            </a:r>
          </a:p>
          <a:p>
            <a:pPr marL="514350" marR="0" lvl="0" indent="-544830" rtl="0">
              <a:spcBef>
                <a:spcPts val="0"/>
              </a:spcBef>
              <a:spcAft>
                <a:spcPts val="0"/>
              </a:spcAft>
              <a:buSzPts val="3200"/>
              <a:buFont typeface="Calibri"/>
              <a:buAutoNum type="arabicPeriod"/>
            </a:pPr>
            <a:r>
              <a:rPr lang="en-US" dirty="0"/>
              <a:t>On your worksheet, write at least three different ideas to answer the question.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345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C53BF-0391-32D1-A068-14B930946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SAE Monopoly Game Play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E99AF-8A3F-9195-1FAA-FD5A19881A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marR="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3200"/>
              <a:buFont typeface="+mj-lt"/>
              <a:buAutoNum type="arabicPeriod"/>
            </a:pPr>
            <a:r>
              <a:rPr lang="en-US" sz="2800" dirty="0">
                <a:latin typeface="+mn-lt"/>
                <a:ea typeface="Calibri"/>
                <a:cs typeface="Calibri"/>
                <a:sym typeface="Calibri"/>
              </a:rPr>
              <a:t>Each person will draw two “Property Cards.” </a:t>
            </a:r>
          </a:p>
          <a:p>
            <a:pPr marL="514350" marR="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3200"/>
              <a:buFont typeface="+mj-lt"/>
              <a:buAutoNum type="arabicPeriod"/>
            </a:pPr>
            <a:r>
              <a:rPr lang="en-US" sz="2800" dirty="0">
                <a:latin typeface="+mn-lt"/>
                <a:ea typeface="Calibri"/>
                <a:cs typeface="Calibri"/>
                <a:sym typeface="Calibri"/>
              </a:rPr>
              <a:t>Choose one and discard the other.</a:t>
            </a:r>
          </a:p>
          <a:p>
            <a:pPr marL="514350" marR="0" lvl="0" indent="-54483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3200"/>
              <a:buFont typeface="+mj-lt"/>
              <a:buAutoNum type="arabicPeriod"/>
            </a:pPr>
            <a:r>
              <a:rPr lang="en-US" sz="2800" dirty="0">
                <a:latin typeface="+mn-lt"/>
                <a:ea typeface="Calibri"/>
                <a:cs typeface="Calibri"/>
                <a:sym typeface="Calibri"/>
              </a:rPr>
              <a:t>Using SAE Idea Cards, write down an SAE idea for that student on your worksheet in Spot 7.</a:t>
            </a:r>
          </a:p>
          <a:p>
            <a:pPr marL="514350" marR="0" lvl="0" indent="-54483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3200"/>
              <a:buFont typeface="+mj-lt"/>
              <a:buAutoNum type="arabicPeriod"/>
            </a:pPr>
            <a:r>
              <a:rPr lang="en-US" sz="2800" dirty="0">
                <a:latin typeface="+mn-lt"/>
                <a:ea typeface="Calibri"/>
                <a:cs typeface="Calibri"/>
                <a:sym typeface="Calibri"/>
              </a:rPr>
              <a:t>Repeat for Spots 8 and 9. </a:t>
            </a:r>
          </a:p>
          <a:p>
            <a:pPr marL="514350" marR="0" lvl="0" indent="-54483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3200"/>
              <a:buFont typeface="+mj-lt"/>
              <a:buAutoNum type="arabicPeriod"/>
            </a:pPr>
            <a:r>
              <a:rPr lang="en-US" sz="2800" dirty="0">
                <a:latin typeface="+mn-lt"/>
                <a:ea typeface="Calibri"/>
                <a:cs typeface="Calibri"/>
                <a:sym typeface="Calibri"/>
              </a:rPr>
              <a:t>When you finish Spot 9</a:t>
            </a:r>
            <a:r>
              <a:rPr lang="en-US" dirty="0">
                <a:ea typeface="Calibri"/>
                <a:cs typeface="Calibri"/>
                <a:sym typeface="Calibri"/>
              </a:rPr>
              <a:t>,</a:t>
            </a:r>
            <a:r>
              <a:rPr lang="en-US" sz="2800" dirty="0">
                <a:latin typeface="+mn-lt"/>
                <a:ea typeface="Calibri"/>
                <a:cs typeface="Calibri"/>
                <a:sym typeface="Calibri"/>
              </a:rPr>
              <a:t> STOP. 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3200"/>
              <a:buNone/>
            </a:pPr>
            <a:r>
              <a:rPr lang="en-US" sz="2800" i="1" dirty="0">
                <a:latin typeface="+mn-lt"/>
                <a:ea typeface="Calibri"/>
                <a:cs typeface="Calibri"/>
                <a:sym typeface="Calibri"/>
              </a:rPr>
              <a:t>The goal is to complete as many property matches as you can.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501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A3630-97BA-8E39-5C3D-DFBAA19E3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2609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Chance Time!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31FBA7-8811-6E9E-0F17-3C358A3DBD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76550"/>
            <a:ext cx="5181600" cy="3471862"/>
          </a:xfrm>
        </p:spPr>
        <p:txBody>
          <a:bodyPr>
            <a:normAutofit/>
          </a:bodyPr>
          <a:lstStyle/>
          <a:p>
            <a:pPr marL="514350" marR="0" lvl="0" indent="-544830" rtl="0">
              <a:spcBef>
                <a:spcPts val="0"/>
              </a:spcBef>
              <a:spcAft>
                <a:spcPts val="0"/>
              </a:spcAft>
              <a:buSzPts val="3200"/>
              <a:buFont typeface="Calibri"/>
              <a:buAutoNum type="arabicPeriod"/>
            </a:pPr>
            <a:r>
              <a:rPr lang="en-US" dirty="0"/>
              <a:t>As a small group, draw a chance card and discuss the question on your group’s card.</a:t>
            </a:r>
          </a:p>
          <a:p>
            <a:pPr marL="514350" marR="0" lvl="0" indent="-544830" rtl="0">
              <a:spcBef>
                <a:spcPts val="0"/>
              </a:spcBef>
              <a:spcAft>
                <a:spcPts val="0"/>
              </a:spcAft>
              <a:buSzPts val="3200"/>
              <a:buFont typeface="Calibri"/>
              <a:buAutoNum type="arabicPeriod"/>
            </a:pPr>
            <a:r>
              <a:rPr lang="en-US" dirty="0"/>
              <a:t>On your worksheet, write at least three different ideas to answer the question.</a:t>
            </a:r>
          </a:p>
          <a:p>
            <a:endParaRPr lang="en-US" dirty="0"/>
          </a:p>
        </p:txBody>
      </p:sp>
      <p:pic>
        <p:nvPicPr>
          <p:cNvPr id="5" name="Picture 4" descr="A red question mark on a white background&#10;&#10;Description automatically generated">
            <a:extLst>
              <a:ext uri="{FF2B5EF4-FFF2-40B4-BE49-F238E27FC236}">
                <a16:creationId xmlns:a16="http://schemas.microsoft.com/office/drawing/2014/main" id="{F3E29B5B-FD82-297E-28DA-0D9F75797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7664" y="2876549"/>
            <a:ext cx="2230672" cy="34718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55448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C53BF-0391-32D1-A068-14B930946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SAE Monopoly Game Play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E99AF-8A3F-9195-1FAA-FD5A19881A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marR="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3200"/>
              <a:buFont typeface="+mj-lt"/>
              <a:buAutoNum type="arabicPeriod"/>
            </a:pPr>
            <a:r>
              <a:rPr lang="en-US" sz="2800" dirty="0">
                <a:latin typeface="+mn-lt"/>
                <a:ea typeface="Calibri"/>
                <a:cs typeface="Calibri"/>
                <a:sym typeface="Calibri"/>
              </a:rPr>
              <a:t>Each person will draw two “Property Cards.” </a:t>
            </a:r>
          </a:p>
          <a:p>
            <a:pPr marL="514350" marR="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3200"/>
              <a:buFont typeface="+mj-lt"/>
              <a:buAutoNum type="arabicPeriod"/>
            </a:pPr>
            <a:r>
              <a:rPr lang="en-US" sz="2800" dirty="0">
                <a:latin typeface="+mn-lt"/>
                <a:ea typeface="Calibri"/>
                <a:cs typeface="Calibri"/>
                <a:sym typeface="Calibri"/>
              </a:rPr>
              <a:t>Choose one and discard the other. </a:t>
            </a:r>
          </a:p>
          <a:p>
            <a:pPr marL="514350" marR="0" lvl="0" indent="-54483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3200"/>
              <a:buFont typeface="+mj-lt"/>
              <a:buAutoNum type="arabicPeriod"/>
            </a:pPr>
            <a:r>
              <a:rPr lang="en-US" sz="2800" dirty="0">
                <a:latin typeface="+mn-lt"/>
                <a:ea typeface="Calibri"/>
                <a:cs typeface="Calibri"/>
                <a:sym typeface="Calibri"/>
              </a:rPr>
              <a:t>Using SAE Idea Cards, write down an SAE idea for that student on your worksheet in Spot 10.</a:t>
            </a:r>
          </a:p>
          <a:p>
            <a:pPr marL="514350" marR="0" lvl="0" indent="-54483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3200"/>
              <a:buFont typeface="+mj-lt"/>
              <a:buAutoNum type="arabicPeriod"/>
            </a:pPr>
            <a:r>
              <a:rPr lang="en-US" sz="2800" dirty="0">
                <a:latin typeface="+mn-lt"/>
                <a:ea typeface="Calibri"/>
                <a:cs typeface="Calibri"/>
                <a:sym typeface="Calibri"/>
              </a:rPr>
              <a:t>Repeat for Spots 11 and 12. </a:t>
            </a:r>
          </a:p>
          <a:p>
            <a:pPr marL="514350" marR="0" lvl="0" indent="-54483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3200"/>
              <a:buFont typeface="+mj-lt"/>
              <a:buAutoNum type="arabicPeriod"/>
            </a:pPr>
            <a:r>
              <a:rPr lang="en-US" sz="2800" dirty="0">
                <a:latin typeface="+mn-lt"/>
                <a:ea typeface="Calibri"/>
                <a:cs typeface="Calibri"/>
                <a:sym typeface="Calibri"/>
              </a:rPr>
              <a:t>When you finish Spot 12</a:t>
            </a:r>
            <a:r>
              <a:rPr lang="en-US" dirty="0">
                <a:ea typeface="Calibri"/>
                <a:cs typeface="Calibri"/>
                <a:sym typeface="Calibri"/>
              </a:rPr>
              <a:t>,</a:t>
            </a:r>
            <a:r>
              <a:rPr lang="en-US" sz="2800" dirty="0">
                <a:latin typeface="+mn-lt"/>
                <a:ea typeface="Calibri"/>
                <a:cs typeface="Calibri"/>
                <a:sym typeface="Calibri"/>
              </a:rPr>
              <a:t> STOP. 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3200"/>
              <a:buNone/>
            </a:pPr>
            <a:r>
              <a:rPr lang="en-US" sz="2800" i="1" dirty="0">
                <a:latin typeface="+mn-lt"/>
                <a:ea typeface="Calibri"/>
                <a:cs typeface="Calibri"/>
                <a:sym typeface="Calibri"/>
              </a:rPr>
              <a:t>The goal is to complete as many property matches as you can.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509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5F47BFF-53D5-1A18-81AA-A6BDF29C0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7664" y="2876551"/>
            <a:ext cx="2231910" cy="347186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5AA3630-97BA-8E39-5C3D-DFBAA19E3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2609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Community Chest!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31FBA7-8811-6E9E-0F17-3C358A3DBD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876550"/>
            <a:ext cx="5181600" cy="3471862"/>
          </a:xfrm>
        </p:spPr>
        <p:txBody>
          <a:bodyPr>
            <a:normAutofit/>
          </a:bodyPr>
          <a:lstStyle/>
          <a:p>
            <a:pPr marL="514350" marR="0" lvl="0" indent="-544830" rtl="0">
              <a:spcBef>
                <a:spcPts val="0"/>
              </a:spcBef>
              <a:spcAft>
                <a:spcPts val="0"/>
              </a:spcAft>
              <a:buSzPts val="3200"/>
              <a:buFont typeface="Calibri"/>
              <a:buAutoNum type="arabicPeriod"/>
            </a:pPr>
            <a:r>
              <a:rPr lang="en-US" dirty="0"/>
              <a:t>As a small group, draw a community chest card and discuss the question on your group’s card.</a:t>
            </a:r>
          </a:p>
          <a:p>
            <a:pPr marL="514350" marR="0" lvl="0" indent="-544830" rtl="0">
              <a:spcBef>
                <a:spcPts val="0"/>
              </a:spcBef>
              <a:spcAft>
                <a:spcPts val="0"/>
              </a:spcAft>
              <a:buSzPts val="3200"/>
              <a:buFont typeface="Calibri"/>
              <a:buAutoNum type="arabicPeriod"/>
            </a:pPr>
            <a:r>
              <a:rPr lang="en-US" dirty="0"/>
              <a:t>On your worksheet, write at least three different ideas to answer the question.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159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FA">
      <a:dk1>
        <a:sysClr val="windowText" lastClr="000000"/>
      </a:dk1>
      <a:lt1>
        <a:sysClr val="window" lastClr="FFFFFF"/>
      </a:lt1>
      <a:dk2>
        <a:srgbClr val="011E41"/>
      </a:dk2>
      <a:lt2>
        <a:srgbClr val="F2DAB2"/>
      </a:lt2>
      <a:accent1>
        <a:srgbClr val="004A98"/>
      </a:accent1>
      <a:accent2>
        <a:srgbClr val="ED7D31"/>
      </a:accent2>
      <a:accent3>
        <a:srgbClr val="F5B335"/>
      </a:accent3>
      <a:accent4>
        <a:srgbClr val="E1251B"/>
      </a:accent4>
      <a:accent5>
        <a:srgbClr val="00ACE5"/>
      </a:accent5>
      <a:accent6>
        <a:srgbClr val="51A99B"/>
      </a:accent6>
      <a:hlink>
        <a:srgbClr val="0563C1"/>
      </a:hlink>
      <a:folHlink>
        <a:srgbClr val="954F72"/>
      </a:folHlink>
    </a:clrScheme>
    <a:fontScheme name="FFA">
      <a:majorFont>
        <a:latin typeface="Anton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FFA Formal.potx" id="{B6AF4D2D-1297-4102-AFCC-1815334087A9}" vid="{0588A820-DFA9-49F7-9DA4-50149E13CFA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FFA Formal</Template>
  <TotalTime>76</TotalTime>
  <Words>461</Words>
  <Application>Microsoft Office PowerPoint</Application>
  <PresentationFormat>Widescreen</PresentationFormat>
  <Paragraphs>46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SAE Monopoly </vt:lpstr>
      <vt:lpstr>SAE Monopoly Game Play</vt:lpstr>
      <vt:lpstr>Chance Time!</vt:lpstr>
      <vt:lpstr>SAE Monopoly Game Play</vt:lpstr>
      <vt:lpstr>Community Chest!</vt:lpstr>
      <vt:lpstr>SAE Monopoly Game Play</vt:lpstr>
      <vt:lpstr>Chance Time!</vt:lpstr>
      <vt:lpstr>SAE Monopoly Game Play</vt:lpstr>
      <vt:lpstr>Community Chest!</vt:lpstr>
      <vt:lpstr>Small Group Discussion</vt:lpstr>
      <vt:lpstr>Large Group Discussion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Pastir, Breanna</dc:creator>
  <cp:lastModifiedBy>Haley Hampton</cp:lastModifiedBy>
  <cp:revision>7</cp:revision>
  <dcterms:created xsi:type="dcterms:W3CDTF">2024-08-29T17:23:17Z</dcterms:created>
  <dcterms:modified xsi:type="dcterms:W3CDTF">2024-11-12T15:28:30Z</dcterms:modified>
</cp:coreProperties>
</file>