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tiff" ContentType="image/tiff"/>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7.xml" ContentType="application/vnd.openxmlformats-officedocument.presentationml.tags+xml"/>
  <Override PartName="/ppt/charts/chart2.xml" ContentType="application/vnd.openxmlformats-officedocument.drawingml.chart+xml"/>
  <Override PartName="/ppt/tags/tag8.xml" ContentType="application/vnd.openxmlformats-officedocument.presentationml.tags+xml"/>
  <Override PartName="/ppt/tags/tag9.xml" ContentType="application/vnd.openxmlformats-officedocument.presentationml.tags+xml"/>
  <Override PartName="/ppt/notesSlides/notesSlide13.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tags/tag10.xml" ContentType="application/vnd.openxmlformats-officedocument.presentationml.tags+xml"/>
  <Override PartName="/ppt/tags/tag11.xml" ContentType="application/vnd.openxmlformats-officedocument.presentationml.tags+xml"/>
  <Override PartName="/ppt/notesSlides/notesSlide14.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tags/tag12.xml" ContentType="application/vnd.openxmlformats-officedocument.presentationml.tags+xml"/>
  <Override PartName="/ppt/tags/tag13.xml" ContentType="application/vnd.openxmlformats-officedocument.presentationml.tags+xml"/>
  <Override PartName="/ppt/notesSlides/notesSlide15.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5"/>
  </p:sldMasterIdLst>
  <p:notesMasterIdLst>
    <p:notesMasterId r:id="rId36"/>
  </p:notesMasterIdLst>
  <p:sldIdLst>
    <p:sldId id="379" r:id="rId6"/>
    <p:sldId id="380" r:id="rId7"/>
    <p:sldId id="381" r:id="rId8"/>
    <p:sldId id="382" r:id="rId9"/>
    <p:sldId id="383" r:id="rId10"/>
    <p:sldId id="374" r:id="rId11"/>
    <p:sldId id="326" r:id="rId12"/>
    <p:sldId id="335" r:id="rId13"/>
    <p:sldId id="327" r:id="rId14"/>
    <p:sldId id="336" r:id="rId15"/>
    <p:sldId id="328" r:id="rId16"/>
    <p:sldId id="337" r:id="rId17"/>
    <p:sldId id="329" r:id="rId18"/>
    <p:sldId id="338" r:id="rId19"/>
    <p:sldId id="350" r:id="rId20"/>
    <p:sldId id="330" r:id="rId21"/>
    <p:sldId id="339" r:id="rId22"/>
    <p:sldId id="376" r:id="rId23"/>
    <p:sldId id="375" r:id="rId24"/>
    <p:sldId id="377" r:id="rId25"/>
    <p:sldId id="307" r:id="rId26"/>
    <p:sldId id="369" r:id="rId27"/>
    <p:sldId id="370" r:id="rId28"/>
    <p:sldId id="371" r:id="rId29"/>
    <p:sldId id="372" r:id="rId30"/>
    <p:sldId id="378" r:id="rId31"/>
    <p:sldId id="373" r:id="rId32"/>
    <p:sldId id="368" r:id="rId33"/>
    <p:sldId id="358" r:id="rId34"/>
    <p:sldId id="359" r:id="rId35"/>
  </p:sldIdLst>
  <p:sldSz cx="9144000" cy="6858000" type="screen4x3"/>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798" autoAdjust="0"/>
    <p:restoredTop sz="98859" autoAdjust="0"/>
  </p:normalViewPr>
  <p:slideViewPr>
    <p:cSldViewPr>
      <p:cViewPr varScale="1">
        <p:scale>
          <a:sx n="131" d="100"/>
          <a:sy n="131" d="100"/>
        </p:scale>
        <p:origin x="440" y="184"/>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oleObject" Target="Denning-G-Research:2%20Chuck-Gerene:Paved%20vs%20Unpaved%20Paper:Road%20surface%20data%20analysis:CPSC%20road%20surface%20data%201982-2012.xls"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Work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spPr>
        <a:noFill/>
        <a:ln w="3175">
          <a:solidFill>
            <a:srgbClr val="808080"/>
          </a:solidFill>
          <a:prstDash val="solid"/>
        </a:ln>
      </c:spPr>
    </c:floor>
    <c:sideWall>
      <c:thickness val="0"/>
      <c:spPr>
        <a:noFill/>
        <a:ln w="25400">
          <a:noFill/>
        </a:ln>
      </c:spPr>
    </c:sideWall>
    <c:backWall>
      <c:thickness val="0"/>
      <c:spPr>
        <a:noFill/>
        <a:ln w="25400">
          <a:noFill/>
        </a:ln>
      </c:spPr>
    </c:backWall>
    <c:plotArea>
      <c:layout/>
      <c:bar3DChart>
        <c:barDir val="col"/>
        <c:grouping val="clustered"/>
        <c:varyColors val="0"/>
        <c:ser>
          <c:idx val="0"/>
          <c:order val="0"/>
          <c:spPr>
            <a:solidFill>
              <a:srgbClr val="008000"/>
            </a:solidFill>
            <a:ln w="25400">
              <a:noFill/>
            </a:ln>
          </c:spPr>
          <c:invertIfNegative val="0"/>
          <c:cat>
            <c:strRef>
              <c:f>Total!$R$72:$S$72</c:f>
              <c:strCache>
                <c:ptCount val="2"/>
                <c:pt idx="0">
                  <c:v>Paved</c:v>
                </c:pt>
                <c:pt idx="1">
                  <c:v>Unpaved</c:v>
                </c:pt>
              </c:strCache>
            </c:strRef>
          </c:cat>
          <c:val>
            <c:numRef>
              <c:f>Total!$R$73:$S$73</c:f>
              <c:numCache>
                <c:formatCode>General</c:formatCode>
                <c:ptCount val="2"/>
                <c:pt idx="0">
                  <c:v>58</c:v>
                </c:pt>
                <c:pt idx="1">
                  <c:v>42</c:v>
                </c:pt>
              </c:numCache>
            </c:numRef>
          </c:val>
          <c:extLst>
            <c:ext xmlns:c16="http://schemas.microsoft.com/office/drawing/2014/chart" uri="{C3380CC4-5D6E-409C-BE32-E72D297353CC}">
              <c16:uniqueId val="{00000000-D2B6-4A36-855A-F8954F3281EA}"/>
            </c:ext>
          </c:extLst>
        </c:ser>
        <c:dLbls>
          <c:showLegendKey val="0"/>
          <c:showVal val="0"/>
          <c:showCatName val="0"/>
          <c:showSerName val="0"/>
          <c:showPercent val="0"/>
          <c:showBubbleSize val="0"/>
        </c:dLbls>
        <c:gapWidth val="150"/>
        <c:shape val="box"/>
        <c:axId val="1479459872"/>
        <c:axId val="1486383936"/>
        <c:axId val="0"/>
      </c:bar3DChart>
      <c:catAx>
        <c:axId val="1479459872"/>
        <c:scaling>
          <c:orientation val="minMax"/>
        </c:scaling>
        <c:delete val="0"/>
        <c:axPos val="b"/>
        <c:numFmt formatCode="General" sourceLinked="1"/>
        <c:majorTickMark val="out"/>
        <c:minorTickMark val="none"/>
        <c:tickLblPos val="nextTo"/>
        <c:spPr>
          <a:ln w="3175">
            <a:solidFill>
              <a:srgbClr val="808080"/>
            </a:solidFill>
            <a:prstDash val="solid"/>
          </a:ln>
        </c:spPr>
        <c:txPr>
          <a:bodyPr/>
          <a:lstStyle/>
          <a:p>
            <a:pPr>
              <a:defRPr sz="1800"/>
            </a:pPr>
            <a:endParaRPr lang="en-US"/>
          </a:p>
        </c:txPr>
        <c:crossAx val="1486383936"/>
        <c:crosses val="autoZero"/>
        <c:auto val="1"/>
        <c:lblAlgn val="ctr"/>
        <c:lblOffset val="100"/>
        <c:noMultiLvlLbl val="0"/>
      </c:catAx>
      <c:valAx>
        <c:axId val="1486383936"/>
        <c:scaling>
          <c:orientation val="minMax"/>
        </c:scaling>
        <c:delete val="0"/>
        <c:axPos val="l"/>
        <c:majorGridlines>
          <c:spPr>
            <a:ln w="3175">
              <a:solidFill>
                <a:srgbClr val="808080"/>
              </a:solidFill>
              <a:prstDash val="solid"/>
            </a:ln>
          </c:spPr>
        </c:majorGridlines>
        <c:numFmt formatCode="General" sourceLinked="1"/>
        <c:majorTickMark val="out"/>
        <c:minorTickMark val="none"/>
        <c:tickLblPos val="nextTo"/>
        <c:spPr>
          <a:ln w="3175">
            <a:solidFill>
              <a:srgbClr val="808080"/>
            </a:solidFill>
            <a:prstDash val="solid"/>
          </a:ln>
        </c:spPr>
        <c:txPr>
          <a:bodyPr/>
          <a:lstStyle/>
          <a:p>
            <a:pPr>
              <a:defRPr sz="1600"/>
            </a:pPr>
            <a:endParaRPr lang="en-US"/>
          </a:p>
        </c:txPr>
        <c:crossAx val="1479459872"/>
        <c:crosses val="autoZero"/>
        <c:crossBetween val="between"/>
      </c:valAx>
      <c:spPr>
        <a:noFill/>
        <a:ln w="25400">
          <a:noFill/>
        </a:ln>
      </c:spPr>
    </c:plotArea>
    <c:plotVisOnly val="1"/>
    <c:dispBlanksAs val="gap"/>
    <c:showDLblsOverMax val="0"/>
  </c:chart>
  <c:spPr>
    <a:noFill/>
    <a:ln w="9525">
      <a:noFill/>
    </a:ln>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invertIfNegative val="0"/>
          <c:cat>
            <c:strRef>
              <c:f>Sheet1!$B$25:$B$27</c:f>
              <c:strCache>
                <c:ptCount val="3"/>
                <c:pt idx="0">
                  <c:v>Pre-program</c:v>
                </c:pt>
                <c:pt idx="1">
                  <c:v>Post-Program</c:v>
                </c:pt>
                <c:pt idx="2">
                  <c:v>1-Year Later</c:v>
                </c:pt>
              </c:strCache>
            </c:strRef>
          </c:cat>
          <c:val>
            <c:numRef>
              <c:f>Sheet1!$C$25:$C$27</c:f>
              <c:numCache>
                <c:formatCode>General</c:formatCode>
                <c:ptCount val="3"/>
                <c:pt idx="0">
                  <c:v>25</c:v>
                </c:pt>
                <c:pt idx="1">
                  <c:v>81</c:v>
                </c:pt>
                <c:pt idx="2">
                  <c:v>34</c:v>
                </c:pt>
              </c:numCache>
            </c:numRef>
          </c:val>
          <c:extLst>
            <c:ext xmlns:c16="http://schemas.microsoft.com/office/drawing/2014/chart" uri="{C3380CC4-5D6E-409C-BE32-E72D297353CC}">
              <c16:uniqueId val="{00000000-4698-4BFF-A115-074B402189D5}"/>
            </c:ext>
          </c:extLst>
        </c:ser>
        <c:dLbls>
          <c:showLegendKey val="0"/>
          <c:showVal val="0"/>
          <c:showCatName val="0"/>
          <c:showSerName val="0"/>
          <c:showPercent val="0"/>
          <c:showBubbleSize val="0"/>
        </c:dLbls>
        <c:gapWidth val="150"/>
        <c:axId val="1481692784"/>
        <c:axId val="1462313520"/>
      </c:barChart>
      <c:catAx>
        <c:axId val="1481692784"/>
        <c:scaling>
          <c:orientation val="minMax"/>
        </c:scaling>
        <c:delete val="0"/>
        <c:axPos val="b"/>
        <c:numFmt formatCode="General" sourceLinked="0"/>
        <c:majorTickMark val="out"/>
        <c:minorTickMark val="none"/>
        <c:tickLblPos val="nextTo"/>
        <c:txPr>
          <a:bodyPr/>
          <a:lstStyle/>
          <a:p>
            <a:pPr>
              <a:defRPr sz="1200" b="1">
                <a:latin typeface="Arial"/>
                <a:cs typeface="Arial"/>
              </a:defRPr>
            </a:pPr>
            <a:endParaRPr lang="en-US"/>
          </a:p>
        </c:txPr>
        <c:crossAx val="1462313520"/>
        <c:crosses val="autoZero"/>
        <c:auto val="1"/>
        <c:lblAlgn val="ctr"/>
        <c:lblOffset val="100"/>
        <c:noMultiLvlLbl val="0"/>
      </c:catAx>
      <c:valAx>
        <c:axId val="1462313520"/>
        <c:scaling>
          <c:orientation val="minMax"/>
        </c:scaling>
        <c:delete val="0"/>
        <c:axPos val="l"/>
        <c:numFmt formatCode="General" sourceLinked="1"/>
        <c:majorTickMark val="out"/>
        <c:minorTickMark val="none"/>
        <c:tickLblPos val="nextTo"/>
        <c:crossAx val="1481692784"/>
        <c:crosses val="autoZero"/>
        <c:crossBetween val="between"/>
      </c:valAx>
    </c:plotArea>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invertIfNegative val="0"/>
          <c:cat>
            <c:strRef>
              <c:f>Sheet1!$B$38:$B$40</c:f>
              <c:strCache>
                <c:ptCount val="3"/>
                <c:pt idx="0">
                  <c:v>Pre-program</c:v>
                </c:pt>
                <c:pt idx="1">
                  <c:v>Post-Program</c:v>
                </c:pt>
                <c:pt idx="2">
                  <c:v>1-Year Later</c:v>
                </c:pt>
              </c:strCache>
            </c:strRef>
          </c:cat>
          <c:val>
            <c:numRef>
              <c:f>Sheet1!$C$38:$C$40</c:f>
              <c:numCache>
                <c:formatCode>General</c:formatCode>
                <c:ptCount val="3"/>
                <c:pt idx="0">
                  <c:v>40</c:v>
                </c:pt>
                <c:pt idx="1">
                  <c:v>79</c:v>
                </c:pt>
                <c:pt idx="2">
                  <c:v>54</c:v>
                </c:pt>
              </c:numCache>
            </c:numRef>
          </c:val>
          <c:extLst>
            <c:ext xmlns:c16="http://schemas.microsoft.com/office/drawing/2014/chart" uri="{C3380CC4-5D6E-409C-BE32-E72D297353CC}">
              <c16:uniqueId val="{00000000-42A4-460E-A9E4-FEF33EFB0AE0}"/>
            </c:ext>
          </c:extLst>
        </c:ser>
        <c:dLbls>
          <c:showLegendKey val="0"/>
          <c:showVal val="0"/>
          <c:showCatName val="0"/>
          <c:showSerName val="0"/>
          <c:showPercent val="0"/>
          <c:showBubbleSize val="0"/>
        </c:dLbls>
        <c:gapWidth val="150"/>
        <c:axId val="1482576992"/>
        <c:axId val="1480814864"/>
      </c:barChart>
      <c:catAx>
        <c:axId val="1482576992"/>
        <c:scaling>
          <c:orientation val="minMax"/>
        </c:scaling>
        <c:delete val="0"/>
        <c:axPos val="b"/>
        <c:numFmt formatCode="General" sourceLinked="0"/>
        <c:majorTickMark val="out"/>
        <c:minorTickMark val="none"/>
        <c:tickLblPos val="nextTo"/>
        <c:txPr>
          <a:bodyPr/>
          <a:lstStyle/>
          <a:p>
            <a:pPr>
              <a:defRPr sz="1200" b="1">
                <a:latin typeface="Arial"/>
                <a:cs typeface="Arial"/>
              </a:defRPr>
            </a:pPr>
            <a:endParaRPr lang="en-US"/>
          </a:p>
        </c:txPr>
        <c:crossAx val="1480814864"/>
        <c:crosses val="autoZero"/>
        <c:auto val="1"/>
        <c:lblAlgn val="ctr"/>
        <c:lblOffset val="100"/>
        <c:noMultiLvlLbl val="0"/>
      </c:catAx>
      <c:valAx>
        <c:axId val="1480814864"/>
        <c:scaling>
          <c:orientation val="minMax"/>
        </c:scaling>
        <c:delete val="0"/>
        <c:axPos val="l"/>
        <c:numFmt formatCode="General" sourceLinked="1"/>
        <c:majorTickMark val="out"/>
        <c:minorTickMark val="none"/>
        <c:tickLblPos val="nextTo"/>
        <c:crossAx val="1482576992"/>
        <c:crosses val="autoZero"/>
        <c:crossBetween val="between"/>
      </c:valAx>
    </c:plotArea>
    <c:plotVisOnly val="1"/>
    <c:dispBlanksAs val="gap"/>
    <c:showDLblsOverMax val="0"/>
  </c:chart>
  <c:spPr>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5109547439770801"/>
          <c:y val="3.5135135135135102E-2"/>
          <c:w val="0.64611919036959298"/>
          <c:h val="0.87837284528623105"/>
        </c:manualLayout>
      </c:layout>
      <c:pieChart>
        <c:varyColors val="1"/>
        <c:ser>
          <c:idx val="0"/>
          <c:order val="0"/>
          <c:spPr>
            <a:solidFill>
              <a:schemeClr val="tx1"/>
            </a:solidFill>
          </c:spPr>
          <c:dPt>
            <c:idx val="0"/>
            <c:bubble3D val="0"/>
            <c:spPr>
              <a:solidFill>
                <a:srgbClr val="800000"/>
              </a:solidFill>
              <a:ln>
                <a:solidFill>
                  <a:schemeClr val="tx1"/>
                </a:solidFill>
              </a:ln>
            </c:spPr>
            <c:extLst>
              <c:ext xmlns:c16="http://schemas.microsoft.com/office/drawing/2014/chart" uri="{C3380CC4-5D6E-409C-BE32-E72D297353CC}">
                <c16:uniqueId val="{00000001-A264-4387-8974-FCD495382506}"/>
              </c:ext>
            </c:extLst>
          </c:dPt>
          <c:dPt>
            <c:idx val="1"/>
            <c:bubble3D val="0"/>
            <c:spPr>
              <a:solidFill>
                <a:srgbClr val="008000"/>
              </a:solidFill>
              <a:ln>
                <a:solidFill>
                  <a:schemeClr val="tx1"/>
                </a:solidFill>
              </a:ln>
            </c:spPr>
            <c:extLst>
              <c:ext xmlns:c16="http://schemas.microsoft.com/office/drawing/2014/chart" uri="{C3380CC4-5D6E-409C-BE32-E72D297353CC}">
                <c16:uniqueId val="{00000003-A264-4387-8974-FCD495382506}"/>
              </c:ext>
            </c:extLst>
          </c:dPt>
          <c:dPt>
            <c:idx val="2"/>
            <c:bubble3D val="0"/>
            <c:spPr>
              <a:solidFill>
                <a:schemeClr val="accent6">
                  <a:lumMod val="75000"/>
                </a:schemeClr>
              </a:solidFill>
              <a:ln>
                <a:solidFill>
                  <a:schemeClr val="tx1"/>
                </a:solidFill>
              </a:ln>
            </c:spPr>
            <c:extLst>
              <c:ext xmlns:c16="http://schemas.microsoft.com/office/drawing/2014/chart" uri="{C3380CC4-5D6E-409C-BE32-E72D297353CC}">
                <c16:uniqueId val="{00000005-A264-4387-8974-FCD495382506}"/>
              </c:ext>
            </c:extLst>
          </c:dPt>
          <c:dPt>
            <c:idx val="3"/>
            <c:bubble3D val="0"/>
            <c:spPr>
              <a:solidFill>
                <a:schemeClr val="tx1"/>
              </a:solidFill>
              <a:ln>
                <a:solidFill>
                  <a:schemeClr val="tx1"/>
                </a:solidFill>
              </a:ln>
            </c:spPr>
            <c:extLst>
              <c:ext xmlns:c16="http://schemas.microsoft.com/office/drawing/2014/chart" uri="{C3380CC4-5D6E-409C-BE32-E72D297353CC}">
                <c16:uniqueId val="{00000007-A264-4387-8974-FCD495382506}"/>
              </c:ext>
            </c:extLst>
          </c:dPt>
          <c:cat>
            <c:strRef>
              <c:f>Sheet1!$C$8:$C$11</c:f>
              <c:strCache>
                <c:ptCount val="4"/>
                <c:pt idx="0">
                  <c:v>None</c:v>
                </c:pt>
                <c:pt idx="1">
                  <c:v>One</c:v>
                </c:pt>
                <c:pt idx="2">
                  <c:v>Two</c:v>
                </c:pt>
                <c:pt idx="3">
                  <c:v>Three</c:v>
                </c:pt>
              </c:strCache>
            </c:strRef>
          </c:cat>
          <c:val>
            <c:numRef>
              <c:f>Sheet1!$D$8:$D$11</c:f>
              <c:numCache>
                <c:formatCode>General</c:formatCode>
                <c:ptCount val="4"/>
                <c:pt idx="0">
                  <c:v>2</c:v>
                </c:pt>
                <c:pt idx="1">
                  <c:v>9</c:v>
                </c:pt>
                <c:pt idx="2">
                  <c:v>31</c:v>
                </c:pt>
                <c:pt idx="3">
                  <c:v>60</c:v>
                </c:pt>
              </c:numCache>
            </c:numRef>
          </c:val>
          <c:extLst>
            <c:ext xmlns:c16="http://schemas.microsoft.com/office/drawing/2014/chart" uri="{C3380CC4-5D6E-409C-BE32-E72D297353CC}">
              <c16:uniqueId val="{00000008-A264-4387-8974-FCD495382506}"/>
            </c:ext>
          </c:extLst>
        </c:ser>
        <c:dLbls>
          <c:showLegendKey val="0"/>
          <c:showVal val="0"/>
          <c:showCatName val="0"/>
          <c:showSerName val="0"/>
          <c:showPercent val="0"/>
          <c:showBubbleSize val="0"/>
          <c:showLeaderLines val="1"/>
        </c:dLbls>
        <c:firstSliceAng val="0"/>
      </c:pieChart>
    </c:plotArea>
    <c:legend>
      <c:legendPos val="b"/>
      <c:layout>
        <c:manualLayout>
          <c:xMode val="edge"/>
          <c:yMode val="edge"/>
          <c:x val="0.138489691770636"/>
          <c:y val="0.89999446690785301"/>
          <c:w val="0.71904431677650604"/>
          <c:h val="0.10000553309214701"/>
        </c:manualLayout>
      </c:layout>
      <c:overlay val="0"/>
      <c:txPr>
        <a:bodyPr/>
        <a:lstStyle/>
        <a:p>
          <a:pPr>
            <a:defRPr sz="2400"/>
          </a:pPr>
          <a:endParaRPr lang="en-US"/>
        </a:p>
      </c:txPr>
    </c:legend>
    <c:plotVisOnly val="1"/>
    <c:dispBlanksAs val="gap"/>
    <c:showDLblsOverMax val="0"/>
  </c:chart>
  <c:spPr>
    <a:noFill/>
    <a:ln>
      <a:no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pieChart>
        <c:varyColors val="1"/>
        <c:ser>
          <c:idx val="0"/>
          <c:order val="0"/>
          <c:dPt>
            <c:idx val="0"/>
            <c:bubble3D val="0"/>
            <c:spPr>
              <a:solidFill>
                <a:srgbClr val="008000"/>
              </a:solidFill>
              <a:ln>
                <a:solidFill>
                  <a:schemeClr val="tx1"/>
                </a:solidFill>
              </a:ln>
            </c:spPr>
            <c:extLst>
              <c:ext xmlns:c16="http://schemas.microsoft.com/office/drawing/2014/chart" uri="{C3380CC4-5D6E-409C-BE32-E72D297353CC}">
                <c16:uniqueId val="{00000001-93DC-444F-9157-A3F07FDF05BA}"/>
              </c:ext>
            </c:extLst>
          </c:dPt>
          <c:dPt>
            <c:idx val="1"/>
            <c:bubble3D val="0"/>
            <c:spPr>
              <a:solidFill>
                <a:srgbClr val="800000"/>
              </a:solidFill>
              <a:ln>
                <a:solidFill>
                  <a:schemeClr val="tx1"/>
                </a:solidFill>
              </a:ln>
            </c:spPr>
            <c:extLst>
              <c:ext xmlns:c16="http://schemas.microsoft.com/office/drawing/2014/chart" uri="{C3380CC4-5D6E-409C-BE32-E72D297353CC}">
                <c16:uniqueId val="{00000003-93DC-444F-9157-A3F07FDF05BA}"/>
              </c:ext>
            </c:extLst>
          </c:dPt>
          <c:cat>
            <c:strRef>
              <c:f>Sheet1!$M$41:$M$42</c:f>
              <c:strCache>
                <c:ptCount val="2"/>
                <c:pt idx="0">
                  <c:v>Correct</c:v>
                </c:pt>
                <c:pt idx="1">
                  <c:v>Incorrect</c:v>
                </c:pt>
              </c:strCache>
            </c:strRef>
          </c:cat>
          <c:val>
            <c:numRef>
              <c:f>Sheet1!$N$41:$N$42</c:f>
              <c:numCache>
                <c:formatCode>General</c:formatCode>
                <c:ptCount val="2"/>
                <c:pt idx="0">
                  <c:v>51</c:v>
                </c:pt>
                <c:pt idx="1">
                  <c:v>49</c:v>
                </c:pt>
              </c:numCache>
            </c:numRef>
          </c:val>
          <c:extLst>
            <c:ext xmlns:c16="http://schemas.microsoft.com/office/drawing/2014/chart" uri="{C3380CC4-5D6E-409C-BE32-E72D297353CC}">
              <c16:uniqueId val="{00000004-93DC-444F-9157-A3F07FDF05BA}"/>
            </c:ext>
          </c:extLst>
        </c:ser>
        <c:dLbls>
          <c:showLegendKey val="0"/>
          <c:showVal val="0"/>
          <c:showCatName val="0"/>
          <c:showSerName val="0"/>
          <c:showPercent val="0"/>
          <c:showBubbleSize val="0"/>
          <c:showLeaderLines val="1"/>
        </c:dLbls>
        <c:firstSliceAng val="0"/>
      </c:pieChart>
    </c:plotArea>
    <c:plotVisOnly val="1"/>
    <c:dispBlanksAs val="gap"/>
    <c:showDLblsOverMax val="0"/>
  </c:chart>
  <c:spPr>
    <a:noFill/>
    <a:ln>
      <a:no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22891566265060201"/>
          <c:y val="0"/>
          <c:w val="0.65060240963855398"/>
          <c:h val="0.96428571428571397"/>
        </c:manualLayout>
      </c:layout>
      <c:pieChart>
        <c:varyColors val="1"/>
        <c:ser>
          <c:idx val="0"/>
          <c:order val="0"/>
          <c:dPt>
            <c:idx val="0"/>
            <c:bubble3D val="0"/>
            <c:spPr>
              <a:solidFill>
                <a:srgbClr val="008000"/>
              </a:solidFill>
              <a:ln>
                <a:solidFill>
                  <a:schemeClr val="tx1"/>
                </a:solidFill>
              </a:ln>
            </c:spPr>
            <c:extLst>
              <c:ext xmlns:c16="http://schemas.microsoft.com/office/drawing/2014/chart" uri="{C3380CC4-5D6E-409C-BE32-E72D297353CC}">
                <c16:uniqueId val="{00000001-16DA-457D-8A61-77DF25631272}"/>
              </c:ext>
            </c:extLst>
          </c:dPt>
          <c:dPt>
            <c:idx val="1"/>
            <c:bubble3D val="0"/>
            <c:spPr>
              <a:solidFill>
                <a:srgbClr val="800000"/>
              </a:solidFill>
              <a:ln>
                <a:solidFill>
                  <a:schemeClr val="tx1"/>
                </a:solidFill>
              </a:ln>
            </c:spPr>
            <c:extLst>
              <c:ext xmlns:c16="http://schemas.microsoft.com/office/drawing/2014/chart" uri="{C3380CC4-5D6E-409C-BE32-E72D297353CC}">
                <c16:uniqueId val="{00000003-16DA-457D-8A61-77DF25631272}"/>
              </c:ext>
            </c:extLst>
          </c:dPt>
          <c:cat>
            <c:strRef>
              <c:f>Sheet1!$M$62:$M$63</c:f>
              <c:strCache>
                <c:ptCount val="2"/>
                <c:pt idx="0">
                  <c:v>Correct</c:v>
                </c:pt>
                <c:pt idx="1">
                  <c:v>Incorrect</c:v>
                </c:pt>
              </c:strCache>
            </c:strRef>
          </c:cat>
          <c:val>
            <c:numRef>
              <c:f>Sheet1!$N$62:$N$63</c:f>
              <c:numCache>
                <c:formatCode>General</c:formatCode>
                <c:ptCount val="2"/>
                <c:pt idx="0">
                  <c:v>92</c:v>
                </c:pt>
                <c:pt idx="1">
                  <c:v>8</c:v>
                </c:pt>
              </c:numCache>
            </c:numRef>
          </c:val>
          <c:extLst>
            <c:ext xmlns:c16="http://schemas.microsoft.com/office/drawing/2014/chart" uri="{C3380CC4-5D6E-409C-BE32-E72D297353CC}">
              <c16:uniqueId val="{00000004-16DA-457D-8A61-77DF25631272}"/>
            </c:ext>
          </c:extLst>
        </c:ser>
        <c:dLbls>
          <c:showLegendKey val="0"/>
          <c:showVal val="0"/>
          <c:showCatName val="0"/>
          <c:showSerName val="0"/>
          <c:showPercent val="0"/>
          <c:showBubbleSize val="0"/>
          <c:showLeaderLines val="1"/>
        </c:dLbls>
        <c:firstSliceAng val="0"/>
      </c:pieChart>
    </c:plotArea>
    <c:plotVisOnly val="1"/>
    <c:dispBlanksAs val="gap"/>
    <c:showDLblsOverMax val="0"/>
  </c:chart>
  <c:spPr>
    <a:noFill/>
    <a:ln>
      <a:no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29286113099498901"/>
          <c:y val="1.99168853893263E-3"/>
          <c:w val="0.70779220779220797"/>
          <c:h val="0.95911949685534603"/>
        </c:manualLayout>
      </c:layout>
      <c:pieChart>
        <c:varyColors val="1"/>
        <c:ser>
          <c:idx val="0"/>
          <c:order val="0"/>
          <c:dPt>
            <c:idx val="0"/>
            <c:bubble3D val="0"/>
            <c:spPr>
              <a:solidFill>
                <a:srgbClr val="008000"/>
              </a:solidFill>
              <a:ln>
                <a:solidFill>
                  <a:schemeClr val="tx1"/>
                </a:solidFill>
              </a:ln>
            </c:spPr>
            <c:extLst>
              <c:ext xmlns:c16="http://schemas.microsoft.com/office/drawing/2014/chart" uri="{C3380CC4-5D6E-409C-BE32-E72D297353CC}">
                <c16:uniqueId val="{00000001-9294-4C3E-8FF0-8BD8DD2604B9}"/>
              </c:ext>
            </c:extLst>
          </c:dPt>
          <c:dPt>
            <c:idx val="1"/>
            <c:bubble3D val="0"/>
            <c:spPr>
              <a:solidFill>
                <a:srgbClr val="800000"/>
              </a:solidFill>
              <a:ln>
                <a:solidFill>
                  <a:schemeClr val="tx1"/>
                </a:solidFill>
              </a:ln>
            </c:spPr>
            <c:extLst>
              <c:ext xmlns:c16="http://schemas.microsoft.com/office/drawing/2014/chart" uri="{C3380CC4-5D6E-409C-BE32-E72D297353CC}">
                <c16:uniqueId val="{00000003-9294-4C3E-8FF0-8BD8DD2604B9}"/>
              </c:ext>
            </c:extLst>
          </c:dPt>
          <c:cat>
            <c:strRef>
              <c:f>Sheet1!$M$80:$M$81</c:f>
              <c:strCache>
                <c:ptCount val="2"/>
                <c:pt idx="0">
                  <c:v>Correct</c:v>
                </c:pt>
                <c:pt idx="1">
                  <c:v>Incorrect</c:v>
                </c:pt>
              </c:strCache>
            </c:strRef>
          </c:cat>
          <c:val>
            <c:numRef>
              <c:f>Sheet1!$N$80:$N$81</c:f>
              <c:numCache>
                <c:formatCode>General</c:formatCode>
                <c:ptCount val="2"/>
                <c:pt idx="0">
                  <c:v>25</c:v>
                </c:pt>
                <c:pt idx="1">
                  <c:v>75</c:v>
                </c:pt>
              </c:numCache>
            </c:numRef>
          </c:val>
          <c:extLst>
            <c:ext xmlns:c16="http://schemas.microsoft.com/office/drawing/2014/chart" uri="{C3380CC4-5D6E-409C-BE32-E72D297353CC}">
              <c16:uniqueId val="{00000004-9294-4C3E-8FF0-8BD8DD2604B9}"/>
            </c:ext>
          </c:extLst>
        </c:ser>
        <c:dLbls>
          <c:showLegendKey val="0"/>
          <c:showVal val="0"/>
          <c:showCatName val="0"/>
          <c:showSerName val="0"/>
          <c:showPercent val="0"/>
          <c:showBubbleSize val="0"/>
          <c:showLeaderLines val="1"/>
        </c:dLbls>
        <c:firstSliceAng val="0"/>
      </c:pieChart>
    </c:plotArea>
    <c:plotVisOnly val="1"/>
    <c:dispBlanksAs val="gap"/>
    <c:showDLblsOverMax val="0"/>
  </c:chart>
  <c:spPr>
    <a:noFill/>
    <a:ln>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24"/>
          <c:y val="1.88679245283019E-2"/>
          <c:w val="0.66444444444444395"/>
          <c:h val="0.94025157232704404"/>
        </c:manualLayout>
      </c:layout>
      <c:pieChart>
        <c:varyColors val="1"/>
        <c:ser>
          <c:idx val="0"/>
          <c:order val="0"/>
          <c:dPt>
            <c:idx val="0"/>
            <c:bubble3D val="0"/>
            <c:spPr>
              <a:solidFill>
                <a:srgbClr val="008000"/>
              </a:solidFill>
              <a:ln>
                <a:solidFill>
                  <a:schemeClr val="tx1"/>
                </a:solidFill>
              </a:ln>
            </c:spPr>
            <c:extLst>
              <c:ext xmlns:c16="http://schemas.microsoft.com/office/drawing/2014/chart" uri="{C3380CC4-5D6E-409C-BE32-E72D297353CC}">
                <c16:uniqueId val="{00000001-DE8B-4EA2-8D47-D5F05752B41D}"/>
              </c:ext>
            </c:extLst>
          </c:dPt>
          <c:dPt>
            <c:idx val="1"/>
            <c:bubble3D val="0"/>
            <c:spPr>
              <a:solidFill>
                <a:srgbClr val="800000"/>
              </a:solidFill>
              <a:ln>
                <a:solidFill>
                  <a:schemeClr val="tx1"/>
                </a:solidFill>
              </a:ln>
            </c:spPr>
            <c:extLst>
              <c:ext xmlns:c16="http://schemas.microsoft.com/office/drawing/2014/chart" uri="{C3380CC4-5D6E-409C-BE32-E72D297353CC}">
                <c16:uniqueId val="{00000003-DE8B-4EA2-8D47-D5F05752B41D}"/>
              </c:ext>
            </c:extLst>
          </c:dPt>
          <c:cat>
            <c:strRef>
              <c:f>Sheet1!$M$102:$M$103</c:f>
              <c:strCache>
                <c:ptCount val="2"/>
                <c:pt idx="0">
                  <c:v>Correct</c:v>
                </c:pt>
                <c:pt idx="1">
                  <c:v>Incorrect</c:v>
                </c:pt>
              </c:strCache>
            </c:strRef>
          </c:cat>
          <c:val>
            <c:numRef>
              <c:f>Sheet1!$N$102:$N$103</c:f>
              <c:numCache>
                <c:formatCode>General</c:formatCode>
                <c:ptCount val="2"/>
                <c:pt idx="0">
                  <c:v>82</c:v>
                </c:pt>
                <c:pt idx="1">
                  <c:v>18</c:v>
                </c:pt>
              </c:numCache>
            </c:numRef>
          </c:val>
          <c:extLst>
            <c:ext xmlns:c16="http://schemas.microsoft.com/office/drawing/2014/chart" uri="{C3380CC4-5D6E-409C-BE32-E72D297353CC}">
              <c16:uniqueId val="{00000004-DE8B-4EA2-8D47-D5F05752B41D}"/>
            </c:ext>
          </c:extLst>
        </c:ser>
        <c:dLbls>
          <c:showLegendKey val="0"/>
          <c:showVal val="0"/>
          <c:showCatName val="0"/>
          <c:showSerName val="0"/>
          <c:showPercent val="0"/>
          <c:showBubbleSize val="0"/>
          <c:showLeaderLines val="1"/>
        </c:dLbls>
        <c:firstSliceAng val="0"/>
      </c:pieChart>
    </c:plotArea>
    <c:plotVisOnly val="1"/>
    <c:dispBlanksAs val="gap"/>
    <c:showDLblsOverMax val="0"/>
  </c:chart>
  <c:spPr>
    <a:noFill/>
    <a:ln>
      <a:noFill/>
    </a:ln>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3811188811188799"/>
          <c:y val="1.8974971878515198E-2"/>
          <c:w val="0.76340326340326303"/>
          <c:h val="0.97470238095238104"/>
        </c:manualLayout>
      </c:layout>
      <c:pieChart>
        <c:varyColors val="1"/>
        <c:ser>
          <c:idx val="0"/>
          <c:order val="0"/>
          <c:dPt>
            <c:idx val="0"/>
            <c:bubble3D val="0"/>
            <c:spPr>
              <a:solidFill>
                <a:srgbClr val="008000"/>
              </a:solidFill>
              <a:ln>
                <a:solidFill>
                  <a:schemeClr val="tx1"/>
                </a:solidFill>
              </a:ln>
            </c:spPr>
            <c:extLst>
              <c:ext xmlns:c16="http://schemas.microsoft.com/office/drawing/2014/chart" uri="{C3380CC4-5D6E-409C-BE32-E72D297353CC}">
                <c16:uniqueId val="{00000001-0E52-4B2F-9F8C-5634AB83AC93}"/>
              </c:ext>
            </c:extLst>
          </c:dPt>
          <c:dPt>
            <c:idx val="1"/>
            <c:bubble3D val="0"/>
            <c:spPr>
              <a:solidFill>
                <a:srgbClr val="800000"/>
              </a:solidFill>
              <a:ln>
                <a:solidFill>
                  <a:schemeClr val="tx1"/>
                </a:solidFill>
              </a:ln>
            </c:spPr>
            <c:extLst>
              <c:ext xmlns:c16="http://schemas.microsoft.com/office/drawing/2014/chart" uri="{C3380CC4-5D6E-409C-BE32-E72D297353CC}">
                <c16:uniqueId val="{00000003-0E52-4B2F-9F8C-5634AB83AC93}"/>
              </c:ext>
            </c:extLst>
          </c:dPt>
          <c:cat>
            <c:strRef>
              <c:f>Sheet1!$M$125:$M$126</c:f>
              <c:strCache>
                <c:ptCount val="2"/>
                <c:pt idx="0">
                  <c:v>Correct</c:v>
                </c:pt>
                <c:pt idx="1">
                  <c:v>Incorrect</c:v>
                </c:pt>
              </c:strCache>
            </c:strRef>
          </c:cat>
          <c:val>
            <c:numRef>
              <c:f>Sheet1!$N$125:$N$126</c:f>
              <c:numCache>
                <c:formatCode>General</c:formatCode>
                <c:ptCount val="2"/>
                <c:pt idx="0">
                  <c:v>43</c:v>
                </c:pt>
                <c:pt idx="1">
                  <c:v>57</c:v>
                </c:pt>
              </c:numCache>
            </c:numRef>
          </c:val>
          <c:extLst>
            <c:ext xmlns:c16="http://schemas.microsoft.com/office/drawing/2014/chart" uri="{C3380CC4-5D6E-409C-BE32-E72D297353CC}">
              <c16:uniqueId val="{00000004-0E52-4B2F-9F8C-5634AB83AC93}"/>
            </c:ext>
          </c:extLst>
        </c:ser>
        <c:dLbls>
          <c:showLegendKey val="0"/>
          <c:showVal val="0"/>
          <c:showCatName val="0"/>
          <c:showSerName val="0"/>
          <c:showPercent val="0"/>
          <c:showBubbleSize val="0"/>
          <c:showLeaderLines val="1"/>
        </c:dLbls>
        <c:firstSliceAng val="0"/>
      </c:pieChart>
    </c:plotArea>
    <c:plotVisOnly val="1"/>
    <c:dispBlanksAs val="gap"/>
    <c:showDLblsOverMax val="0"/>
  </c:chart>
  <c:spPr>
    <a:noFill/>
    <a:ln>
      <a:noFill/>
    </a:ln>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0.104477611940298"/>
          <c:y val="1.8102945465150198E-2"/>
          <c:w val="0.676015748031496"/>
          <c:h val="0.95064714566929098"/>
        </c:manualLayout>
      </c:layout>
      <c:pieChart>
        <c:varyColors val="1"/>
        <c:ser>
          <c:idx val="0"/>
          <c:order val="0"/>
          <c:dPt>
            <c:idx val="0"/>
            <c:bubble3D val="0"/>
            <c:spPr>
              <a:solidFill>
                <a:srgbClr val="008000"/>
              </a:solidFill>
              <a:ln>
                <a:solidFill>
                  <a:schemeClr val="tx1"/>
                </a:solidFill>
              </a:ln>
            </c:spPr>
            <c:extLst>
              <c:ext xmlns:c16="http://schemas.microsoft.com/office/drawing/2014/chart" uri="{C3380CC4-5D6E-409C-BE32-E72D297353CC}">
                <c16:uniqueId val="{00000001-BC45-45D3-B924-6211F369B38D}"/>
              </c:ext>
            </c:extLst>
          </c:dPt>
          <c:dPt>
            <c:idx val="1"/>
            <c:bubble3D val="0"/>
            <c:spPr>
              <a:solidFill>
                <a:srgbClr val="800000"/>
              </a:solidFill>
              <a:ln>
                <a:solidFill>
                  <a:schemeClr val="tx1"/>
                </a:solidFill>
              </a:ln>
            </c:spPr>
            <c:extLst>
              <c:ext xmlns:c16="http://schemas.microsoft.com/office/drawing/2014/chart" uri="{C3380CC4-5D6E-409C-BE32-E72D297353CC}">
                <c16:uniqueId val="{00000003-BC45-45D3-B924-6211F369B38D}"/>
              </c:ext>
            </c:extLst>
          </c:dPt>
          <c:cat>
            <c:strRef>
              <c:f>Sheet1!$M$143:$M$144</c:f>
              <c:strCache>
                <c:ptCount val="2"/>
                <c:pt idx="0">
                  <c:v>Correct</c:v>
                </c:pt>
                <c:pt idx="1">
                  <c:v>Incorrect</c:v>
                </c:pt>
              </c:strCache>
            </c:strRef>
          </c:cat>
          <c:val>
            <c:numRef>
              <c:f>Sheet1!$N$143:$N$144</c:f>
              <c:numCache>
                <c:formatCode>General</c:formatCode>
                <c:ptCount val="2"/>
                <c:pt idx="0">
                  <c:v>76</c:v>
                </c:pt>
                <c:pt idx="1">
                  <c:v>24</c:v>
                </c:pt>
              </c:numCache>
            </c:numRef>
          </c:val>
          <c:extLst>
            <c:ext xmlns:c16="http://schemas.microsoft.com/office/drawing/2014/chart" uri="{C3380CC4-5D6E-409C-BE32-E72D297353CC}">
              <c16:uniqueId val="{00000004-BC45-45D3-B924-6211F369B38D}"/>
            </c:ext>
          </c:extLst>
        </c:ser>
        <c:dLbls>
          <c:showLegendKey val="0"/>
          <c:showVal val="0"/>
          <c:showCatName val="0"/>
          <c:showSerName val="0"/>
          <c:showPercent val="0"/>
          <c:showBubbleSize val="0"/>
          <c:showLeaderLines val="1"/>
        </c:dLbls>
        <c:firstSliceAng val="0"/>
      </c:pieChart>
    </c:plotArea>
    <c:plotVisOnly val="1"/>
    <c:dispBlanksAs val="gap"/>
    <c:showDLblsOverMax val="0"/>
  </c:chart>
  <c:spPr>
    <a:noFill/>
    <a:ln>
      <a:no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invertIfNegative val="0"/>
          <c:cat>
            <c:strRef>
              <c:f>Sheet1!$B$5:$B$7</c:f>
              <c:strCache>
                <c:ptCount val="3"/>
                <c:pt idx="0">
                  <c:v>Pre-program</c:v>
                </c:pt>
                <c:pt idx="1">
                  <c:v>Post-Program</c:v>
                </c:pt>
                <c:pt idx="2">
                  <c:v>1-Year Later</c:v>
                </c:pt>
              </c:strCache>
            </c:strRef>
          </c:cat>
          <c:val>
            <c:numRef>
              <c:f>Sheet1!$C$5:$C$7</c:f>
              <c:numCache>
                <c:formatCode>General</c:formatCode>
                <c:ptCount val="3"/>
                <c:pt idx="0">
                  <c:v>50</c:v>
                </c:pt>
                <c:pt idx="1">
                  <c:v>90</c:v>
                </c:pt>
                <c:pt idx="2">
                  <c:v>69</c:v>
                </c:pt>
              </c:numCache>
            </c:numRef>
          </c:val>
          <c:extLst>
            <c:ext xmlns:c16="http://schemas.microsoft.com/office/drawing/2014/chart" uri="{C3380CC4-5D6E-409C-BE32-E72D297353CC}">
              <c16:uniqueId val="{00000000-42FB-48EE-810F-05419E7824F6}"/>
            </c:ext>
          </c:extLst>
        </c:ser>
        <c:dLbls>
          <c:showLegendKey val="0"/>
          <c:showVal val="0"/>
          <c:showCatName val="0"/>
          <c:showSerName val="0"/>
          <c:showPercent val="0"/>
          <c:showBubbleSize val="0"/>
        </c:dLbls>
        <c:gapWidth val="150"/>
        <c:axId val="1482027120"/>
        <c:axId val="1481733360"/>
      </c:barChart>
      <c:catAx>
        <c:axId val="1482027120"/>
        <c:scaling>
          <c:orientation val="minMax"/>
        </c:scaling>
        <c:delete val="0"/>
        <c:axPos val="b"/>
        <c:numFmt formatCode="General" sourceLinked="0"/>
        <c:majorTickMark val="out"/>
        <c:minorTickMark val="none"/>
        <c:tickLblPos val="nextTo"/>
        <c:txPr>
          <a:bodyPr/>
          <a:lstStyle/>
          <a:p>
            <a:pPr>
              <a:defRPr sz="1200" b="1" i="0">
                <a:latin typeface="Arial"/>
              </a:defRPr>
            </a:pPr>
            <a:endParaRPr lang="en-US"/>
          </a:p>
        </c:txPr>
        <c:crossAx val="1481733360"/>
        <c:crosses val="autoZero"/>
        <c:auto val="1"/>
        <c:lblAlgn val="ctr"/>
        <c:lblOffset val="100"/>
        <c:noMultiLvlLbl val="0"/>
      </c:catAx>
      <c:valAx>
        <c:axId val="1481733360"/>
        <c:scaling>
          <c:orientation val="minMax"/>
        </c:scaling>
        <c:delete val="0"/>
        <c:axPos val="l"/>
        <c:numFmt formatCode="General" sourceLinked="1"/>
        <c:majorTickMark val="out"/>
        <c:minorTickMark val="none"/>
        <c:tickLblPos val="nextTo"/>
        <c:txPr>
          <a:bodyPr/>
          <a:lstStyle/>
          <a:p>
            <a:pPr>
              <a:defRPr sz="1200">
                <a:latin typeface="Arial"/>
                <a:cs typeface="Arial"/>
              </a:defRPr>
            </a:pPr>
            <a:endParaRPr lang="en-US"/>
          </a:p>
        </c:txPr>
        <c:crossAx val="1482027120"/>
        <c:crosses val="autoZero"/>
        <c:crossBetween val="between"/>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A2F953-B36B-A042-AB93-281E2DB35698}" type="datetimeFigureOut">
              <a:rPr lang="en-US" smtClean="0"/>
              <a:pPr/>
              <a:t>7/11/2018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55B52A-514E-B84C-A9C4-AE0426DEEA20}" type="slidenum">
              <a:rPr lang="en-US" smtClean="0"/>
              <a:pPr/>
              <a:t>‹#›</a:t>
            </a:fld>
            <a:endParaRPr lang="en-US"/>
          </a:p>
        </p:txBody>
      </p:sp>
    </p:spTree>
    <p:extLst>
      <p:ext uri="{BB962C8B-B14F-4D97-AF65-F5344CB8AC3E}">
        <p14:creationId xmlns:p14="http://schemas.microsoft.com/office/powerpoint/2010/main" val="392729268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latin typeface="Arial" panose="020B0604020202020204" pitchFamily="34" charset="0"/>
                <a:ea typeface="ＭＳ Ｐゴシック" panose="020B0600070205080204" pitchFamily="34" charset="-128"/>
              </a:rPr>
              <a:t>The first main reason is</a:t>
            </a:r>
            <a:r>
              <a:rPr lang="en-US" altLang="en-US" baseline="0" dirty="0" smtClean="0">
                <a:latin typeface="Arial" panose="020B0604020202020204" pitchFamily="34" charset="0"/>
                <a:ea typeface="ＭＳ Ｐゴシック" panose="020B0600070205080204" pitchFamily="34" charset="-128"/>
              </a:rPr>
              <a:t> that </a:t>
            </a:r>
            <a:r>
              <a:rPr lang="en-US" altLang="en-US" dirty="0" smtClean="0">
                <a:latin typeface="Arial" panose="020B0604020202020204" pitchFamily="34" charset="0"/>
                <a:ea typeface="ＭＳ Ｐゴシック" panose="020B0600070205080204" pitchFamily="34" charset="-128"/>
              </a:rPr>
              <a:t>ATVs</a:t>
            </a:r>
            <a:r>
              <a:rPr lang="en-US" altLang="en-US" baseline="0" dirty="0" smtClean="0">
                <a:latin typeface="Arial" panose="020B0604020202020204" pitchFamily="34" charset="0"/>
                <a:ea typeface="ＭＳ Ｐゴシック" panose="020B0600070205080204" pitchFamily="34" charset="-128"/>
              </a:rPr>
              <a:t> in general are not designed for roadway use. This is due to the design of the vehicle. </a:t>
            </a:r>
          </a:p>
          <a:p>
            <a:r>
              <a:rPr lang="en-US" altLang="en-US" baseline="0" dirty="0" smtClean="0">
                <a:latin typeface="Arial" panose="020B0604020202020204" pitchFamily="34" charset="0"/>
                <a:ea typeface="ＭＳ Ｐゴシック" panose="020B0600070205080204" pitchFamily="34" charset="-128"/>
              </a:rPr>
              <a:t>1 - As I mentioned earlier, ATVs have knobby, low pressure tires which grab pavement and can launch the vehicle if you hit potholes, ruts, etc.</a:t>
            </a:r>
          </a:p>
          <a:p>
            <a:r>
              <a:rPr lang="en-US" altLang="en-US" dirty="0" smtClean="0">
                <a:latin typeface="Arial" panose="020B0604020202020204" pitchFamily="34" charset="0"/>
                <a:ea typeface="ＭＳ Ｐゴシック" panose="020B0600070205080204" pitchFamily="34" charset="-128"/>
              </a:rPr>
              <a:t>2</a:t>
            </a:r>
            <a:r>
              <a:rPr lang="en-US" altLang="en-US" baseline="0" dirty="0" smtClean="0">
                <a:latin typeface="Arial" panose="020B0604020202020204" pitchFamily="34" charset="0"/>
                <a:ea typeface="ＭＳ Ｐゴシック" panose="020B0600070205080204" pitchFamily="34" charset="-128"/>
              </a:rPr>
              <a:t> – </a:t>
            </a:r>
            <a:r>
              <a:rPr lang="en-US" altLang="en-US" baseline="0" dirty="0" smtClean="0">
                <a:ea typeface="ＭＳ Ｐゴシック" pitchFamily="-108" charset="-128"/>
              </a:rPr>
              <a:t>ATVs have a fixed rear axel, allowing the wheels to rotate in unison and keep wheel positions steady under heavy stress. This is different than passenger cars which have split axles to allow the left and right wheels to be driven at different speeds as the car turns, improving traction. But this fixed rear axel makes it difficult to execute 90 degree turns.</a:t>
            </a:r>
            <a:endParaRPr lang="en-US" altLang="en-US" baseline="0" dirty="0" smtClean="0">
              <a:latin typeface="Arial" panose="020B0604020202020204" pitchFamily="34" charset="0"/>
              <a:ea typeface="ＭＳ Ｐゴシック" panose="020B0600070205080204" pitchFamily="34" charset="-128"/>
            </a:endParaRPr>
          </a:p>
          <a:p>
            <a:r>
              <a:rPr lang="en-US" altLang="en-US" baseline="0" dirty="0" smtClean="0">
                <a:latin typeface="Arial" panose="020B0604020202020204" pitchFamily="34" charset="0"/>
                <a:ea typeface="ＭＳ Ｐゴシック" panose="020B0600070205080204" pitchFamily="34" charset="-128"/>
              </a:rPr>
              <a:t>3 – The high center of gravity and narrow wheel base increases the danger of rollovers at roadway speeds. </a:t>
            </a:r>
          </a:p>
          <a:p>
            <a:endParaRPr lang="en-US" altLang="en-US" baseline="0" dirty="0" smtClean="0">
              <a:latin typeface="Arial" panose="020B0604020202020204" pitchFamily="34" charset="0"/>
              <a:ea typeface="ＭＳ Ｐゴシック" panose="020B0600070205080204"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aseline="0" dirty="0" smtClean="0">
                <a:ea typeface="ＭＳ Ｐゴシック" pitchFamily="-108" charset="-128"/>
              </a:rPr>
              <a:t>Lastly, ATVs have a fixed rear axel, allowing the wheels to rotate in unison and keep wheel positions steady under heavy stress. This is different than passenger cars which have split axles to allow the left and right wheels to be driven at different speeds as the car turns, improving traction. </a:t>
            </a:r>
          </a:p>
          <a:p>
            <a:endParaRPr lang="en-US" altLang="en-US" dirty="0" smtClean="0">
              <a:latin typeface="Arial" panose="020B0604020202020204" pitchFamily="34" charset="0"/>
              <a:ea typeface="ＭＳ Ｐゴシック" panose="020B0600070205080204" pitchFamily="34" charset="-128"/>
            </a:endParaRPr>
          </a:p>
          <a:p>
            <a:endParaRPr lang="en-US" altLang="en-US" dirty="0" smtClean="0">
              <a:latin typeface="Arial" panose="020B0604020202020204" pitchFamily="34" charset="0"/>
              <a:ea typeface="ＭＳ Ｐゴシック" panose="020B0600070205080204" pitchFamily="34" charset="-128"/>
            </a:endParaRPr>
          </a:p>
          <a:p>
            <a:r>
              <a:rPr lang="en-US" altLang="en-US" dirty="0" smtClean="0">
                <a:latin typeface="Arial" panose="020B0604020202020204" pitchFamily="34" charset="0"/>
                <a:ea typeface="ＭＳ Ｐゴシック" panose="020B0600070205080204" pitchFamily="34" charset="-128"/>
              </a:rPr>
              <a:t>Car tires made for grip release, grip</a:t>
            </a:r>
            <a:r>
              <a:rPr lang="en-US" altLang="en-US" baseline="0" dirty="0" smtClean="0">
                <a:latin typeface="Arial" panose="020B0604020202020204" pitchFamily="34" charset="0"/>
                <a:ea typeface="ＭＳ Ｐゴシック" panose="020B0600070205080204" pitchFamily="34" charset="-128"/>
              </a:rPr>
              <a:t> release. </a:t>
            </a:r>
          </a:p>
          <a:p>
            <a:endParaRPr lang="en-US" altLang="en-US" dirty="0" smtClean="0">
              <a:latin typeface="Arial" panose="020B0604020202020204" pitchFamily="34" charset="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fld id="{68E99EC5-DDCB-4321-87F6-2EF0418A38E2}" type="slidenum">
              <a:rPr lang="en-US" smtClean="0"/>
              <a:pPr/>
              <a:t>2</a:t>
            </a:fld>
            <a:endParaRPr lang="en-US"/>
          </a:p>
        </p:txBody>
      </p:sp>
    </p:spTree>
    <p:extLst>
      <p:ext uri="{BB962C8B-B14F-4D97-AF65-F5344CB8AC3E}">
        <p14:creationId xmlns:p14="http://schemas.microsoft.com/office/powerpoint/2010/main" val="1578279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1200" b="1">
                <a:solidFill>
                  <a:schemeClr val="tx1"/>
                </a:solidFill>
                <a:latin typeface="Arial" charset="0"/>
                <a:ea typeface="MS PGothic" pitchFamily="34" charset="-128"/>
              </a:defRPr>
            </a:lvl1pPr>
            <a:lvl2pPr marL="742909" indent="-285734">
              <a:defRPr sz="1200" b="1">
                <a:solidFill>
                  <a:schemeClr val="tx1"/>
                </a:solidFill>
                <a:latin typeface="Arial" charset="0"/>
                <a:ea typeface="MS PGothic" pitchFamily="34" charset="-128"/>
              </a:defRPr>
            </a:lvl2pPr>
            <a:lvl3pPr marL="1142937" indent="-228587">
              <a:defRPr sz="1200" b="1">
                <a:solidFill>
                  <a:schemeClr val="tx1"/>
                </a:solidFill>
                <a:latin typeface="Arial" charset="0"/>
                <a:ea typeface="MS PGothic" pitchFamily="34" charset="-128"/>
              </a:defRPr>
            </a:lvl3pPr>
            <a:lvl4pPr marL="1600112" indent="-228587">
              <a:defRPr sz="1200" b="1">
                <a:solidFill>
                  <a:schemeClr val="tx1"/>
                </a:solidFill>
                <a:latin typeface="Arial" charset="0"/>
                <a:ea typeface="MS PGothic" pitchFamily="34" charset="-128"/>
              </a:defRPr>
            </a:lvl4pPr>
            <a:lvl5pPr marL="2057287" indent="-228587">
              <a:defRPr sz="1200" b="1">
                <a:solidFill>
                  <a:schemeClr val="tx1"/>
                </a:solidFill>
                <a:latin typeface="Arial" charset="0"/>
                <a:ea typeface="MS PGothic" pitchFamily="34" charset="-128"/>
              </a:defRPr>
            </a:lvl5pPr>
            <a:lvl6pPr marL="2514461" indent="-228587" algn="ctr" eaLnBrk="0" fontAlgn="base" hangingPunct="0">
              <a:spcBef>
                <a:spcPct val="0"/>
              </a:spcBef>
              <a:spcAft>
                <a:spcPct val="0"/>
              </a:spcAft>
              <a:defRPr sz="1200" b="1">
                <a:solidFill>
                  <a:schemeClr val="tx1"/>
                </a:solidFill>
                <a:latin typeface="Arial" charset="0"/>
                <a:ea typeface="MS PGothic" pitchFamily="34" charset="-128"/>
              </a:defRPr>
            </a:lvl6pPr>
            <a:lvl7pPr marL="2971635" indent="-228587" algn="ctr" eaLnBrk="0" fontAlgn="base" hangingPunct="0">
              <a:spcBef>
                <a:spcPct val="0"/>
              </a:spcBef>
              <a:spcAft>
                <a:spcPct val="0"/>
              </a:spcAft>
              <a:defRPr sz="1200" b="1">
                <a:solidFill>
                  <a:schemeClr val="tx1"/>
                </a:solidFill>
                <a:latin typeface="Arial" charset="0"/>
                <a:ea typeface="MS PGothic" pitchFamily="34" charset="-128"/>
              </a:defRPr>
            </a:lvl7pPr>
            <a:lvl8pPr marL="3428810" indent="-228587" algn="ctr" eaLnBrk="0" fontAlgn="base" hangingPunct="0">
              <a:spcBef>
                <a:spcPct val="0"/>
              </a:spcBef>
              <a:spcAft>
                <a:spcPct val="0"/>
              </a:spcAft>
              <a:defRPr sz="1200" b="1">
                <a:solidFill>
                  <a:schemeClr val="tx1"/>
                </a:solidFill>
                <a:latin typeface="Arial" charset="0"/>
                <a:ea typeface="MS PGothic" pitchFamily="34" charset="-128"/>
              </a:defRPr>
            </a:lvl8pPr>
            <a:lvl9pPr marL="3885985" indent="-228587" algn="ctr" eaLnBrk="0" fontAlgn="base" hangingPunct="0">
              <a:spcBef>
                <a:spcPct val="0"/>
              </a:spcBef>
              <a:spcAft>
                <a:spcPct val="0"/>
              </a:spcAft>
              <a:defRPr sz="1200" b="1">
                <a:solidFill>
                  <a:schemeClr val="tx1"/>
                </a:solidFill>
                <a:latin typeface="Arial" charset="0"/>
                <a:ea typeface="MS PGothic" pitchFamily="34" charset="-128"/>
              </a:defRPr>
            </a:lvl9pPr>
          </a:lstStyle>
          <a:p>
            <a:fld id="{9A18F9D9-3545-4EE2-8CA3-4206F4038907}" type="slidenum">
              <a:rPr lang="en-US" altLang="en-US" b="0" smtClean="0"/>
              <a:pPr/>
              <a:t>13</a:t>
            </a:fld>
            <a:endParaRPr lang="en-US" altLang="en-US" b="0"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eaLnBrk="1" hangingPunct="1"/>
            <a:r>
              <a:rPr lang="en-US" altLang="en-US" dirty="0" smtClean="0"/>
              <a:t>A typical drink consists of a 12-oz can of beer, a 4-oz glass of wine, or 1.5oz shot. Each drink contains approximately one-half ounce of alcohol an </a:t>
            </a:r>
            <a:r>
              <a:rPr lang="en-US" altLang="en-US" dirty="0" err="1" smtClean="0"/>
              <a:t>dALL</a:t>
            </a:r>
            <a:r>
              <a:rPr lang="en-US" altLang="en-US" dirty="0" smtClean="0"/>
              <a:t> of them can impair your faculties. A thimble full of alcohol under young tongue can be detected from a blood draw in 7 seconds!</a:t>
            </a:r>
          </a:p>
          <a:p>
            <a:pPr marL="228600" indent="-228600" eaLnBrk="1" hangingPunct="1"/>
            <a:endParaRPr lang="en-US" altLang="en-US" dirty="0" smtClean="0"/>
          </a:p>
          <a:p>
            <a:pPr marL="228600" indent="-228600" eaLnBrk="1" hangingPunct="1"/>
            <a:r>
              <a:rPr lang="en-US" altLang="en-US" dirty="0" smtClean="0"/>
              <a:t>Beer in not less intoxicating then other form of liquor – it all depends on how many drinks you have, how much you weigh, whether you have food in your stomach, and whether you are male or female. In general, the less a person weighs, the more he or she will be affected by a give amount of alcohol.</a:t>
            </a:r>
          </a:p>
          <a:p>
            <a:pPr marL="228600" indent="-228600" eaLnBrk="1" hangingPunct="1"/>
            <a:endParaRPr lang="en-US" altLang="en-US" dirty="0" smtClean="0"/>
          </a:p>
          <a:p>
            <a:pPr marL="228600" indent="-228600" eaLnBrk="1" hangingPunct="1"/>
            <a:r>
              <a:rPr lang="en-US" altLang="en-US" dirty="0" smtClean="0"/>
              <a:t>Effects of drugs and alcohol?</a:t>
            </a:r>
          </a:p>
          <a:p>
            <a:pPr marL="228600" indent="-228600" eaLnBrk="1" hangingPunct="1">
              <a:buFontTx/>
              <a:buAutoNum type="arabicPeriod"/>
            </a:pPr>
            <a:r>
              <a:rPr lang="en-US" altLang="en-US" dirty="0" smtClean="0"/>
              <a:t>Impair </a:t>
            </a:r>
            <a:r>
              <a:rPr lang="en-US" altLang="en-US" dirty="0" err="1" smtClean="0"/>
              <a:t>judgement</a:t>
            </a:r>
            <a:endParaRPr lang="en-US" altLang="en-US" dirty="0" smtClean="0"/>
          </a:p>
          <a:p>
            <a:pPr marL="228600" indent="-228600" eaLnBrk="1" hangingPunct="1">
              <a:buFontTx/>
              <a:buAutoNum type="arabicPeriod"/>
            </a:pPr>
            <a:r>
              <a:rPr lang="en-US" altLang="en-US" dirty="0" smtClean="0"/>
              <a:t>Affect coordination</a:t>
            </a:r>
          </a:p>
          <a:p>
            <a:pPr marL="228600" indent="-228600" eaLnBrk="1" hangingPunct="1">
              <a:buFontTx/>
              <a:buAutoNum type="arabicPeriod"/>
            </a:pPr>
            <a:r>
              <a:rPr lang="en-US" altLang="en-US" dirty="0" smtClean="0"/>
              <a:t>Slow reflexes</a:t>
            </a:r>
          </a:p>
          <a:p>
            <a:pPr marL="228600" indent="-228600" eaLnBrk="1" hangingPunct="1">
              <a:buFontTx/>
              <a:buAutoNum type="arabicPeriod"/>
            </a:pPr>
            <a:r>
              <a:rPr lang="en-US" altLang="en-US" dirty="0" smtClean="0"/>
              <a:t>Impair vision</a:t>
            </a:r>
          </a:p>
          <a:p>
            <a:pPr marL="228600" indent="-228600" eaLnBrk="1" hangingPunct="1">
              <a:buFontTx/>
              <a:buAutoNum type="arabicPeriod"/>
            </a:pPr>
            <a:endParaRPr lang="en-US" altLang="en-US" dirty="0" smtClean="0"/>
          </a:p>
          <a:p>
            <a:pPr marL="228600" indent="-228600" eaLnBrk="1" hangingPunct="1">
              <a:buFontTx/>
              <a:buAutoNum type="arabicPeriod"/>
            </a:pPr>
            <a:r>
              <a:rPr lang="en-US" altLang="en-US" dirty="0" smtClean="0"/>
              <a:t>Over the counter</a:t>
            </a:r>
          </a:p>
          <a:p>
            <a:endParaRPr lang="en-US" dirty="0"/>
          </a:p>
        </p:txBody>
      </p:sp>
      <p:sp>
        <p:nvSpPr>
          <p:cNvPr id="4" name="Slide Number Placeholder 3"/>
          <p:cNvSpPr>
            <a:spLocks noGrp="1"/>
          </p:cNvSpPr>
          <p:nvPr>
            <p:ph type="sldNum" sz="quarter" idx="10"/>
          </p:nvPr>
        </p:nvSpPr>
        <p:spPr/>
        <p:txBody>
          <a:bodyPr/>
          <a:lstStyle/>
          <a:p>
            <a:fld id="{E646D42C-078C-4EAE-9A34-1B8768A68D1C}" type="slidenum">
              <a:rPr lang="en-US" smtClean="0"/>
              <a:pPr/>
              <a:t>14</a:t>
            </a:fld>
            <a:endParaRPr lang="en-US"/>
          </a:p>
        </p:txBody>
      </p:sp>
    </p:spTree>
    <p:extLst>
      <p:ext uri="{BB962C8B-B14F-4D97-AF65-F5344CB8AC3E}">
        <p14:creationId xmlns:p14="http://schemas.microsoft.com/office/powerpoint/2010/main" val="26148667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1200" b="1">
                <a:solidFill>
                  <a:schemeClr val="tx1"/>
                </a:solidFill>
                <a:latin typeface="Arial" charset="0"/>
                <a:ea typeface="MS PGothic" pitchFamily="34" charset="-128"/>
              </a:defRPr>
            </a:lvl1pPr>
            <a:lvl2pPr marL="742909" indent="-285734">
              <a:defRPr sz="1200" b="1">
                <a:solidFill>
                  <a:schemeClr val="tx1"/>
                </a:solidFill>
                <a:latin typeface="Arial" charset="0"/>
                <a:ea typeface="MS PGothic" pitchFamily="34" charset="-128"/>
              </a:defRPr>
            </a:lvl2pPr>
            <a:lvl3pPr marL="1142937" indent="-228587">
              <a:defRPr sz="1200" b="1">
                <a:solidFill>
                  <a:schemeClr val="tx1"/>
                </a:solidFill>
                <a:latin typeface="Arial" charset="0"/>
                <a:ea typeface="MS PGothic" pitchFamily="34" charset="-128"/>
              </a:defRPr>
            </a:lvl3pPr>
            <a:lvl4pPr marL="1600112" indent="-228587">
              <a:defRPr sz="1200" b="1">
                <a:solidFill>
                  <a:schemeClr val="tx1"/>
                </a:solidFill>
                <a:latin typeface="Arial" charset="0"/>
                <a:ea typeface="MS PGothic" pitchFamily="34" charset="-128"/>
              </a:defRPr>
            </a:lvl4pPr>
            <a:lvl5pPr marL="2057287" indent="-228587">
              <a:defRPr sz="1200" b="1">
                <a:solidFill>
                  <a:schemeClr val="tx1"/>
                </a:solidFill>
                <a:latin typeface="Arial" charset="0"/>
                <a:ea typeface="MS PGothic" pitchFamily="34" charset="-128"/>
              </a:defRPr>
            </a:lvl5pPr>
            <a:lvl6pPr marL="2514461" indent="-228587" algn="ctr" eaLnBrk="0" fontAlgn="base" hangingPunct="0">
              <a:spcBef>
                <a:spcPct val="0"/>
              </a:spcBef>
              <a:spcAft>
                <a:spcPct val="0"/>
              </a:spcAft>
              <a:defRPr sz="1200" b="1">
                <a:solidFill>
                  <a:schemeClr val="tx1"/>
                </a:solidFill>
                <a:latin typeface="Arial" charset="0"/>
                <a:ea typeface="MS PGothic" pitchFamily="34" charset="-128"/>
              </a:defRPr>
            </a:lvl6pPr>
            <a:lvl7pPr marL="2971635" indent="-228587" algn="ctr" eaLnBrk="0" fontAlgn="base" hangingPunct="0">
              <a:spcBef>
                <a:spcPct val="0"/>
              </a:spcBef>
              <a:spcAft>
                <a:spcPct val="0"/>
              </a:spcAft>
              <a:defRPr sz="1200" b="1">
                <a:solidFill>
                  <a:schemeClr val="tx1"/>
                </a:solidFill>
                <a:latin typeface="Arial" charset="0"/>
                <a:ea typeface="MS PGothic" pitchFamily="34" charset="-128"/>
              </a:defRPr>
            </a:lvl7pPr>
            <a:lvl8pPr marL="3428810" indent="-228587" algn="ctr" eaLnBrk="0" fontAlgn="base" hangingPunct="0">
              <a:spcBef>
                <a:spcPct val="0"/>
              </a:spcBef>
              <a:spcAft>
                <a:spcPct val="0"/>
              </a:spcAft>
              <a:defRPr sz="1200" b="1">
                <a:solidFill>
                  <a:schemeClr val="tx1"/>
                </a:solidFill>
                <a:latin typeface="Arial" charset="0"/>
                <a:ea typeface="MS PGothic" pitchFamily="34" charset="-128"/>
              </a:defRPr>
            </a:lvl8pPr>
            <a:lvl9pPr marL="3885985" indent="-228587" algn="ctr" eaLnBrk="0" fontAlgn="base" hangingPunct="0">
              <a:spcBef>
                <a:spcPct val="0"/>
              </a:spcBef>
              <a:spcAft>
                <a:spcPct val="0"/>
              </a:spcAft>
              <a:defRPr sz="1200" b="1">
                <a:solidFill>
                  <a:schemeClr val="tx1"/>
                </a:solidFill>
                <a:latin typeface="Arial" charset="0"/>
                <a:ea typeface="MS PGothic" pitchFamily="34" charset="-128"/>
              </a:defRPr>
            </a:lvl9pPr>
          </a:lstStyle>
          <a:p>
            <a:fld id="{9A18F9D9-3545-4EE2-8CA3-4206F4038907}" type="slidenum">
              <a:rPr lang="en-US" altLang="en-US" b="0" smtClean="0"/>
              <a:pPr/>
              <a:t>16</a:t>
            </a:fld>
            <a:endParaRPr lang="en-US" altLang="en-US" b="0"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smtClean="0"/>
              <a:t>Helmets should be worn EVERY time you take an ATV ride</a:t>
            </a:r>
          </a:p>
          <a:p>
            <a:pPr eaLnBrk="1" hangingPunct="1"/>
            <a:r>
              <a:rPr lang="en-US" altLang="en-US" dirty="0" smtClean="0"/>
              <a:t>Helmets reduce the risk of death by 42%</a:t>
            </a:r>
          </a:p>
          <a:p>
            <a:pPr eaLnBrk="1" hangingPunct="1"/>
            <a:r>
              <a:rPr lang="en-US" altLang="en-US" dirty="0" smtClean="0"/>
              <a:t>Helmets reduce the risk of non-fatal injury by 60%</a:t>
            </a:r>
          </a:p>
          <a:p>
            <a:pPr eaLnBrk="1" hangingPunct="1"/>
            <a:r>
              <a:rPr lang="en-US" altLang="en-US" dirty="0" smtClean="0"/>
              <a:t>Proper fit is very important</a:t>
            </a:r>
          </a:p>
          <a:p>
            <a:pPr eaLnBrk="1" hangingPunct="1"/>
            <a:r>
              <a:rPr lang="en-US" altLang="en-US" dirty="0" smtClean="0"/>
              <a:t>Should be approved by:</a:t>
            </a:r>
          </a:p>
          <a:p>
            <a:pPr eaLnBrk="1" hangingPunct="1"/>
            <a:r>
              <a:rPr lang="en-US" altLang="en-US" dirty="0" smtClean="0"/>
              <a:t>1. Department of Transportation (DOT)</a:t>
            </a:r>
          </a:p>
          <a:p>
            <a:pPr eaLnBrk="1" hangingPunct="1"/>
            <a:r>
              <a:rPr lang="en-US" altLang="en-US" dirty="0" smtClean="0"/>
              <a:t>2. American National Standards Institute (ANSI)</a:t>
            </a:r>
          </a:p>
          <a:p>
            <a:pPr eaLnBrk="1" hangingPunct="1"/>
            <a:r>
              <a:rPr lang="en-US" altLang="en-US" dirty="0" smtClean="0"/>
              <a:t>3. Snell Memorial Foundation (Snell)</a:t>
            </a:r>
          </a:p>
          <a:p>
            <a:endParaRPr lang="en-US" dirty="0"/>
          </a:p>
        </p:txBody>
      </p:sp>
      <p:sp>
        <p:nvSpPr>
          <p:cNvPr id="4" name="Slide Number Placeholder 3"/>
          <p:cNvSpPr>
            <a:spLocks noGrp="1"/>
          </p:cNvSpPr>
          <p:nvPr>
            <p:ph type="sldNum" sz="quarter" idx="10"/>
          </p:nvPr>
        </p:nvSpPr>
        <p:spPr/>
        <p:txBody>
          <a:bodyPr/>
          <a:lstStyle/>
          <a:p>
            <a:fld id="{E646D42C-078C-4EAE-9A34-1B8768A68D1C}" type="slidenum">
              <a:rPr lang="en-US" smtClean="0"/>
              <a:pPr/>
              <a:t>22</a:t>
            </a:fld>
            <a:endParaRPr lang="en-US"/>
          </a:p>
        </p:txBody>
      </p:sp>
    </p:spTree>
    <p:extLst>
      <p:ext uri="{BB962C8B-B14F-4D97-AF65-F5344CB8AC3E}">
        <p14:creationId xmlns:p14="http://schemas.microsoft.com/office/powerpoint/2010/main" val="23385438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smtClean="0"/>
              <a:t>Helmets should be worn EVERY time you take an ATV ride</a:t>
            </a:r>
          </a:p>
          <a:p>
            <a:pPr eaLnBrk="1" hangingPunct="1"/>
            <a:r>
              <a:rPr lang="en-US" altLang="en-US" dirty="0" smtClean="0"/>
              <a:t>Helmets reduce the risk of death by 42%</a:t>
            </a:r>
          </a:p>
          <a:p>
            <a:pPr eaLnBrk="1" hangingPunct="1"/>
            <a:r>
              <a:rPr lang="en-US" altLang="en-US" dirty="0" smtClean="0"/>
              <a:t>Helmets reduce the risk of non-fatal injury by 60%</a:t>
            </a:r>
          </a:p>
          <a:p>
            <a:pPr eaLnBrk="1" hangingPunct="1"/>
            <a:r>
              <a:rPr lang="en-US" altLang="en-US" dirty="0" smtClean="0"/>
              <a:t>Proper fit is very important</a:t>
            </a:r>
          </a:p>
          <a:p>
            <a:pPr eaLnBrk="1" hangingPunct="1"/>
            <a:r>
              <a:rPr lang="en-US" altLang="en-US" dirty="0" smtClean="0"/>
              <a:t>Should be approved by:</a:t>
            </a:r>
          </a:p>
          <a:p>
            <a:pPr eaLnBrk="1" hangingPunct="1"/>
            <a:r>
              <a:rPr lang="en-US" altLang="en-US" dirty="0" smtClean="0"/>
              <a:t>1. Department of Transportation (DOT)</a:t>
            </a:r>
          </a:p>
          <a:p>
            <a:pPr eaLnBrk="1" hangingPunct="1"/>
            <a:r>
              <a:rPr lang="en-US" altLang="en-US" dirty="0" smtClean="0"/>
              <a:t>2. American National Standards Institute (ANSI)</a:t>
            </a:r>
          </a:p>
          <a:p>
            <a:pPr eaLnBrk="1" hangingPunct="1"/>
            <a:r>
              <a:rPr lang="en-US" altLang="en-US" dirty="0" smtClean="0"/>
              <a:t>3. Snell Memorial Foundation (Snell)</a:t>
            </a:r>
          </a:p>
          <a:p>
            <a:endParaRPr lang="en-US" dirty="0"/>
          </a:p>
        </p:txBody>
      </p:sp>
      <p:sp>
        <p:nvSpPr>
          <p:cNvPr id="4" name="Slide Number Placeholder 3"/>
          <p:cNvSpPr>
            <a:spLocks noGrp="1"/>
          </p:cNvSpPr>
          <p:nvPr>
            <p:ph type="sldNum" sz="quarter" idx="10"/>
          </p:nvPr>
        </p:nvSpPr>
        <p:spPr/>
        <p:txBody>
          <a:bodyPr/>
          <a:lstStyle/>
          <a:p>
            <a:fld id="{E646D42C-078C-4EAE-9A34-1B8768A68D1C}" type="slidenum">
              <a:rPr lang="en-US" smtClean="0"/>
              <a:pPr/>
              <a:t>23</a:t>
            </a:fld>
            <a:endParaRPr lang="en-US"/>
          </a:p>
        </p:txBody>
      </p:sp>
    </p:spTree>
    <p:extLst>
      <p:ext uri="{BB962C8B-B14F-4D97-AF65-F5344CB8AC3E}">
        <p14:creationId xmlns:p14="http://schemas.microsoft.com/office/powerpoint/2010/main" val="23385438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smtClean="0"/>
              <a:t>Helmets should be worn EVERY time you take an ATV ride</a:t>
            </a:r>
          </a:p>
          <a:p>
            <a:pPr eaLnBrk="1" hangingPunct="1"/>
            <a:r>
              <a:rPr lang="en-US" altLang="en-US" dirty="0" smtClean="0"/>
              <a:t>Helmets reduce the risk of death by 42%</a:t>
            </a:r>
          </a:p>
          <a:p>
            <a:pPr eaLnBrk="1" hangingPunct="1"/>
            <a:r>
              <a:rPr lang="en-US" altLang="en-US" dirty="0" smtClean="0"/>
              <a:t>Helmets reduce the risk of non-fatal injury by 60%</a:t>
            </a:r>
          </a:p>
          <a:p>
            <a:pPr eaLnBrk="1" hangingPunct="1"/>
            <a:r>
              <a:rPr lang="en-US" altLang="en-US" dirty="0" smtClean="0"/>
              <a:t>Proper fit is very important</a:t>
            </a:r>
          </a:p>
          <a:p>
            <a:pPr eaLnBrk="1" hangingPunct="1"/>
            <a:r>
              <a:rPr lang="en-US" altLang="en-US" dirty="0" smtClean="0"/>
              <a:t>Should be approved by:</a:t>
            </a:r>
          </a:p>
          <a:p>
            <a:pPr eaLnBrk="1" hangingPunct="1"/>
            <a:r>
              <a:rPr lang="en-US" altLang="en-US" dirty="0" smtClean="0"/>
              <a:t>1. Department of Transportation (DOT)</a:t>
            </a:r>
          </a:p>
          <a:p>
            <a:pPr eaLnBrk="1" hangingPunct="1"/>
            <a:r>
              <a:rPr lang="en-US" altLang="en-US" dirty="0" smtClean="0"/>
              <a:t>2. American National Standards Institute (ANSI)</a:t>
            </a:r>
          </a:p>
          <a:p>
            <a:pPr eaLnBrk="1" hangingPunct="1"/>
            <a:r>
              <a:rPr lang="en-US" altLang="en-US" dirty="0" smtClean="0"/>
              <a:t>3. Snell Memorial Foundation (Snell)</a:t>
            </a:r>
          </a:p>
          <a:p>
            <a:endParaRPr lang="en-US" dirty="0"/>
          </a:p>
        </p:txBody>
      </p:sp>
      <p:sp>
        <p:nvSpPr>
          <p:cNvPr id="4" name="Slide Number Placeholder 3"/>
          <p:cNvSpPr>
            <a:spLocks noGrp="1"/>
          </p:cNvSpPr>
          <p:nvPr>
            <p:ph type="sldNum" sz="quarter" idx="10"/>
          </p:nvPr>
        </p:nvSpPr>
        <p:spPr/>
        <p:txBody>
          <a:bodyPr/>
          <a:lstStyle/>
          <a:p>
            <a:fld id="{E646D42C-078C-4EAE-9A34-1B8768A68D1C}" type="slidenum">
              <a:rPr lang="en-US" smtClean="0"/>
              <a:pPr/>
              <a:t>24</a:t>
            </a:fld>
            <a:endParaRPr lang="en-US"/>
          </a:p>
        </p:txBody>
      </p:sp>
    </p:spTree>
    <p:extLst>
      <p:ext uri="{BB962C8B-B14F-4D97-AF65-F5344CB8AC3E}">
        <p14:creationId xmlns:p14="http://schemas.microsoft.com/office/powerpoint/2010/main" val="2338543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baseline="0" dirty="0" smtClean="0"/>
          </a:p>
        </p:txBody>
      </p:sp>
      <p:sp>
        <p:nvSpPr>
          <p:cNvPr id="4" name="Slide Number Placeholder 3"/>
          <p:cNvSpPr>
            <a:spLocks noGrp="1"/>
          </p:cNvSpPr>
          <p:nvPr>
            <p:ph type="sldNum" sz="quarter" idx="10"/>
          </p:nvPr>
        </p:nvSpPr>
        <p:spPr/>
        <p:txBody>
          <a:bodyPr/>
          <a:lstStyle/>
          <a:p>
            <a:fld id="{1F9F347B-9854-E042-ADD8-5F5CD52645DE}" type="slidenum">
              <a:rPr lang="en-US" smtClean="0"/>
              <a:pPr/>
              <a:t>5</a:t>
            </a:fld>
            <a:endParaRPr lang="en-US"/>
          </a:p>
        </p:txBody>
      </p:sp>
    </p:spTree>
    <p:extLst>
      <p:ext uri="{BB962C8B-B14F-4D97-AF65-F5344CB8AC3E}">
        <p14:creationId xmlns:p14="http://schemas.microsoft.com/office/powerpoint/2010/main" val="146348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latin typeface="Arial" panose="020B0604020202020204" pitchFamily="34" charset="0"/>
                <a:ea typeface="ＭＳ Ｐゴシック" panose="020B0600070205080204" pitchFamily="34" charset="-128"/>
              </a:rPr>
              <a:t>The first main reason is</a:t>
            </a:r>
            <a:r>
              <a:rPr lang="en-US" altLang="en-US" baseline="0" dirty="0" smtClean="0">
                <a:latin typeface="Arial" panose="020B0604020202020204" pitchFamily="34" charset="0"/>
                <a:ea typeface="ＭＳ Ｐゴシック" panose="020B0600070205080204" pitchFamily="34" charset="-128"/>
              </a:rPr>
              <a:t> that </a:t>
            </a:r>
            <a:r>
              <a:rPr lang="en-US" altLang="en-US" dirty="0" smtClean="0">
                <a:latin typeface="Arial" panose="020B0604020202020204" pitchFamily="34" charset="0"/>
                <a:ea typeface="ＭＳ Ｐゴシック" panose="020B0600070205080204" pitchFamily="34" charset="-128"/>
              </a:rPr>
              <a:t>ATVs</a:t>
            </a:r>
            <a:r>
              <a:rPr lang="en-US" altLang="en-US" baseline="0" dirty="0" smtClean="0">
                <a:latin typeface="Arial" panose="020B0604020202020204" pitchFamily="34" charset="0"/>
                <a:ea typeface="ＭＳ Ｐゴシック" panose="020B0600070205080204" pitchFamily="34" charset="-128"/>
              </a:rPr>
              <a:t> in general are not designed for roadway use. This is due to the design of the vehicle. </a:t>
            </a:r>
          </a:p>
          <a:p>
            <a:r>
              <a:rPr lang="en-US" altLang="en-US" baseline="0" dirty="0" smtClean="0">
                <a:latin typeface="Arial" panose="020B0604020202020204" pitchFamily="34" charset="0"/>
                <a:ea typeface="ＭＳ Ｐゴシック" panose="020B0600070205080204" pitchFamily="34" charset="-128"/>
              </a:rPr>
              <a:t>1 - As I mentioned earlier, ATVs have knobby, low pressure tires which grab pavement and can launch the vehicle if you hit potholes, ruts, etc.</a:t>
            </a:r>
          </a:p>
          <a:p>
            <a:r>
              <a:rPr lang="en-US" altLang="en-US" dirty="0" smtClean="0">
                <a:latin typeface="Arial" panose="020B0604020202020204" pitchFamily="34" charset="0"/>
                <a:ea typeface="ＭＳ Ｐゴシック" panose="020B0600070205080204" pitchFamily="34" charset="-128"/>
              </a:rPr>
              <a:t>2</a:t>
            </a:r>
            <a:r>
              <a:rPr lang="en-US" altLang="en-US" baseline="0" dirty="0" smtClean="0">
                <a:latin typeface="Arial" panose="020B0604020202020204" pitchFamily="34" charset="0"/>
                <a:ea typeface="ＭＳ Ｐゴシック" panose="020B0600070205080204" pitchFamily="34" charset="-128"/>
              </a:rPr>
              <a:t> – </a:t>
            </a:r>
            <a:r>
              <a:rPr lang="en-US" altLang="en-US" baseline="0" dirty="0" smtClean="0">
                <a:ea typeface="ＭＳ Ｐゴシック" pitchFamily="-108" charset="-128"/>
              </a:rPr>
              <a:t>ATVs have a fixed rear axel, allowing the wheels to rotate in unison and keep wheel positions steady under heavy stress. This is different than passenger cars which have split axles to allow the left and right wheels to be driven at different speeds as the car turns, improving traction. But this fixed rear axel makes it difficult to execute 90 degree turns.</a:t>
            </a:r>
            <a:endParaRPr lang="en-US" altLang="en-US" baseline="0" dirty="0" smtClean="0">
              <a:latin typeface="Arial" panose="020B0604020202020204" pitchFamily="34" charset="0"/>
              <a:ea typeface="ＭＳ Ｐゴシック" panose="020B0600070205080204" pitchFamily="34" charset="-128"/>
            </a:endParaRPr>
          </a:p>
          <a:p>
            <a:r>
              <a:rPr lang="en-US" altLang="en-US" baseline="0" dirty="0" smtClean="0">
                <a:latin typeface="Arial" panose="020B0604020202020204" pitchFamily="34" charset="0"/>
                <a:ea typeface="ＭＳ Ｐゴシック" panose="020B0600070205080204" pitchFamily="34" charset="-128"/>
              </a:rPr>
              <a:t>3 – The high center of gravity and narrow wheel base increases the danger of rollovers at roadway speeds. </a:t>
            </a:r>
          </a:p>
          <a:p>
            <a:endParaRPr lang="en-US" altLang="en-US" baseline="0" dirty="0" smtClean="0">
              <a:latin typeface="Arial" panose="020B0604020202020204" pitchFamily="34" charset="0"/>
              <a:ea typeface="ＭＳ Ｐゴシック" panose="020B0600070205080204"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aseline="0" dirty="0" smtClean="0">
                <a:ea typeface="ＭＳ Ｐゴシック" pitchFamily="-108" charset="-128"/>
              </a:rPr>
              <a:t>Lastly, ATVs have a fixed rear axel, allowing the wheels to rotate in unison and keep wheel positions steady under heavy stress. This is different than passenger cars which have split axles to allow the left and right wheels to be driven at different speeds as the car turns, improving traction. </a:t>
            </a:r>
          </a:p>
          <a:p>
            <a:endParaRPr lang="en-US" altLang="en-US" dirty="0" smtClean="0">
              <a:latin typeface="Arial" panose="020B0604020202020204" pitchFamily="34" charset="0"/>
              <a:ea typeface="ＭＳ Ｐゴシック" panose="020B0600070205080204" pitchFamily="34" charset="-128"/>
            </a:endParaRPr>
          </a:p>
          <a:p>
            <a:endParaRPr lang="en-US" altLang="en-US" dirty="0" smtClean="0">
              <a:latin typeface="Arial" panose="020B0604020202020204" pitchFamily="34" charset="0"/>
              <a:ea typeface="ＭＳ Ｐゴシック" panose="020B0600070205080204" pitchFamily="34" charset="-128"/>
            </a:endParaRPr>
          </a:p>
          <a:p>
            <a:r>
              <a:rPr lang="en-US" altLang="en-US" dirty="0" smtClean="0">
                <a:latin typeface="Arial" panose="020B0604020202020204" pitchFamily="34" charset="0"/>
                <a:ea typeface="ＭＳ Ｐゴシック" panose="020B0600070205080204" pitchFamily="34" charset="-128"/>
              </a:rPr>
              <a:t>Car tires made for grip release, grip</a:t>
            </a:r>
            <a:r>
              <a:rPr lang="en-US" altLang="en-US" baseline="0" dirty="0" smtClean="0">
                <a:latin typeface="Arial" panose="020B0604020202020204" pitchFamily="34" charset="0"/>
                <a:ea typeface="ＭＳ Ｐゴシック" panose="020B0600070205080204" pitchFamily="34" charset="-128"/>
              </a:rPr>
              <a:t> release. </a:t>
            </a:r>
          </a:p>
          <a:p>
            <a:endParaRPr lang="en-US" altLang="en-US" dirty="0" smtClean="0">
              <a:latin typeface="Arial" panose="020B0604020202020204" pitchFamily="34" charset="0"/>
              <a:ea typeface="ＭＳ Ｐゴシック" panose="020B0600070205080204" pitchFamily="34" charset="-128"/>
            </a:endParaRPr>
          </a:p>
        </p:txBody>
      </p:sp>
      <p:sp>
        <p:nvSpPr>
          <p:cNvPr id="4" name="Slide Number Placeholder 3"/>
          <p:cNvSpPr>
            <a:spLocks noGrp="1"/>
          </p:cNvSpPr>
          <p:nvPr>
            <p:ph type="sldNum" sz="quarter" idx="10"/>
          </p:nvPr>
        </p:nvSpPr>
        <p:spPr/>
        <p:txBody>
          <a:bodyPr/>
          <a:lstStyle/>
          <a:p>
            <a:fld id="{68E99EC5-DDCB-4321-87F6-2EF0418A38E2}" type="slidenum">
              <a:rPr lang="en-US" smtClean="0"/>
              <a:pPr/>
              <a:t>6</a:t>
            </a:fld>
            <a:endParaRPr lang="en-US"/>
          </a:p>
        </p:txBody>
      </p:sp>
    </p:spTree>
    <p:extLst>
      <p:ext uri="{BB962C8B-B14F-4D97-AF65-F5344CB8AC3E}">
        <p14:creationId xmlns:p14="http://schemas.microsoft.com/office/powerpoint/2010/main" val="373262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1200" b="1">
                <a:solidFill>
                  <a:schemeClr val="tx1"/>
                </a:solidFill>
                <a:latin typeface="Arial" charset="0"/>
                <a:ea typeface="MS PGothic" pitchFamily="34" charset="-128"/>
              </a:defRPr>
            </a:lvl1pPr>
            <a:lvl2pPr marL="742909" indent="-285734">
              <a:defRPr sz="1200" b="1">
                <a:solidFill>
                  <a:schemeClr val="tx1"/>
                </a:solidFill>
                <a:latin typeface="Arial" charset="0"/>
                <a:ea typeface="MS PGothic" pitchFamily="34" charset="-128"/>
              </a:defRPr>
            </a:lvl2pPr>
            <a:lvl3pPr marL="1142937" indent="-228587">
              <a:defRPr sz="1200" b="1">
                <a:solidFill>
                  <a:schemeClr val="tx1"/>
                </a:solidFill>
                <a:latin typeface="Arial" charset="0"/>
                <a:ea typeface="MS PGothic" pitchFamily="34" charset="-128"/>
              </a:defRPr>
            </a:lvl3pPr>
            <a:lvl4pPr marL="1600112" indent="-228587">
              <a:defRPr sz="1200" b="1">
                <a:solidFill>
                  <a:schemeClr val="tx1"/>
                </a:solidFill>
                <a:latin typeface="Arial" charset="0"/>
                <a:ea typeface="MS PGothic" pitchFamily="34" charset="-128"/>
              </a:defRPr>
            </a:lvl4pPr>
            <a:lvl5pPr marL="2057287" indent="-228587">
              <a:defRPr sz="1200" b="1">
                <a:solidFill>
                  <a:schemeClr val="tx1"/>
                </a:solidFill>
                <a:latin typeface="Arial" charset="0"/>
                <a:ea typeface="MS PGothic" pitchFamily="34" charset="-128"/>
              </a:defRPr>
            </a:lvl5pPr>
            <a:lvl6pPr marL="2514461" indent="-228587" algn="ctr" eaLnBrk="0" fontAlgn="base" hangingPunct="0">
              <a:spcBef>
                <a:spcPct val="0"/>
              </a:spcBef>
              <a:spcAft>
                <a:spcPct val="0"/>
              </a:spcAft>
              <a:defRPr sz="1200" b="1">
                <a:solidFill>
                  <a:schemeClr val="tx1"/>
                </a:solidFill>
                <a:latin typeface="Arial" charset="0"/>
                <a:ea typeface="MS PGothic" pitchFamily="34" charset="-128"/>
              </a:defRPr>
            </a:lvl6pPr>
            <a:lvl7pPr marL="2971635" indent="-228587" algn="ctr" eaLnBrk="0" fontAlgn="base" hangingPunct="0">
              <a:spcBef>
                <a:spcPct val="0"/>
              </a:spcBef>
              <a:spcAft>
                <a:spcPct val="0"/>
              </a:spcAft>
              <a:defRPr sz="1200" b="1">
                <a:solidFill>
                  <a:schemeClr val="tx1"/>
                </a:solidFill>
                <a:latin typeface="Arial" charset="0"/>
                <a:ea typeface="MS PGothic" pitchFamily="34" charset="-128"/>
              </a:defRPr>
            </a:lvl7pPr>
            <a:lvl8pPr marL="3428810" indent="-228587" algn="ctr" eaLnBrk="0" fontAlgn="base" hangingPunct="0">
              <a:spcBef>
                <a:spcPct val="0"/>
              </a:spcBef>
              <a:spcAft>
                <a:spcPct val="0"/>
              </a:spcAft>
              <a:defRPr sz="1200" b="1">
                <a:solidFill>
                  <a:schemeClr val="tx1"/>
                </a:solidFill>
                <a:latin typeface="Arial" charset="0"/>
                <a:ea typeface="MS PGothic" pitchFamily="34" charset="-128"/>
              </a:defRPr>
            </a:lvl8pPr>
            <a:lvl9pPr marL="3885985" indent="-228587" algn="ctr" eaLnBrk="0" fontAlgn="base" hangingPunct="0">
              <a:spcBef>
                <a:spcPct val="0"/>
              </a:spcBef>
              <a:spcAft>
                <a:spcPct val="0"/>
              </a:spcAft>
              <a:defRPr sz="1200" b="1">
                <a:solidFill>
                  <a:schemeClr val="tx1"/>
                </a:solidFill>
                <a:latin typeface="Arial" charset="0"/>
                <a:ea typeface="MS PGothic" pitchFamily="34" charset="-128"/>
              </a:defRPr>
            </a:lvl9pPr>
          </a:lstStyle>
          <a:p>
            <a:fld id="{9A18F9D9-3545-4EE2-8CA3-4206F4038907}" type="slidenum">
              <a:rPr lang="en-US" altLang="en-US" b="0" smtClean="0"/>
              <a:pPr/>
              <a:t>7</a:t>
            </a:fld>
            <a:endParaRPr lang="en-US" altLang="en-US" b="0"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smtClean="0"/>
              <a:t>How long it is, it required for who? Interactive, who to contact if you want a class</a:t>
            </a:r>
          </a:p>
          <a:p>
            <a:endParaRPr lang="en-US" dirty="0"/>
          </a:p>
        </p:txBody>
      </p:sp>
      <p:sp>
        <p:nvSpPr>
          <p:cNvPr id="4" name="Slide Number Placeholder 3"/>
          <p:cNvSpPr>
            <a:spLocks noGrp="1"/>
          </p:cNvSpPr>
          <p:nvPr>
            <p:ph type="sldNum" sz="quarter" idx="10"/>
          </p:nvPr>
        </p:nvSpPr>
        <p:spPr/>
        <p:txBody>
          <a:bodyPr/>
          <a:lstStyle/>
          <a:p>
            <a:fld id="{E646D42C-078C-4EAE-9A34-1B8768A68D1C}" type="slidenum">
              <a:rPr lang="en-US" smtClean="0"/>
              <a:pPr/>
              <a:t>8</a:t>
            </a:fld>
            <a:endParaRPr lang="en-US"/>
          </a:p>
        </p:txBody>
      </p:sp>
    </p:spTree>
    <p:extLst>
      <p:ext uri="{BB962C8B-B14F-4D97-AF65-F5344CB8AC3E}">
        <p14:creationId xmlns:p14="http://schemas.microsoft.com/office/powerpoint/2010/main" val="2189665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1200" b="1">
                <a:solidFill>
                  <a:schemeClr val="tx1"/>
                </a:solidFill>
                <a:latin typeface="Arial" charset="0"/>
                <a:ea typeface="MS PGothic" pitchFamily="34" charset="-128"/>
              </a:defRPr>
            </a:lvl1pPr>
            <a:lvl2pPr marL="742909" indent="-285734">
              <a:defRPr sz="1200" b="1">
                <a:solidFill>
                  <a:schemeClr val="tx1"/>
                </a:solidFill>
                <a:latin typeface="Arial" charset="0"/>
                <a:ea typeface="MS PGothic" pitchFamily="34" charset="-128"/>
              </a:defRPr>
            </a:lvl2pPr>
            <a:lvl3pPr marL="1142937" indent="-228587">
              <a:defRPr sz="1200" b="1">
                <a:solidFill>
                  <a:schemeClr val="tx1"/>
                </a:solidFill>
                <a:latin typeface="Arial" charset="0"/>
                <a:ea typeface="MS PGothic" pitchFamily="34" charset="-128"/>
              </a:defRPr>
            </a:lvl3pPr>
            <a:lvl4pPr marL="1600112" indent="-228587">
              <a:defRPr sz="1200" b="1">
                <a:solidFill>
                  <a:schemeClr val="tx1"/>
                </a:solidFill>
                <a:latin typeface="Arial" charset="0"/>
                <a:ea typeface="MS PGothic" pitchFamily="34" charset="-128"/>
              </a:defRPr>
            </a:lvl4pPr>
            <a:lvl5pPr marL="2057287" indent="-228587">
              <a:defRPr sz="1200" b="1">
                <a:solidFill>
                  <a:schemeClr val="tx1"/>
                </a:solidFill>
                <a:latin typeface="Arial" charset="0"/>
                <a:ea typeface="MS PGothic" pitchFamily="34" charset="-128"/>
              </a:defRPr>
            </a:lvl5pPr>
            <a:lvl6pPr marL="2514461" indent="-228587" algn="ctr" eaLnBrk="0" fontAlgn="base" hangingPunct="0">
              <a:spcBef>
                <a:spcPct val="0"/>
              </a:spcBef>
              <a:spcAft>
                <a:spcPct val="0"/>
              </a:spcAft>
              <a:defRPr sz="1200" b="1">
                <a:solidFill>
                  <a:schemeClr val="tx1"/>
                </a:solidFill>
                <a:latin typeface="Arial" charset="0"/>
                <a:ea typeface="MS PGothic" pitchFamily="34" charset="-128"/>
              </a:defRPr>
            </a:lvl6pPr>
            <a:lvl7pPr marL="2971635" indent="-228587" algn="ctr" eaLnBrk="0" fontAlgn="base" hangingPunct="0">
              <a:spcBef>
                <a:spcPct val="0"/>
              </a:spcBef>
              <a:spcAft>
                <a:spcPct val="0"/>
              </a:spcAft>
              <a:defRPr sz="1200" b="1">
                <a:solidFill>
                  <a:schemeClr val="tx1"/>
                </a:solidFill>
                <a:latin typeface="Arial" charset="0"/>
                <a:ea typeface="MS PGothic" pitchFamily="34" charset="-128"/>
              </a:defRPr>
            </a:lvl7pPr>
            <a:lvl8pPr marL="3428810" indent="-228587" algn="ctr" eaLnBrk="0" fontAlgn="base" hangingPunct="0">
              <a:spcBef>
                <a:spcPct val="0"/>
              </a:spcBef>
              <a:spcAft>
                <a:spcPct val="0"/>
              </a:spcAft>
              <a:defRPr sz="1200" b="1">
                <a:solidFill>
                  <a:schemeClr val="tx1"/>
                </a:solidFill>
                <a:latin typeface="Arial" charset="0"/>
                <a:ea typeface="MS PGothic" pitchFamily="34" charset="-128"/>
              </a:defRPr>
            </a:lvl8pPr>
            <a:lvl9pPr marL="3885985" indent="-228587" algn="ctr" eaLnBrk="0" fontAlgn="base" hangingPunct="0">
              <a:spcBef>
                <a:spcPct val="0"/>
              </a:spcBef>
              <a:spcAft>
                <a:spcPct val="0"/>
              </a:spcAft>
              <a:defRPr sz="1200" b="1">
                <a:solidFill>
                  <a:schemeClr val="tx1"/>
                </a:solidFill>
                <a:latin typeface="Arial" charset="0"/>
                <a:ea typeface="MS PGothic" pitchFamily="34" charset="-128"/>
              </a:defRPr>
            </a:lvl9pPr>
          </a:lstStyle>
          <a:p>
            <a:fld id="{9A18F9D9-3545-4EE2-8CA3-4206F4038907}" type="slidenum">
              <a:rPr lang="en-US" altLang="en-US" b="0" smtClean="0"/>
              <a:pPr/>
              <a:t>9</a:t>
            </a:fld>
            <a:endParaRPr lang="en-US" altLang="en-US" b="0"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smtClean="0"/>
              <a:t>Talk about the story of the snowmobiler for this winter. </a:t>
            </a:r>
          </a:p>
          <a:p>
            <a:pPr eaLnBrk="1" hangingPunct="1">
              <a:spcBef>
                <a:spcPct val="0"/>
              </a:spcBef>
            </a:pPr>
            <a:r>
              <a:rPr lang="en-US" altLang="en-US" dirty="0" smtClean="0"/>
              <a:t>Always need to tell someone:</a:t>
            </a:r>
          </a:p>
          <a:p>
            <a:pPr eaLnBrk="1" hangingPunct="1">
              <a:spcBef>
                <a:spcPct val="0"/>
              </a:spcBef>
            </a:pPr>
            <a:r>
              <a:rPr lang="en-US" altLang="en-US" dirty="0" smtClean="0"/>
              <a:t>	Where you are going</a:t>
            </a:r>
          </a:p>
          <a:p>
            <a:pPr eaLnBrk="1" hangingPunct="1">
              <a:spcBef>
                <a:spcPct val="0"/>
              </a:spcBef>
            </a:pPr>
            <a:r>
              <a:rPr lang="en-US" altLang="en-US" dirty="0" smtClean="0"/>
              <a:t>	Who you will be with</a:t>
            </a:r>
          </a:p>
          <a:p>
            <a:pPr eaLnBrk="1" hangingPunct="1">
              <a:spcBef>
                <a:spcPct val="0"/>
              </a:spcBef>
            </a:pPr>
            <a:r>
              <a:rPr lang="en-US" altLang="en-US" dirty="0" smtClean="0"/>
              <a:t>	How long you anticipate being gone</a:t>
            </a:r>
          </a:p>
          <a:p>
            <a:pPr eaLnBrk="1" hangingPunct="1">
              <a:spcBef>
                <a:spcPct val="0"/>
              </a:spcBef>
            </a:pPr>
            <a:r>
              <a:rPr lang="en-US" altLang="en-US" dirty="0" smtClean="0"/>
              <a:t>	And always…that you have your safety gear.</a:t>
            </a:r>
          </a:p>
          <a:p>
            <a:endParaRPr lang="en-US" dirty="0"/>
          </a:p>
        </p:txBody>
      </p:sp>
      <p:sp>
        <p:nvSpPr>
          <p:cNvPr id="4" name="Slide Number Placeholder 3"/>
          <p:cNvSpPr>
            <a:spLocks noGrp="1"/>
          </p:cNvSpPr>
          <p:nvPr>
            <p:ph type="sldNum" sz="quarter" idx="10"/>
          </p:nvPr>
        </p:nvSpPr>
        <p:spPr/>
        <p:txBody>
          <a:bodyPr/>
          <a:lstStyle/>
          <a:p>
            <a:fld id="{E646D42C-078C-4EAE-9A34-1B8768A68D1C}" type="slidenum">
              <a:rPr lang="en-US" smtClean="0"/>
              <a:pPr/>
              <a:t>10</a:t>
            </a:fld>
            <a:endParaRPr lang="en-US"/>
          </a:p>
        </p:txBody>
      </p:sp>
    </p:spTree>
    <p:extLst>
      <p:ext uri="{BB962C8B-B14F-4D97-AF65-F5344CB8AC3E}">
        <p14:creationId xmlns:p14="http://schemas.microsoft.com/office/powerpoint/2010/main" val="16219393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1200" b="1">
                <a:solidFill>
                  <a:schemeClr val="tx1"/>
                </a:solidFill>
                <a:latin typeface="Arial" charset="0"/>
                <a:ea typeface="MS PGothic" pitchFamily="34" charset="-128"/>
              </a:defRPr>
            </a:lvl1pPr>
            <a:lvl2pPr marL="742909" indent="-285734">
              <a:defRPr sz="1200" b="1">
                <a:solidFill>
                  <a:schemeClr val="tx1"/>
                </a:solidFill>
                <a:latin typeface="Arial" charset="0"/>
                <a:ea typeface="MS PGothic" pitchFamily="34" charset="-128"/>
              </a:defRPr>
            </a:lvl2pPr>
            <a:lvl3pPr marL="1142937" indent="-228587">
              <a:defRPr sz="1200" b="1">
                <a:solidFill>
                  <a:schemeClr val="tx1"/>
                </a:solidFill>
                <a:latin typeface="Arial" charset="0"/>
                <a:ea typeface="MS PGothic" pitchFamily="34" charset="-128"/>
              </a:defRPr>
            </a:lvl3pPr>
            <a:lvl4pPr marL="1600112" indent="-228587">
              <a:defRPr sz="1200" b="1">
                <a:solidFill>
                  <a:schemeClr val="tx1"/>
                </a:solidFill>
                <a:latin typeface="Arial" charset="0"/>
                <a:ea typeface="MS PGothic" pitchFamily="34" charset="-128"/>
              </a:defRPr>
            </a:lvl4pPr>
            <a:lvl5pPr marL="2057287" indent="-228587">
              <a:defRPr sz="1200" b="1">
                <a:solidFill>
                  <a:schemeClr val="tx1"/>
                </a:solidFill>
                <a:latin typeface="Arial" charset="0"/>
                <a:ea typeface="MS PGothic" pitchFamily="34" charset="-128"/>
              </a:defRPr>
            </a:lvl5pPr>
            <a:lvl6pPr marL="2514461" indent="-228587" algn="ctr" eaLnBrk="0" fontAlgn="base" hangingPunct="0">
              <a:spcBef>
                <a:spcPct val="0"/>
              </a:spcBef>
              <a:spcAft>
                <a:spcPct val="0"/>
              </a:spcAft>
              <a:defRPr sz="1200" b="1">
                <a:solidFill>
                  <a:schemeClr val="tx1"/>
                </a:solidFill>
                <a:latin typeface="Arial" charset="0"/>
                <a:ea typeface="MS PGothic" pitchFamily="34" charset="-128"/>
              </a:defRPr>
            </a:lvl6pPr>
            <a:lvl7pPr marL="2971635" indent="-228587" algn="ctr" eaLnBrk="0" fontAlgn="base" hangingPunct="0">
              <a:spcBef>
                <a:spcPct val="0"/>
              </a:spcBef>
              <a:spcAft>
                <a:spcPct val="0"/>
              </a:spcAft>
              <a:defRPr sz="1200" b="1">
                <a:solidFill>
                  <a:schemeClr val="tx1"/>
                </a:solidFill>
                <a:latin typeface="Arial" charset="0"/>
                <a:ea typeface="MS PGothic" pitchFamily="34" charset="-128"/>
              </a:defRPr>
            </a:lvl7pPr>
            <a:lvl8pPr marL="3428810" indent="-228587" algn="ctr" eaLnBrk="0" fontAlgn="base" hangingPunct="0">
              <a:spcBef>
                <a:spcPct val="0"/>
              </a:spcBef>
              <a:spcAft>
                <a:spcPct val="0"/>
              </a:spcAft>
              <a:defRPr sz="1200" b="1">
                <a:solidFill>
                  <a:schemeClr val="tx1"/>
                </a:solidFill>
                <a:latin typeface="Arial" charset="0"/>
                <a:ea typeface="MS PGothic" pitchFamily="34" charset="-128"/>
              </a:defRPr>
            </a:lvl8pPr>
            <a:lvl9pPr marL="3885985" indent="-228587" algn="ctr" eaLnBrk="0" fontAlgn="base" hangingPunct="0">
              <a:spcBef>
                <a:spcPct val="0"/>
              </a:spcBef>
              <a:spcAft>
                <a:spcPct val="0"/>
              </a:spcAft>
              <a:defRPr sz="1200" b="1">
                <a:solidFill>
                  <a:schemeClr val="tx1"/>
                </a:solidFill>
                <a:latin typeface="Arial" charset="0"/>
                <a:ea typeface="MS PGothic" pitchFamily="34" charset="-128"/>
              </a:defRPr>
            </a:lvl9pPr>
          </a:lstStyle>
          <a:p>
            <a:fld id="{9A18F9D9-3545-4EE2-8CA3-4206F4038907}" type="slidenum">
              <a:rPr lang="en-US" altLang="en-US" b="0" smtClean="0"/>
              <a:pPr/>
              <a:t>11</a:t>
            </a:fld>
            <a:endParaRPr lang="en-US" altLang="en-US" b="0"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smtClean="0"/>
              <a:t>Natural resources are for all to enjoy</a:t>
            </a:r>
          </a:p>
          <a:p>
            <a:pPr eaLnBrk="1" hangingPunct="1"/>
            <a:r>
              <a:rPr lang="en-US" altLang="en-US" dirty="0" smtClean="0"/>
              <a:t>Erosion problem</a:t>
            </a:r>
          </a:p>
          <a:p>
            <a:pPr eaLnBrk="1" hangingPunct="1"/>
            <a:r>
              <a:rPr lang="en-US" altLang="en-US" dirty="0" smtClean="0"/>
              <a:t>You don’t want someone in your locker at school, why would you want them on your property</a:t>
            </a:r>
          </a:p>
          <a:p>
            <a:pPr eaLnBrk="1" hangingPunct="1"/>
            <a:r>
              <a:rPr lang="en-US" altLang="en-US" dirty="0" smtClean="0"/>
              <a:t>Safety – hunting season, fences you are not aware of, </a:t>
            </a:r>
            <a:r>
              <a:rPr lang="en-US" altLang="en-US" dirty="0" err="1" smtClean="0"/>
              <a:t>unknow</a:t>
            </a:r>
            <a:r>
              <a:rPr lang="en-US" altLang="en-US" dirty="0" smtClean="0"/>
              <a:t> terrain.</a:t>
            </a:r>
          </a:p>
          <a:p>
            <a:endParaRPr lang="en-US" dirty="0"/>
          </a:p>
        </p:txBody>
      </p:sp>
      <p:sp>
        <p:nvSpPr>
          <p:cNvPr id="4" name="Slide Number Placeholder 3"/>
          <p:cNvSpPr>
            <a:spLocks noGrp="1"/>
          </p:cNvSpPr>
          <p:nvPr>
            <p:ph type="sldNum" sz="quarter" idx="10"/>
          </p:nvPr>
        </p:nvSpPr>
        <p:spPr/>
        <p:txBody>
          <a:bodyPr/>
          <a:lstStyle/>
          <a:p>
            <a:fld id="{E646D42C-078C-4EAE-9A34-1B8768A68D1C}" type="slidenum">
              <a:rPr lang="en-US" smtClean="0"/>
              <a:pPr/>
              <a:t>12</a:t>
            </a:fld>
            <a:endParaRPr lang="en-US"/>
          </a:p>
        </p:txBody>
      </p:sp>
    </p:spTree>
    <p:extLst>
      <p:ext uri="{BB962C8B-B14F-4D97-AF65-F5344CB8AC3E}">
        <p14:creationId xmlns:p14="http://schemas.microsoft.com/office/powerpoint/2010/main" val="7378002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491A13F-635E-BA43-AC31-8AA5E2D6AACD}" type="datetimeFigureOut">
              <a:rPr lang="en-US" smtClean="0"/>
              <a:pPr/>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8BC56E-19E5-AD4C-8ED9-2FDBCDE1227C}" type="slidenum">
              <a:rPr lang="en-US" smtClean="0"/>
              <a:pPr/>
              <a:t>‹#›</a:t>
            </a:fld>
            <a:endParaRPr lang="en-US"/>
          </a:p>
        </p:txBody>
      </p:sp>
    </p:spTree>
    <p:extLst>
      <p:ext uri="{BB962C8B-B14F-4D97-AF65-F5344CB8AC3E}">
        <p14:creationId xmlns:p14="http://schemas.microsoft.com/office/powerpoint/2010/main" val="292154271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91A13F-635E-BA43-AC31-8AA5E2D6AACD}" type="datetimeFigureOut">
              <a:rPr lang="en-US" smtClean="0"/>
              <a:pPr/>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8BC56E-19E5-AD4C-8ED9-2FDBCDE1227C}" type="slidenum">
              <a:rPr lang="en-US" smtClean="0"/>
              <a:pPr/>
              <a:t>‹#›</a:t>
            </a:fld>
            <a:endParaRPr lang="en-US"/>
          </a:p>
        </p:txBody>
      </p:sp>
    </p:spTree>
    <p:extLst>
      <p:ext uri="{BB962C8B-B14F-4D97-AF65-F5344CB8AC3E}">
        <p14:creationId xmlns:p14="http://schemas.microsoft.com/office/powerpoint/2010/main" val="2841422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838200"/>
            <a:ext cx="2057400" cy="5287963"/>
          </a:xfrm>
        </p:spPr>
        <p:txBody>
          <a:bodyPr vert="eaVert"/>
          <a:lstStyle>
            <a:lvl1pPr>
              <a:defRPr>
                <a:solidFill>
                  <a:schemeClr val="tx1"/>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838200"/>
            <a:ext cx="6019800" cy="5287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491A13F-635E-BA43-AC31-8AA5E2D6AACD}" type="datetimeFigureOut">
              <a:rPr lang="en-US" smtClean="0"/>
              <a:pPr/>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8BC56E-19E5-AD4C-8ED9-2FDBCDE1227C}" type="slidenum">
              <a:rPr lang="en-US" smtClean="0"/>
              <a:pPr/>
              <a:t>‹#›</a:t>
            </a:fld>
            <a:endParaRPr lang="en-US"/>
          </a:p>
        </p:txBody>
      </p:sp>
    </p:spTree>
    <p:extLst>
      <p:ext uri="{BB962C8B-B14F-4D97-AF65-F5344CB8AC3E}">
        <p14:creationId xmlns:p14="http://schemas.microsoft.com/office/powerpoint/2010/main" val="32502047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4"/>
          <p:cNvSpPr>
            <a:spLocks noGrp="1"/>
          </p:cNvSpPr>
          <p:nvPr>
            <p:ph type="dt" sz="half" idx="10"/>
          </p:nvPr>
        </p:nvSpPr>
        <p:spPr>
          <a:xfrm>
            <a:off x="457200" y="6356350"/>
            <a:ext cx="2133600" cy="365125"/>
          </a:xfrm>
          <a:prstGeom prst="rect">
            <a:avLst/>
          </a:prstGeom>
        </p:spPr>
        <p:txBody>
          <a:bodyPr/>
          <a:lstStyle>
            <a:lvl1pPr>
              <a:defRPr/>
            </a:lvl1pPr>
          </a:lstStyle>
          <a:p>
            <a:pPr>
              <a:defRPr/>
            </a:pPr>
            <a:fld id="{5C7F1F68-CE33-43B0-AA85-DB9FCD0CE5F5}" type="datetimeFigureOut">
              <a:rPr lang="en-US"/>
              <a:pPr>
                <a:defRPr/>
              </a:pPr>
              <a:t>7/11/2018</a:t>
            </a:fld>
            <a:endParaRPr lang="en-US"/>
          </a:p>
        </p:txBody>
      </p:sp>
      <p:sp>
        <p:nvSpPr>
          <p:cNvPr id="5" name="Footer Placeholder 17"/>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6" name="Slide Number Placeholder 4"/>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D0E0FF43-A793-4909-AD25-98B2B0F7418C}" type="slidenum">
              <a:rPr lang="en-US"/>
              <a:pPr>
                <a:defRPr/>
              </a:pPr>
              <a:t>‹#›</a:t>
            </a:fld>
            <a:endParaRPr lang="en-US"/>
          </a:p>
        </p:txBody>
      </p:sp>
    </p:spTree>
    <p:extLst>
      <p:ext uri="{BB962C8B-B14F-4D97-AF65-F5344CB8AC3E}">
        <p14:creationId xmlns:p14="http://schemas.microsoft.com/office/powerpoint/2010/main" val="3129132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91A13F-635E-BA43-AC31-8AA5E2D6AACD}" type="datetimeFigureOut">
              <a:rPr lang="en-US" smtClean="0"/>
              <a:pPr/>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8BC56E-19E5-AD4C-8ED9-2FDBCDE1227C}" type="slidenum">
              <a:rPr lang="en-US" smtClean="0"/>
              <a:pPr/>
              <a:t>‹#›</a:t>
            </a:fld>
            <a:endParaRPr lang="en-US"/>
          </a:p>
        </p:txBody>
      </p:sp>
    </p:spTree>
    <p:extLst>
      <p:ext uri="{BB962C8B-B14F-4D97-AF65-F5344CB8AC3E}">
        <p14:creationId xmlns:p14="http://schemas.microsoft.com/office/powerpoint/2010/main" val="3787705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491A13F-635E-BA43-AC31-8AA5E2D6AACD}" type="datetimeFigureOut">
              <a:rPr lang="en-US" smtClean="0"/>
              <a:pPr/>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8BC56E-19E5-AD4C-8ED9-2FDBCDE1227C}" type="slidenum">
              <a:rPr lang="en-US" smtClean="0"/>
              <a:pPr/>
              <a:t>‹#›</a:t>
            </a:fld>
            <a:endParaRPr lang="en-US"/>
          </a:p>
        </p:txBody>
      </p:sp>
    </p:spTree>
    <p:extLst>
      <p:ext uri="{BB962C8B-B14F-4D97-AF65-F5344CB8AC3E}">
        <p14:creationId xmlns:p14="http://schemas.microsoft.com/office/powerpoint/2010/main" val="3109101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491A13F-635E-BA43-AC31-8AA5E2D6AACD}" type="datetimeFigureOut">
              <a:rPr lang="en-US" smtClean="0"/>
              <a:pPr/>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8BC56E-19E5-AD4C-8ED9-2FDBCDE1227C}" type="slidenum">
              <a:rPr lang="en-US" smtClean="0"/>
              <a:pPr/>
              <a:t>‹#›</a:t>
            </a:fld>
            <a:endParaRPr lang="en-US"/>
          </a:p>
        </p:txBody>
      </p:sp>
    </p:spTree>
    <p:extLst>
      <p:ext uri="{BB962C8B-B14F-4D97-AF65-F5344CB8AC3E}">
        <p14:creationId xmlns:p14="http://schemas.microsoft.com/office/powerpoint/2010/main" val="777604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491A13F-635E-BA43-AC31-8AA5E2D6AACD}" type="datetimeFigureOut">
              <a:rPr lang="en-US" smtClean="0"/>
              <a:pPr/>
              <a:t>7/11/2018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8BC56E-19E5-AD4C-8ED9-2FDBCDE1227C}" type="slidenum">
              <a:rPr lang="en-US" smtClean="0"/>
              <a:pPr/>
              <a:t>‹#›</a:t>
            </a:fld>
            <a:endParaRPr lang="en-US"/>
          </a:p>
        </p:txBody>
      </p:sp>
    </p:spTree>
    <p:extLst>
      <p:ext uri="{BB962C8B-B14F-4D97-AF65-F5344CB8AC3E}">
        <p14:creationId xmlns:p14="http://schemas.microsoft.com/office/powerpoint/2010/main" val="3792014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491A13F-635E-BA43-AC31-8AA5E2D6AACD}" type="datetimeFigureOut">
              <a:rPr lang="en-US" smtClean="0"/>
              <a:pPr/>
              <a:t>7/11/2018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8BC56E-19E5-AD4C-8ED9-2FDBCDE1227C}" type="slidenum">
              <a:rPr lang="en-US" smtClean="0"/>
              <a:pPr/>
              <a:t>‹#›</a:t>
            </a:fld>
            <a:endParaRPr lang="en-US"/>
          </a:p>
        </p:txBody>
      </p:sp>
    </p:spTree>
    <p:extLst>
      <p:ext uri="{BB962C8B-B14F-4D97-AF65-F5344CB8AC3E}">
        <p14:creationId xmlns:p14="http://schemas.microsoft.com/office/powerpoint/2010/main" val="20667475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91A13F-635E-BA43-AC31-8AA5E2D6AACD}" type="datetimeFigureOut">
              <a:rPr lang="en-US" smtClean="0"/>
              <a:pPr/>
              <a:t>7/11/2018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8BC56E-19E5-AD4C-8ED9-2FDBCDE1227C}" type="slidenum">
              <a:rPr lang="en-US" smtClean="0"/>
              <a:pPr/>
              <a:t>‹#›</a:t>
            </a:fld>
            <a:endParaRPr lang="en-US"/>
          </a:p>
        </p:txBody>
      </p:sp>
    </p:spTree>
    <p:extLst>
      <p:ext uri="{BB962C8B-B14F-4D97-AF65-F5344CB8AC3E}">
        <p14:creationId xmlns:p14="http://schemas.microsoft.com/office/powerpoint/2010/main" val="2216703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3008313" cy="116205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838200"/>
            <a:ext cx="5111750" cy="52879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057400"/>
            <a:ext cx="3008313" cy="40687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91A13F-635E-BA43-AC31-8AA5E2D6AACD}" type="datetimeFigureOut">
              <a:rPr lang="en-US" smtClean="0"/>
              <a:pPr/>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8BC56E-19E5-AD4C-8ED9-2FDBCDE1227C}" type="slidenum">
              <a:rPr lang="en-US" smtClean="0"/>
              <a:pPr/>
              <a:t>‹#›</a:t>
            </a:fld>
            <a:endParaRPr lang="en-US"/>
          </a:p>
        </p:txBody>
      </p:sp>
    </p:spTree>
    <p:extLst>
      <p:ext uri="{BB962C8B-B14F-4D97-AF65-F5344CB8AC3E}">
        <p14:creationId xmlns:p14="http://schemas.microsoft.com/office/powerpoint/2010/main" val="460171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91A13F-635E-BA43-AC31-8AA5E2D6AACD}" type="datetimeFigureOut">
              <a:rPr lang="en-US" smtClean="0"/>
              <a:pPr/>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8BC56E-19E5-AD4C-8ED9-2FDBCDE1227C}" type="slidenum">
              <a:rPr lang="en-US" smtClean="0"/>
              <a:pPr/>
              <a:t>‹#›</a:t>
            </a:fld>
            <a:endParaRPr lang="en-US"/>
          </a:p>
        </p:txBody>
      </p:sp>
    </p:spTree>
    <p:extLst>
      <p:ext uri="{BB962C8B-B14F-4D97-AF65-F5344CB8AC3E}">
        <p14:creationId xmlns:p14="http://schemas.microsoft.com/office/powerpoint/2010/main" val="1410755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Picture 10"/>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9144000" cy="914400"/>
          </a:xfrm>
          <a:prstGeom prst="rect">
            <a:avLst/>
          </a:prstGeom>
        </p:spPr>
      </p:pic>
      <p:sp>
        <p:nvSpPr>
          <p:cNvPr id="2" name="Title Placeholder 1"/>
          <p:cNvSpPr>
            <a:spLocks noGrp="1"/>
          </p:cNvSpPr>
          <p:nvPr>
            <p:ph type="title"/>
          </p:nvPr>
        </p:nvSpPr>
        <p:spPr>
          <a:xfrm>
            <a:off x="228600" y="76200"/>
            <a:ext cx="6629400" cy="762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91A13F-635E-BA43-AC31-8AA5E2D6AACD}" type="datetimeFigureOut">
              <a:rPr lang="en-US" smtClean="0"/>
              <a:pPr/>
              <a:t>7/11/2018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8BC56E-19E5-AD4C-8ED9-2FDBCDE1227C}" type="slidenum">
              <a:rPr lang="en-US" smtClean="0"/>
              <a:pPr/>
              <a:t>‹#›</a:t>
            </a:fld>
            <a:endParaRPr lang="en-US"/>
          </a:p>
        </p:txBody>
      </p:sp>
    </p:spTree>
    <p:extLst>
      <p:ext uri="{BB962C8B-B14F-4D97-AF65-F5344CB8AC3E}">
        <p14:creationId xmlns:p14="http://schemas.microsoft.com/office/powerpoint/2010/main" val="1586700047"/>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Lst>
  <p:timing>
    <p:tnLst>
      <p:par>
        <p:cTn id="1" dur="indefinite" restart="never" nodeType="tmRoot"/>
      </p:par>
    </p:tnLst>
  </p:timing>
  <p:txStyles>
    <p:titleStyle>
      <a:lvl1pPr algn="l" defTabSz="457200" rtl="0" eaLnBrk="1" latinLnBrk="0" hangingPunct="1">
        <a:spcBef>
          <a:spcPct val="0"/>
        </a:spcBef>
        <a:buNone/>
        <a:defRPr sz="3600" b="1" i="0" kern="1200">
          <a:solidFill>
            <a:schemeClr val="bg1"/>
          </a:solidFill>
          <a:latin typeface="Helvetica" charset="0"/>
          <a:ea typeface="Helvetica" charset="0"/>
          <a:cs typeface="Helvetica" charset="0"/>
        </a:defRPr>
      </a:lvl1pPr>
    </p:titleStyle>
    <p:bodyStyle>
      <a:lvl1pPr marL="342900" indent="-342900" algn="l" defTabSz="457200" rtl="0" eaLnBrk="1" latinLnBrk="0" hangingPunct="1">
        <a:spcBef>
          <a:spcPct val="20000"/>
        </a:spcBef>
        <a:buFont typeface="Arial"/>
        <a:buChar char="•"/>
        <a:defRPr sz="2800" kern="1200">
          <a:solidFill>
            <a:schemeClr val="tx1"/>
          </a:solidFill>
          <a:latin typeface="Helvetica" charset="0"/>
          <a:ea typeface="Helvetica" charset="0"/>
          <a:cs typeface="Helvetica" charset="0"/>
        </a:defRPr>
      </a:lvl1pPr>
      <a:lvl2pPr marL="742950" indent="-285750" algn="l" defTabSz="457200" rtl="0" eaLnBrk="1" latinLnBrk="0" hangingPunct="1">
        <a:spcBef>
          <a:spcPct val="20000"/>
        </a:spcBef>
        <a:buFont typeface="Arial"/>
        <a:buChar char="–"/>
        <a:defRPr sz="2400" kern="1200">
          <a:solidFill>
            <a:schemeClr val="tx1"/>
          </a:solidFill>
          <a:latin typeface="Helvetica" charset="0"/>
          <a:ea typeface="Helvetica" charset="0"/>
          <a:cs typeface="Helvetica" charset="0"/>
        </a:defRPr>
      </a:lvl2pPr>
      <a:lvl3pPr marL="1143000" indent="-228600" algn="l" defTabSz="457200" rtl="0" eaLnBrk="1" latinLnBrk="0" hangingPunct="1">
        <a:spcBef>
          <a:spcPct val="20000"/>
        </a:spcBef>
        <a:buFont typeface="Arial"/>
        <a:buChar char="•"/>
        <a:defRPr sz="2000" kern="1200">
          <a:solidFill>
            <a:schemeClr val="tx1"/>
          </a:solidFill>
          <a:latin typeface="Helvetica" charset="0"/>
          <a:ea typeface="Helvetica" charset="0"/>
          <a:cs typeface="Helvetica" charset="0"/>
        </a:defRPr>
      </a:lvl3pPr>
      <a:lvl4pPr marL="1600200" indent="-228600" algn="l" defTabSz="457200" rtl="0" eaLnBrk="1" latinLnBrk="0" hangingPunct="1">
        <a:spcBef>
          <a:spcPct val="20000"/>
        </a:spcBef>
        <a:buFont typeface="Arial"/>
        <a:buChar char="–"/>
        <a:defRPr sz="1800" kern="1200">
          <a:solidFill>
            <a:schemeClr val="tx1"/>
          </a:solidFill>
          <a:latin typeface="Helvetica" charset="0"/>
          <a:ea typeface="Helvetica" charset="0"/>
          <a:cs typeface="Helvetica" charset="0"/>
        </a:defRPr>
      </a:lvl4pPr>
      <a:lvl5pPr marL="2057400" indent="-228600" algn="l" defTabSz="457200" rtl="0" eaLnBrk="1" latinLnBrk="0" hangingPunct="1">
        <a:spcBef>
          <a:spcPct val="20000"/>
        </a:spcBef>
        <a:buFont typeface="Arial"/>
        <a:buChar char="»"/>
        <a:defRPr sz="1600" kern="1200">
          <a:solidFill>
            <a:schemeClr val="tx1"/>
          </a:solidFill>
          <a:latin typeface="Helvetica" charset="0"/>
          <a:ea typeface="Helvetica" charset="0"/>
          <a:cs typeface="Helvetica"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tags" Target="../tags/tag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11.wmf"/></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13.png"/><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6.xml"/><Relationship Id="rId5" Type="http://schemas.openxmlformats.org/officeDocument/2006/relationships/image" Target="../media/image15.wmf"/><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notesSlide" Target="../notesSlides/notesSlide13.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notesSlide" Target="../notesSlides/notesSlide14.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notesSlide" Target="../notesSlides/notesSlide15.xml"/></Relationships>
</file>

<file path=ppt/slides/_rels/slide2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6.xml"/><Relationship Id="rId4" Type="http://schemas.openxmlformats.org/officeDocument/2006/relationships/chart" Target="../charts/char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10.jpeg"/><Relationship Id="rId4" Type="http://schemas.openxmlformats.org/officeDocument/2006/relationships/hyperlink" Target="http://rds.yahoo.com/_ylt=A0PDoX6NwNlMBnoAfRWjzbkF/SIG=11lfs8v8b/EXP=1289425421/**http:/www.atvsafety.gov/0013.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1066801" y="5324937"/>
            <a:ext cx="6934200" cy="890483"/>
          </a:xfrm>
          <a:prstGeom prst="rect">
            <a:avLst/>
          </a:prstGeom>
        </p:spPr>
        <p:txBody>
          <a:bodyPr vert="horz" anchor="b">
            <a:normAutofit fontScale="92500"/>
          </a:bodyPr>
          <a:lstStyle>
            <a:lvl1pPr algn="l" rtl="0" eaLnBrk="0" fontAlgn="base" hangingPunct="0">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mj-ea"/>
                <a:cs typeface="+mj-cs"/>
              </a:defRPr>
            </a:lvl1pPr>
            <a:lvl2pPr algn="l" rtl="0" eaLnBrk="0" fontAlgn="base" hangingPunct="0">
              <a:spcBef>
                <a:spcPct val="0"/>
              </a:spcBef>
              <a:spcAft>
                <a:spcPct val="0"/>
              </a:spcAft>
              <a:defRPr sz="3600" b="1">
                <a:solidFill>
                  <a:srgbClr val="FF8D3E"/>
                </a:solidFill>
                <a:latin typeface="Verdana" pitchFamily="34" charset="0"/>
              </a:defRPr>
            </a:lvl2pPr>
            <a:lvl3pPr algn="l" rtl="0" eaLnBrk="0" fontAlgn="base" hangingPunct="0">
              <a:spcBef>
                <a:spcPct val="0"/>
              </a:spcBef>
              <a:spcAft>
                <a:spcPct val="0"/>
              </a:spcAft>
              <a:defRPr sz="3600" b="1">
                <a:solidFill>
                  <a:srgbClr val="FF8D3E"/>
                </a:solidFill>
                <a:latin typeface="Verdana" pitchFamily="34" charset="0"/>
              </a:defRPr>
            </a:lvl3pPr>
            <a:lvl4pPr algn="l" rtl="0" eaLnBrk="0" fontAlgn="base" hangingPunct="0">
              <a:spcBef>
                <a:spcPct val="0"/>
              </a:spcBef>
              <a:spcAft>
                <a:spcPct val="0"/>
              </a:spcAft>
              <a:defRPr sz="3600" b="1">
                <a:solidFill>
                  <a:srgbClr val="FF8D3E"/>
                </a:solidFill>
                <a:latin typeface="Verdana" pitchFamily="34" charset="0"/>
              </a:defRPr>
            </a:lvl4pPr>
            <a:lvl5pPr algn="l" rtl="0" eaLnBrk="0" fontAlgn="base" hangingPunct="0">
              <a:spcBef>
                <a:spcPct val="0"/>
              </a:spcBef>
              <a:spcAft>
                <a:spcPct val="0"/>
              </a:spcAft>
              <a:defRPr sz="3600" b="1">
                <a:solidFill>
                  <a:srgbClr val="FF8D3E"/>
                </a:solidFill>
                <a:latin typeface="Verdana" pitchFamily="34" charset="0"/>
              </a:defRPr>
            </a:lvl5pPr>
            <a:lvl6pPr marL="457200" algn="l" rtl="0" fontAlgn="base">
              <a:spcBef>
                <a:spcPct val="0"/>
              </a:spcBef>
              <a:spcAft>
                <a:spcPct val="0"/>
              </a:spcAft>
              <a:defRPr sz="3600" b="1">
                <a:solidFill>
                  <a:srgbClr val="FF8D3E"/>
                </a:solidFill>
                <a:latin typeface="Verdana" pitchFamily="34" charset="0"/>
              </a:defRPr>
            </a:lvl6pPr>
            <a:lvl7pPr marL="914400" algn="l" rtl="0" fontAlgn="base">
              <a:spcBef>
                <a:spcPct val="0"/>
              </a:spcBef>
              <a:spcAft>
                <a:spcPct val="0"/>
              </a:spcAft>
              <a:defRPr sz="3600" b="1">
                <a:solidFill>
                  <a:srgbClr val="FF8D3E"/>
                </a:solidFill>
                <a:latin typeface="Verdana" pitchFamily="34" charset="0"/>
              </a:defRPr>
            </a:lvl7pPr>
            <a:lvl8pPr marL="1371600" algn="l" rtl="0" fontAlgn="base">
              <a:spcBef>
                <a:spcPct val="0"/>
              </a:spcBef>
              <a:spcAft>
                <a:spcPct val="0"/>
              </a:spcAft>
              <a:defRPr sz="3600" b="1">
                <a:solidFill>
                  <a:srgbClr val="FF8D3E"/>
                </a:solidFill>
                <a:latin typeface="Verdana" pitchFamily="34" charset="0"/>
              </a:defRPr>
            </a:lvl8pPr>
            <a:lvl9pPr marL="1828800" algn="l" rtl="0" fontAlgn="base">
              <a:spcBef>
                <a:spcPct val="0"/>
              </a:spcBef>
              <a:spcAft>
                <a:spcPct val="0"/>
              </a:spcAft>
              <a:defRPr sz="3600" b="1">
                <a:solidFill>
                  <a:srgbClr val="FF8D3E"/>
                </a:solidFill>
                <a:latin typeface="Verdana"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1" i="0" u="none" strike="noStrike" kern="1200" cap="none" spc="0" normalizeH="0" baseline="0" noProof="0" dirty="0" smtClean="0">
                <a:ln>
                  <a:noFill/>
                </a:ln>
                <a:solidFill>
                  <a:schemeClr val="tx1"/>
                </a:solidFill>
                <a:effectLst>
                  <a:outerShdw blurRad="53975" dist="22860" dir="5400000" algn="tl" rotWithShape="0">
                    <a:srgbClr val="000000">
                      <a:alpha val="55000"/>
                    </a:srgbClr>
                  </a:outerShdw>
                </a:effectLst>
                <a:uLnTx/>
                <a:uFillTx/>
                <a:latin typeface="Arial"/>
                <a:cs typeface="Arial"/>
              </a:rPr>
              <a:t>Can you see the difference?</a:t>
            </a:r>
            <a:endParaRPr kumimoji="0" lang="en-US" sz="4000" b="1" i="0" u="none" strike="noStrike" kern="1200" cap="none" spc="0" normalizeH="0" baseline="0" noProof="0" dirty="0">
              <a:ln>
                <a:noFill/>
              </a:ln>
              <a:solidFill>
                <a:schemeClr val="tx1"/>
              </a:solidFill>
              <a:effectLst>
                <a:outerShdw blurRad="53975" dist="22860" dir="5400000" algn="tl" rotWithShape="0">
                  <a:srgbClr val="000000">
                    <a:alpha val="55000"/>
                  </a:srgbClr>
                </a:outerShdw>
              </a:effectLst>
              <a:uLnTx/>
              <a:uFillTx/>
              <a:latin typeface="Arial"/>
              <a:cs typeface="Arial"/>
            </a:endParaRPr>
          </a:p>
        </p:txBody>
      </p:sp>
      <p:sp>
        <p:nvSpPr>
          <p:cNvPr id="8" name="Text Placeholder 2"/>
          <p:cNvSpPr txBox="1">
            <a:spLocks/>
          </p:cNvSpPr>
          <p:nvPr/>
        </p:nvSpPr>
        <p:spPr bwMode="auto">
          <a:xfrm>
            <a:off x="436040" y="1605712"/>
            <a:ext cx="3331914" cy="671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46304" tIns="91440" rIns="91440" bIns="45720" numCol="1" anchor="ctr" anchorCtr="0" compatLnSpc="1">
            <a:prstTxWarp prst="textNoShape">
              <a:avLst/>
            </a:prstTxWarp>
          </a:bodyPr>
          <a:lstStyle>
            <a:lvl1pPr marL="0" indent="0" algn="l" rtl="0" eaLnBrk="0" fontAlgn="base" hangingPunct="0">
              <a:spcBef>
                <a:spcPts val="250"/>
              </a:spcBef>
              <a:spcAft>
                <a:spcPct val="0"/>
              </a:spcAft>
              <a:buClr>
                <a:schemeClr val="accent1"/>
              </a:buClr>
              <a:buSzPct val="80000"/>
              <a:buFont typeface="Wingdings 2" pitchFamily="18" charset="2"/>
              <a:buNone/>
              <a:defRPr sz="2400" b="1"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itchFamily="34" charset="0"/>
              <a:buNone/>
              <a:defRPr sz="2000" b="1"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itchFamily="18" charset="2"/>
              <a:buNone/>
              <a:defRPr sz="1800" b="1"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itchFamily="34" charset="0"/>
              <a:buNone/>
              <a:defRPr sz="1600" b="1"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itchFamily="18" charset="2"/>
              <a:buNone/>
              <a:defRPr sz="1600" b="1"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ts val="250"/>
              </a:spcBef>
              <a:spcAft>
                <a:spcPct val="0"/>
              </a:spcAft>
              <a:buClr>
                <a:srgbClr val="F07F09"/>
              </a:buClr>
              <a:buSzPct val="80000"/>
              <a:buFont typeface="Wingdings 2" pitchFamily="18" charset="2"/>
              <a:buNone/>
              <a:tabLst/>
              <a:defRPr/>
            </a:pPr>
            <a:r>
              <a:rPr kumimoji="0" lang="en-US" sz="4000" b="1" i="0" u="none" strike="noStrike" kern="1200" cap="none" spc="0" normalizeH="0" baseline="0" noProof="0" dirty="0" smtClean="0">
                <a:ln>
                  <a:noFill/>
                </a:ln>
                <a:effectLst>
                  <a:outerShdw blurRad="38100" dist="38100" dir="2700000" algn="tl">
                    <a:srgbClr val="000000">
                      <a:alpha val="43137"/>
                    </a:srgbClr>
                  </a:outerShdw>
                </a:effectLst>
                <a:uLnTx/>
                <a:uFillTx/>
                <a:latin typeface="Arial"/>
                <a:cs typeface="Arial"/>
              </a:rPr>
              <a:t>Road Tire</a:t>
            </a:r>
            <a:endParaRPr kumimoji="0" lang="en-US" sz="4000" b="1" i="0" u="none" strike="noStrike" kern="1200" cap="none" spc="0" normalizeH="0" baseline="0" noProof="0" dirty="0">
              <a:ln>
                <a:noFill/>
              </a:ln>
              <a:effectLst>
                <a:outerShdw blurRad="38100" dist="38100" dir="2700000" algn="tl">
                  <a:srgbClr val="000000">
                    <a:alpha val="43137"/>
                  </a:srgbClr>
                </a:outerShdw>
              </a:effectLst>
              <a:uLnTx/>
              <a:uFillTx/>
              <a:latin typeface="Arial"/>
              <a:cs typeface="Arial"/>
            </a:endParaRPr>
          </a:p>
        </p:txBody>
      </p:sp>
      <p:pic>
        <p:nvPicPr>
          <p:cNvPr id="9" name="Content Placeholder 6" descr="motorcyle tir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399" y="2416611"/>
            <a:ext cx="3899197" cy="2612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Placeholder 4"/>
          <p:cNvSpPr txBox="1">
            <a:spLocks/>
          </p:cNvSpPr>
          <p:nvPr/>
        </p:nvSpPr>
        <p:spPr bwMode="auto">
          <a:xfrm>
            <a:off x="4426527" y="2416611"/>
            <a:ext cx="4267200" cy="671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7160" tIns="91440" rIns="91440" bIns="45720" numCol="1" anchor="ctr" anchorCtr="0" compatLnSpc="1">
            <a:prstTxWarp prst="textNoShape">
              <a:avLst/>
            </a:prstTxWarp>
          </a:bodyPr>
          <a:lstStyle>
            <a:lvl1pPr marL="0" indent="0" algn="l" rtl="0" eaLnBrk="0" fontAlgn="base" hangingPunct="0">
              <a:spcBef>
                <a:spcPts val="250"/>
              </a:spcBef>
              <a:spcAft>
                <a:spcPct val="0"/>
              </a:spcAft>
              <a:buClr>
                <a:schemeClr val="accent1"/>
              </a:buClr>
              <a:buSzPct val="80000"/>
              <a:buFont typeface="Wingdings 2" pitchFamily="18" charset="2"/>
              <a:buNone/>
              <a:defRPr sz="2400" b="1" kern="1200">
                <a:solidFill>
                  <a:schemeClr val="tx1"/>
                </a:solidFill>
                <a:latin typeface="+mn-lt"/>
                <a:ea typeface="+mn-ea"/>
                <a:cs typeface="+mn-cs"/>
              </a:defRPr>
            </a:lvl1pPr>
            <a:lvl2pPr marL="547688" indent="-200025" algn="l" rtl="0" eaLnBrk="0" fontAlgn="base" hangingPunct="0">
              <a:spcBef>
                <a:spcPts val="250"/>
              </a:spcBef>
              <a:spcAft>
                <a:spcPct val="0"/>
              </a:spcAft>
              <a:buClr>
                <a:schemeClr val="accent1"/>
              </a:buClr>
              <a:buSzPct val="100000"/>
              <a:buFont typeface="Verdana" pitchFamily="34" charset="0"/>
              <a:buNone/>
              <a:defRPr sz="2000" b="1" kern="1200">
                <a:solidFill>
                  <a:schemeClr val="tx1"/>
                </a:solidFill>
                <a:latin typeface="+mn-lt"/>
                <a:ea typeface="+mn-ea"/>
                <a:cs typeface="+mn-cs"/>
              </a:defRPr>
            </a:lvl2pPr>
            <a:lvl3pPr marL="785813" indent="-182563" algn="l" rtl="0" eaLnBrk="0" fontAlgn="base" hangingPunct="0">
              <a:spcBef>
                <a:spcPts val="250"/>
              </a:spcBef>
              <a:spcAft>
                <a:spcPct val="0"/>
              </a:spcAft>
              <a:buClr>
                <a:srgbClr val="ED3742"/>
              </a:buClr>
              <a:buSzPct val="100000"/>
              <a:buFont typeface="Wingdings 2" pitchFamily="18" charset="2"/>
              <a:buNone/>
              <a:defRPr sz="1800" b="1" kern="1200">
                <a:solidFill>
                  <a:schemeClr val="tx1"/>
                </a:solidFill>
                <a:latin typeface="+mn-lt"/>
                <a:ea typeface="+mn-ea"/>
                <a:cs typeface="+mn-cs"/>
              </a:defRPr>
            </a:lvl3pPr>
            <a:lvl4pPr marL="1023938" indent="-182563" algn="l" rtl="0" eaLnBrk="0" fontAlgn="base" hangingPunct="0">
              <a:spcBef>
                <a:spcPts val="225"/>
              </a:spcBef>
              <a:spcAft>
                <a:spcPct val="0"/>
              </a:spcAft>
              <a:buClr>
                <a:srgbClr val="ED3742"/>
              </a:buClr>
              <a:buSzPct val="112000"/>
              <a:buFont typeface="Verdana" pitchFamily="34" charset="0"/>
              <a:buNone/>
              <a:defRPr sz="1600" b="1" kern="1200">
                <a:solidFill>
                  <a:schemeClr val="tx1"/>
                </a:solidFill>
                <a:latin typeface="+mn-lt"/>
                <a:ea typeface="+mn-ea"/>
                <a:cs typeface="+mn-cs"/>
              </a:defRPr>
            </a:lvl4pPr>
            <a:lvl5pPr marL="1279525" indent="-182563" algn="l" rtl="0" eaLnBrk="0" fontAlgn="base" hangingPunct="0">
              <a:spcBef>
                <a:spcPts val="250"/>
              </a:spcBef>
              <a:spcAft>
                <a:spcPct val="0"/>
              </a:spcAft>
              <a:buClr>
                <a:srgbClr val="4A85BF"/>
              </a:buClr>
              <a:buSzPct val="100000"/>
              <a:buFont typeface="Wingdings 2" pitchFamily="18" charset="2"/>
              <a:buNone/>
              <a:defRPr sz="1600" b="1"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lstStyle>
          <a:p>
            <a:pPr marL="0" marR="0" lvl="0" indent="0" algn="ctr" defTabSz="914400" rtl="0" eaLnBrk="0" fontAlgn="base" latinLnBrk="0" hangingPunct="0">
              <a:lnSpc>
                <a:spcPct val="100000"/>
              </a:lnSpc>
              <a:spcBef>
                <a:spcPts val="250"/>
              </a:spcBef>
              <a:spcAft>
                <a:spcPct val="0"/>
              </a:spcAft>
              <a:buClr>
                <a:srgbClr val="F07F09"/>
              </a:buClr>
              <a:buSzPct val="80000"/>
              <a:buFont typeface="Wingdings 2" pitchFamily="18" charset="2"/>
              <a:buNone/>
              <a:tabLst/>
              <a:defRPr/>
            </a:pPr>
            <a:r>
              <a:rPr kumimoji="0" lang="en-US" sz="4000" b="1" i="0" u="none" strike="noStrike" kern="1200" cap="none" spc="0" normalizeH="0" baseline="0" noProof="0" dirty="0" smtClean="0">
                <a:ln>
                  <a:noFill/>
                </a:ln>
                <a:effectLst>
                  <a:outerShdw blurRad="38100" dist="38100" dir="2700000" algn="tl">
                    <a:srgbClr val="000000">
                      <a:alpha val="43137"/>
                    </a:srgbClr>
                  </a:outerShdw>
                </a:effectLst>
                <a:uLnTx/>
                <a:uFillTx/>
                <a:latin typeface="Arial"/>
                <a:cs typeface="Arial"/>
              </a:rPr>
              <a:t>Off-Road</a:t>
            </a:r>
            <a:r>
              <a:rPr kumimoji="0" lang="en-US" sz="4000" b="1" i="0" u="none" strike="noStrike" kern="1200" cap="none" spc="0" normalizeH="0" baseline="0" noProof="0" dirty="0" smtClean="0">
                <a:ln>
                  <a:noFill/>
                </a:ln>
                <a:solidFill>
                  <a:srgbClr val="C19859">
                    <a:lumMod val="75000"/>
                  </a:srgbClr>
                </a:solidFill>
                <a:effectLst>
                  <a:outerShdw blurRad="38100" dist="38100" dir="2700000" algn="tl">
                    <a:srgbClr val="000000">
                      <a:alpha val="43137"/>
                    </a:srgbClr>
                  </a:outerShdw>
                </a:effectLst>
                <a:uLnTx/>
                <a:uFillTx/>
                <a:latin typeface="Arial"/>
                <a:cs typeface="Arial"/>
              </a:rPr>
              <a:t> </a:t>
            </a:r>
            <a:r>
              <a:rPr kumimoji="0" lang="en-US" sz="4000" b="1" i="0" u="none" strike="noStrike" kern="1200" cap="none" spc="0" normalizeH="0" baseline="0" noProof="0" dirty="0" smtClean="0">
                <a:ln>
                  <a:noFill/>
                </a:ln>
                <a:effectLst>
                  <a:outerShdw blurRad="38100" dist="38100" dir="2700000" algn="tl">
                    <a:srgbClr val="000000">
                      <a:alpha val="43137"/>
                    </a:srgbClr>
                  </a:outerShdw>
                </a:effectLst>
                <a:uLnTx/>
                <a:uFillTx/>
                <a:latin typeface="Arial"/>
                <a:cs typeface="Arial"/>
              </a:rPr>
              <a:t>Tire</a:t>
            </a:r>
            <a:endParaRPr kumimoji="0" lang="en-US" sz="4000" b="1" i="0" u="none" strike="noStrike" kern="1200" cap="none" spc="0" normalizeH="0" baseline="0" noProof="0" dirty="0">
              <a:ln>
                <a:noFill/>
              </a:ln>
              <a:effectLst>
                <a:outerShdw blurRad="38100" dist="38100" dir="2700000" algn="tl">
                  <a:srgbClr val="000000">
                    <a:alpha val="43137"/>
                  </a:srgbClr>
                </a:outerShdw>
              </a:effectLst>
              <a:uLnTx/>
              <a:uFillTx/>
              <a:latin typeface="Arial"/>
              <a:cs typeface="Arial"/>
            </a:endParaRPr>
          </a:p>
        </p:txBody>
      </p:sp>
      <p:pic>
        <p:nvPicPr>
          <p:cNvPr id="11" name="Content Placeholder 7" descr="ATV 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04855" y="3200400"/>
            <a:ext cx="471054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p:cNvSpPr txBox="1">
            <a:spLocks/>
          </p:cNvSpPr>
          <p:nvPr/>
        </p:nvSpPr>
        <p:spPr>
          <a:xfrm>
            <a:off x="228600" y="76200"/>
            <a:ext cx="6629400" cy="762000"/>
          </a:xfrm>
          <a:prstGeom prst="rect">
            <a:avLst/>
          </a:prstGeom>
        </p:spPr>
        <p:txBody>
          <a:bodyPr/>
          <a:lstStyle>
            <a:lvl1pPr algn="l" defTabSz="457200" rtl="0" eaLnBrk="1" latinLnBrk="0" hangingPunct="1">
              <a:spcBef>
                <a:spcPct val="0"/>
              </a:spcBef>
              <a:buNone/>
              <a:defRPr sz="3600" b="1" i="0" kern="1200">
                <a:solidFill>
                  <a:schemeClr val="bg1"/>
                </a:solidFill>
                <a:latin typeface="Helvetica" charset="0"/>
                <a:ea typeface="Helvetica" charset="0"/>
                <a:cs typeface="Helvetica" charset="0"/>
              </a:defRPr>
            </a:lvl1pPr>
          </a:lstStyle>
          <a:p>
            <a:r>
              <a:rPr lang="en-US" dirty="0" smtClean="0">
                <a:latin typeface="Arial"/>
                <a:cs typeface="Arial"/>
              </a:rPr>
              <a:t>STARs Program Slide</a:t>
            </a:r>
            <a:endParaRPr lang="en-US" dirty="0">
              <a:latin typeface="Arial"/>
              <a:cs typeface="Arial"/>
            </a:endParaRPr>
          </a:p>
        </p:txBody>
      </p:sp>
    </p:spTree>
    <p:custDataLst>
      <p:tags r:id="rId1"/>
    </p:custDataLst>
    <p:extLst>
      <p:ext uri="{BB962C8B-B14F-4D97-AF65-F5344CB8AC3E}">
        <p14:creationId xmlns:p14="http://schemas.microsoft.com/office/powerpoint/2010/main" val="423976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MC900140743[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4400" y="1828800"/>
            <a:ext cx="6553200" cy="3994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6"/>
          <p:cNvSpPr txBox="1">
            <a:spLocks noChangeArrowheads="1"/>
          </p:cNvSpPr>
          <p:nvPr/>
        </p:nvSpPr>
        <p:spPr bwMode="auto">
          <a:xfrm>
            <a:off x="4329157" y="2312075"/>
            <a:ext cx="3062243"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4400">
                <a:solidFill>
                  <a:schemeClr val="tx1"/>
                </a:solidFill>
                <a:latin typeface="Tahoma" pitchFamily="34" charset="0"/>
              </a:defRPr>
            </a:lvl1pPr>
            <a:lvl2pPr marL="742950" indent="-285750">
              <a:defRPr sz="4400">
                <a:solidFill>
                  <a:schemeClr val="tx1"/>
                </a:solidFill>
                <a:latin typeface="Tahoma" pitchFamily="34" charset="0"/>
              </a:defRPr>
            </a:lvl2pPr>
            <a:lvl3pPr marL="1143000" indent="-228600">
              <a:defRPr sz="4400">
                <a:solidFill>
                  <a:schemeClr val="tx1"/>
                </a:solidFill>
                <a:latin typeface="Tahoma" pitchFamily="34" charset="0"/>
              </a:defRPr>
            </a:lvl3pPr>
            <a:lvl4pPr marL="1600200" indent="-228600">
              <a:defRPr sz="4400">
                <a:solidFill>
                  <a:schemeClr val="tx1"/>
                </a:solidFill>
                <a:latin typeface="Tahoma" pitchFamily="34" charset="0"/>
              </a:defRPr>
            </a:lvl4pPr>
            <a:lvl5pPr marL="2057400" indent="-228600">
              <a:defRPr sz="4400">
                <a:solidFill>
                  <a:schemeClr val="tx1"/>
                </a:solidFill>
                <a:latin typeface="Tahoma" pitchFamily="34" charset="0"/>
              </a:defRPr>
            </a:lvl5pPr>
            <a:lvl6pPr marL="2514600" indent="-228600" eaLnBrk="0" fontAlgn="base" hangingPunct="0">
              <a:spcBef>
                <a:spcPct val="0"/>
              </a:spcBef>
              <a:spcAft>
                <a:spcPct val="0"/>
              </a:spcAft>
              <a:defRPr sz="4400">
                <a:solidFill>
                  <a:schemeClr val="tx1"/>
                </a:solidFill>
                <a:latin typeface="Tahoma" pitchFamily="34" charset="0"/>
              </a:defRPr>
            </a:lvl6pPr>
            <a:lvl7pPr marL="2971800" indent="-228600" eaLnBrk="0" fontAlgn="base" hangingPunct="0">
              <a:spcBef>
                <a:spcPct val="0"/>
              </a:spcBef>
              <a:spcAft>
                <a:spcPct val="0"/>
              </a:spcAft>
              <a:defRPr sz="4400">
                <a:solidFill>
                  <a:schemeClr val="tx1"/>
                </a:solidFill>
                <a:latin typeface="Tahoma" pitchFamily="34" charset="0"/>
              </a:defRPr>
            </a:lvl7pPr>
            <a:lvl8pPr marL="3429000" indent="-228600" eaLnBrk="0" fontAlgn="base" hangingPunct="0">
              <a:spcBef>
                <a:spcPct val="0"/>
              </a:spcBef>
              <a:spcAft>
                <a:spcPct val="0"/>
              </a:spcAft>
              <a:defRPr sz="4400">
                <a:solidFill>
                  <a:schemeClr val="tx1"/>
                </a:solidFill>
                <a:latin typeface="Tahoma" pitchFamily="34" charset="0"/>
              </a:defRPr>
            </a:lvl8pPr>
            <a:lvl9pPr marL="3886200" indent="-228600" eaLnBrk="0" fontAlgn="base" hangingPunct="0">
              <a:spcBef>
                <a:spcPct val="0"/>
              </a:spcBef>
              <a:spcAft>
                <a:spcPct val="0"/>
              </a:spcAft>
              <a:defRPr sz="4400">
                <a:solidFill>
                  <a:schemeClr val="tx1"/>
                </a:solidFill>
                <a:latin typeface="Tahoma" pitchFamily="34" charset="0"/>
              </a:defRPr>
            </a:lvl9pPr>
          </a:lstStyle>
          <a:p>
            <a:pPr>
              <a:spcBef>
                <a:spcPct val="50000"/>
              </a:spcBef>
            </a:pPr>
            <a:r>
              <a:rPr lang="en-US" altLang="en-US" sz="1800" dirty="0">
                <a:solidFill>
                  <a:srgbClr val="000000"/>
                </a:solidFill>
                <a:latin typeface="Arial" charset="0"/>
              </a:rPr>
              <a:t>Hey mom, I’m going out on the ATV to meet up with Scott. We are going to ride on the trails for an hour then I’ll be home for dinner. Oh, and YES I will wear my helmet!</a:t>
            </a:r>
          </a:p>
        </p:txBody>
      </p:sp>
      <p:sp>
        <p:nvSpPr>
          <p:cNvPr id="4" name="Title 1"/>
          <p:cNvSpPr txBox="1">
            <a:spLocks/>
          </p:cNvSpPr>
          <p:nvPr/>
        </p:nvSpPr>
        <p:spPr>
          <a:xfrm>
            <a:off x="0" y="-76200"/>
            <a:ext cx="6477000" cy="990600"/>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altLang="en-US" sz="4000" b="1" i="0" u="none" strike="noStrike" kern="1200" cap="none" spc="0" normalizeH="0" baseline="0" noProof="0" dirty="0" err="1" smtClean="0">
                <a:ln>
                  <a:noFill/>
                </a:ln>
                <a:solidFill>
                  <a:schemeClr val="bg1"/>
                </a:solidFill>
                <a:effectLst/>
                <a:uLnTx/>
                <a:uFillTx/>
                <a:latin typeface="Arial"/>
                <a:ea typeface="Helvetica" charset="0"/>
                <a:cs typeface="Arial"/>
              </a:rPr>
              <a:t>STARs</a:t>
            </a:r>
            <a:r>
              <a:rPr kumimoji="0" lang="en-US" altLang="en-US" sz="4000" b="1" i="0" u="none" strike="noStrike" kern="1200" cap="none" spc="0" normalizeH="0" baseline="0" noProof="0" dirty="0" smtClean="0">
                <a:ln>
                  <a:noFill/>
                </a:ln>
                <a:solidFill>
                  <a:schemeClr val="bg1"/>
                </a:solidFill>
                <a:effectLst/>
                <a:uLnTx/>
                <a:uFillTx/>
                <a:latin typeface="Arial"/>
                <a:ea typeface="Helvetica" charset="0"/>
                <a:cs typeface="Arial"/>
              </a:rPr>
              <a:t> Program Slide</a:t>
            </a:r>
          </a:p>
        </p:txBody>
      </p:sp>
    </p:spTree>
    <p:custDataLst>
      <p:tags r:id="rId1"/>
    </p:custDataLst>
    <p:extLst>
      <p:ext uri="{BB962C8B-B14F-4D97-AF65-F5344CB8AC3E}">
        <p14:creationId xmlns:p14="http://schemas.microsoft.com/office/powerpoint/2010/main" val="40032579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8" name="Picture 14" descr="STAR LOGO_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1066800"/>
            <a:ext cx="2590800" cy="2590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21507" name="Content Placeholder 2"/>
          <p:cNvSpPr>
            <a:spLocks noGrp="1"/>
          </p:cNvSpPr>
          <p:nvPr>
            <p:ph idx="4294967295"/>
          </p:nvPr>
        </p:nvSpPr>
        <p:spPr>
          <a:xfrm>
            <a:off x="1085850" y="990600"/>
            <a:ext cx="5867400" cy="5562600"/>
          </a:xfrm>
        </p:spPr>
        <p:txBody>
          <a:bodyPr>
            <a:noAutofit/>
          </a:bodyPr>
          <a:lstStyle/>
          <a:p>
            <a:pPr marL="514350" indent="-514350" eaLnBrk="1" hangingPunct="1">
              <a:lnSpc>
                <a:spcPct val="110000"/>
              </a:lnSpc>
              <a:spcAft>
                <a:spcPts val="600"/>
              </a:spcAft>
              <a:buFont typeface="Calibri" pitchFamily="34" charset="0"/>
              <a:buNone/>
            </a:pPr>
            <a:r>
              <a:rPr lang="en-US" altLang="en-US" sz="2400" dirty="0" smtClean="0">
                <a:latin typeface="Arial"/>
                <a:cs typeface="Arial"/>
              </a:rPr>
              <a:t>	 </a:t>
            </a:r>
            <a:r>
              <a:rPr lang="en-US" altLang="en-US" sz="2400" dirty="0" smtClean="0">
                <a:solidFill>
                  <a:srgbClr val="D9D9D9"/>
                </a:solidFill>
                <a:latin typeface="Arial"/>
                <a:cs typeface="Arial"/>
              </a:rPr>
              <a:t>Always wear your helmet</a:t>
            </a:r>
          </a:p>
          <a:p>
            <a:pPr marL="514350" indent="-514350" eaLnBrk="1" hangingPunct="1">
              <a:lnSpc>
                <a:spcPct val="110000"/>
              </a:lnSpc>
              <a:spcAft>
                <a:spcPts val="600"/>
              </a:spcAft>
              <a:buFont typeface="Calibri" pitchFamily="34" charset="0"/>
              <a:buNone/>
            </a:pPr>
            <a:r>
              <a:rPr lang="en-US" altLang="en-US" sz="2400" dirty="0" smtClean="0">
                <a:latin typeface="Arial"/>
                <a:cs typeface="Arial"/>
              </a:rPr>
              <a:t>       </a:t>
            </a:r>
            <a:r>
              <a:rPr lang="en-US" altLang="en-US" sz="2400" dirty="0" smtClean="0">
                <a:solidFill>
                  <a:schemeClr val="bg1">
                    <a:lumMod val="85000"/>
                  </a:schemeClr>
                </a:solidFill>
                <a:latin typeface="Arial"/>
                <a:cs typeface="Arial"/>
              </a:rPr>
              <a:t>One person at a time</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Ride the right size machine</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Always wear your protective gear</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a:t>
            </a:r>
            <a:r>
              <a:rPr lang="en-US" altLang="en-US" sz="2400" dirty="0" smtClean="0">
                <a:solidFill>
                  <a:srgbClr val="D9D9D9"/>
                </a:solidFill>
                <a:latin typeface="Arial"/>
                <a:cs typeface="Arial"/>
              </a:rPr>
              <a:t>Never ride on the road</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Take a safety course</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Tell someone where you are going</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a:t>
            </a:r>
            <a:r>
              <a:rPr lang="en-US" altLang="en-US" b="1" dirty="0" smtClean="0">
                <a:latin typeface="Arial"/>
                <a:cs typeface="Arial"/>
              </a:rPr>
              <a:t>Respect private property</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Never use alcohol or drugs</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Always obey the rules</a:t>
            </a:r>
          </a:p>
          <a:p>
            <a:pPr marL="514350" indent="-514350" eaLnBrk="1" hangingPunct="1">
              <a:lnSpc>
                <a:spcPct val="110000"/>
              </a:lnSpc>
              <a:spcAft>
                <a:spcPts val="600"/>
              </a:spcAft>
              <a:buFontTx/>
              <a:buNone/>
            </a:pPr>
            <a:endParaRPr lang="en-US" altLang="en-US" sz="2400" dirty="0" smtClean="0">
              <a:latin typeface="Arial"/>
              <a:cs typeface="Arial"/>
            </a:endParaRPr>
          </a:p>
        </p:txBody>
      </p:sp>
      <p:sp>
        <p:nvSpPr>
          <p:cNvPr id="764932" name="AutoShape 4"/>
          <p:cNvSpPr>
            <a:spLocks noChangeArrowheads="1"/>
          </p:cNvSpPr>
          <p:nvPr/>
        </p:nvSpPr>
        <p:spPr bwMode="auto">
          <a:xfrm>
            <a:off x="1066800" y="914400"/>
            <a:ext cx="647700" cy="5080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1</a:t>
            </a:r>
          </a:p>
        </p:txBody>
      </p:sp>
      <p:sp>
        <p:nvSpPr>
          <p:cNvPr id="764933" name="AutoShape 5"/>
          <p:cNvSpPr>
            <a:spLocks noChangeArrowheads="1"/>
          </p:cNvSpPr>
          <p:nvPr/>
        </p:nvSpPr>
        <p:spPr bwMode="auto">
          <a:xfrm>
            <a:off x="1066800" y="1444625"/>
            <a:ext cx="647700" cy="5080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2</a:t>
            </a:r>
          </a:p>
        </p:txBody>
      </p:sp>
      <p:sp>
        <p:nvSpPr>
          <p:cNvPr id="764934" name="AutoShape 6"/>
          <p:cNvSpPr>
            <a:spLocks noChangeArrowheads="1"/>
          </p:cNvSpPr>
          <p:nvPr/>
        </p:nvSpPr>
        <p:spPr bwMode="auto">
          <a:xfrm>
            <a:off x="1066800" y="1974850"/>
            <a:ext cx="647700" cy="5207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3</a:t>
            </a:r>
          </a:p>
        </p:txBody>
      </p:sp>
      <p:sp>
        <p:nvSpPr>
          <p:cNvPr id="764935" name="AutoShape 7"/>
          <p:cNvSpPr>
            <a:spLocks noChangeArrowheads="1"/>
          </p:cNvSpPr>
          <p:nvPr/>
        </p:nvSpPr>
        <p:spPr bwMode="auto">
          <a:xfrm>
            <a:off x="1066800" y="2519363"/>
            <a:ext cx="647700" cy="560387"/>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4</a:t>
            </a:r>
          </a:p>
        </p:txBody>
      </p:sp>
      <p:sp>
        <p:nvSpPr>
          <p:cNvPr id="764936" name="AutoShape 8"/>
          <p:cNvSpPr>
            <a:spLocks noChangeArrowheads="1"/>
          </p:cNvSpPr>
          <p:nvPr/>
        </p:nvSpPr>
        <p:spPr bwMode="auto">
          <a:xfrm>
            <a:off x="1096963" y="3101975"/>
            <a:ext cx="587375" cy="5461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a:latin typeface="Arial" pitchFamily="-108" charset="0"/>
                <a:ea typeface="Arial" pitchFamily="-108" charset="0"/>
                <a:cs typeface="Arial" pitchFamily="-108" charset="0"/>
              </a:rPr>
              <a:t>5</a:t>
            </a:r>
          </a:p>
        </p:txBody>
      </p:sp>
      <p:sp>
        <p:nvSpPr>
          <p:cNvPr id="764937" name="AutoShape 9"/>
          <p:cNvSpPr>
            <a:spLocks noChangeArrowheads="1"/>
          </p:cNvSpPr>
          <p:nvPr/>
        </p:nvSpPr>
        <p:spPr bwMode="auto">
          <a:xfrm>
            <a:off x="1096963" y="3670300"/>
            <a:ext cx="587375" cy="569913"/>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6</a:t>
            </a:r>
          </a:p>
        </p:txBody>
      </p:sp>
      <p:sp>
        <p:nvSpPr>
          <p:cNvPr id="764938" name="AutoShape 10"/>
          <p:cNvSpPr>
            <a:spLocks noChangeArrowheads="1"/>
          </p:cNvSpPr>
          <p:nvPr/>
        </p:nvSpPr>
        <p:spPr bwMode="auto">
          <a:xfrm>
            <a:off x="1096963" y="4262438"/>
            <a:ext cx="587375" cy="5207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7</a:t>
            </a:r>
          </a:p>
        </p:txBody>
      </p:sp>
      <p:sp>
        <p:nvSpPr>
          <p:cNvPr id="764939" name="AutoShape 11"/>
          <p:cNvSpPr>
            <a:spLocks noChangeArrowheads="1"/>
          </p:cNvSpPr>
          <p:nvPr/>
        </p:nvSpPr>
        <p:spPr bwMode="auto">
          <a:xfrm>
            <a:off x="1096963" y="4806950"/>
            <a:ext cx="587375" cy="5207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8</a:t>
            </a:r>
          </a:p>
        </p:txBody>
      </p:sp>
      <p:sp>
        <p:nvSpPr>
          <p:cNvPr id="764940" name="AutoShape 12"/>
          <p:cNvSpPr>
            <a:spLocks noChangeArrowheads="1"/>
          </p:cNvSpPr>
          <p:nvPr/>
        </p:nvSpPr>
        <p:spPr bwMode="auto">
          <a:xfrm>
            <a:off x="1092200" y="5349875"/>
            <a:ext cx="596900" cy="5334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9</a:t>
            </a:r>
          </a:p>
        </p:txBody>
      </p:sp>
      <p:sp>
        <p:nvSpPr>
          <p:cNvPr id="764941" name="AutoShape 13"/>
          <p:cNvSpPr>
            <a:spLocks noChangeArrowheads="1"/>
          </p:cNvSpPr>
          <p:nvPr/>
        </p:nvSpPr>
        <p:spPr bwMode="auto">
          <a:xfrm>
            <a:off x="1066800" y="5905500"/>
            <a:ext cx="647700" cy="5715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10</a:t>
            </a:r>
          </a:p>
        </p:txBody>
      </p:sp>
      <p:sp>
        <p:nvSpPr>
          <p:cNvPr id="15" name="Title 1"/>
          <p:cNvSpPr txBox="1">
            <a:spLocks/>
          </p:cNvSpPr>
          <p:nvPr/>
        </p:nvSpPr>
        <p:spPr>
          <a:xfrm>
            <a:off x="0" y="-76200"/>
            <a:ext cx="6477000" cy="990600"/>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altLang="en-US" sz="4000" b="1" i="0" u="none" strike="noStrike" kern="1200" cap="none" spc="0" normalizeH="0" baseline="0" noProof="0" smtClean="0">
                <a:ln>
                  <a:noFill/>
                </a:ln>
                <a:solidFill>
                  <a:schemeClr val="bg1"/>
                </a:solidFill>
                <a:effectLst/>
                <a:uLnTx/>
                <a:uFillTx/>
                <a:latin typeface="Arial"/>
                <a:ea typeface="Helvetica" charset="0"/>
                <a:cs typeface="Arial"/>
              </a:rPr>
              <a:t>The Ten STARs</a:t>
            </a:r>
            <a:endParaRPr kumimoji="0" lang="en-US" altLang="en-US" sz="4000" b="1" i="0" u="none" strike="noStrike" kern="1200" cap="none" spc="0" normalizeH="0" baseline="0" noProof="0" dirty="0" smtClean="0">
              <a:ln>
                <a:noFill/>
              </a:ln>
              <a:solidFill>
                <a:schemeClr val="bg1"/>
              </a:solidFill>
              <a:effectLst/>
              <a:uLnTx/>
              <a:uFillTx/>
              <a:latin typeface="Arial"/>
              <a:ea typeface="Helvetica" charset="0"/>
              <a:cs typeface="Arial"/>
            </a:endParaRPr>
          </a:p>
        </p:txBody>
      </p:sp>
    </p:spTree>
    <p:extLst>
      <p:ext uri="{BB962C8B-B14F-4D97-AF65-F5344CB8AC3E}">
        <p14:creationId xmlns:p14="http://schemas.microsoft.com/office/powerpoint/2010/main" val="3472029126"/>
      </p:ext>
    </p:extLst>
  </p:cSld>
  <p:clrMapOvr>
    <a:masterClrMapping/>
  </p:clrMapOvr>
  <p:transition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3" descr="atv-utv-private-property-sig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0980" y="1447800"/>
            <a:ext cx="6813020" cy="5410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untitled8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2514600"/>
            <a:ext cx="4762500" cy="31718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0" y="-76200"/>
            <a:ext cx="6477000" cy="990600"/>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altLang="en-US" sz="4000" b="1" i="0" u="none" strike="noStrike" kern="1200" cap="none" spc="0" normalizeH="0" baseline="0" noProof="0" dirty="0" err="1" smtClean="0">
                <a:ln>
                  <a:noFill/>
                </a:ln>
                <a:solidFill>
                  <a:schemeClr val="bg1"/>
                </a:solidFill>
                <a:effectLst/>
                <a:uLnTx/>
                <a:uFillTx/>
                <a:latin typeface="Arial"/>
                <a:ea typeface="Helvetica" charset="0"/>
                <a:cs typeface="Arial"/>
              </a:rPr>
              <a:t>STARs</a:t>
            </a:r>
            <a:r>
              <a:rPr kumimoji="0" lang="en-US" altLang="en-US" sz="4000" b="1" i="0" u="none" strike="noStrike" kern="1200" cap="none" spc="0" normalizeH="0" baseline="0" noProof="0" dirty="0" smtClean="0">
                <a:ln>
                  <a:noFill/>
                </a:ln>
                <a:solidFill>
                  <a:schemeClr val="bg1"/>
                </a:solidFill>
                <a:effectLst/>
                <a:uLnTx/>
                <a:uFillTx/>
                <a:latin typeface="Arial"/>
                <a:ea typeface="Helvetica" charset="0"/>
                <a:cs typeface="Arial"/>
              </a:rPr>
              <a:t> Program Slide</a:t>
            </a:r>
          </a:p>
        </p:txBody>
      </p:sp>
    </p:spTree>
    <p:custDataLst>
      <p:tags r:id="rId1"/>
    </p:custDataLst>
    <p:extLst>
      <p:ext uri="{BB962C8B-B14F-4D97-AF65-F5344CB8AC3E}">
        <p14:creationId xmlns:p14="http://schemas.microsoft.com/office/powerpoint/2010/main" val="35956634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8" name="Picture 14" descr="STAR LOGO_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1066800"/>
            <a:ext cx="2590800" cy="2590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21507" name="Content Placeholder 2"/>
          <p:cNvSpPr>
            <a:spLocks noGrp="1"/>
          </p:cNvSpPr>
          <p:nvPr>
            <p:ph idx="4294967295"/>
          </p:nvPr>
        </p:nvSpPr>
        <p:spPr>
          <a:xfrm>
            <a:off x="1085850" y="990600"/>
            <a:ext cx="5867400" cy="5562600"/>
          </a:xfrm>
        </p:spPr>
        <p:txBody>
          <a:bodyPr>
            <a:noAutofit/>
          </a:bodyPr>
          <a:lstStyle/>
          <a:p>
            <a:pPr marL="514350" indent="-514350" eaLnBrk="1" hangingPunct="1">
              <a:lnSpc>
                <a:spcPct val="110000"/>
              </a:lnSpc>
              <a:spcAft>
                <a:spcPts val="600"/>
              </a:spcAft>
              <a:buFont typeface="Calibri" pitchFamily="34" charset="0"/>
              <a:buNone/>
            </a:pPr>
            <a:r>
              <a:rPr lang="en-US" altLang="en-US" sz="2400" dirty="0" smtClean="0">
                <a:latin typeface="Arial"/>
                <a:cs typeface="Arial"/>
              </a:rPr>
              <a:t>	 </a:t>
            </a:r>
            <a:r>
              <a:rPr lang="en-US" altLang="en-US" sz="2400" dirty="0" smtClean="0">
                <a:solidFill>
                  <a:srgbClr val="D9D9D9"/>
                </a:solidFill>
                <a:latin typeface="Arial"/>
                <a:cs typeface="Arial"/>
              </a:rPr>
              <a:t>Always wear your helmet</a:t>
            </a:r>
          </a:p>
          <a:p>
            <a:pPr marL="514350" indent="-514350" eaLnBrk="1" hangingPunct="1">
              <a:lnSpc>
                <a:spcPct val="110000"/>
              </a:lnSpc>
              <a:spcAft>
                <a:spcPts val="600"/>
              </a:spcAft>
              <a:buFont typeface="Calibri" pitchFamily="34" charset="0"/>
              <a:buNone/>
            </a:pPr>
            <a:r>
              <a:rPr lang="en-US" altLang="en-US" sz="2400" dirty="0" smtClean="0">
                <a:latin typeface="Arial"/>
                <a:cs typeface="Arial"/>
              </a:rPr>
              <a:t>       </a:t>
            </a:r>
            <a:r>
              <a:rPr lang="en-US" altLang="en-US" sz="2400" dirty="0" smtClean="0">
                <a:solidFill>
                  <a:schemeClr val="bg1">
                    <a:lumMod val="85000"/>
                  </a:schemeClr>
                </a:solidFill>
                <a:latin typeface="Arial"/>
                <a:cs typeface="Arial"/>
              </a:rPr>
              <a:t>One person at a time</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Ride the right size machine</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Always wear your protective gear</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a:t>
            </a:r>
            <a:r>
              <a:rPr lang="en-US" altLang="en-US" sz="2400" dirty="0" smtClean="0">
                <a:solidFill>
                  <a:srgbClr val="D9D9D9"/>
                </a:solidFill>
                <a:latin typeface="Arial"/>
                <a:cs typeface="Arial"/>
              </a:rPr>
              <a:t>Never ride on the road</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Take a safety course</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Tell someone where you are going</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Respect private property</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a:t>
            </a:r>
            <a:r>
              <a:rPr lang="en-US" altLang="en-US" b="1" dirty="0" smtClean="0">
                <a:latin typeface="Arial"/>
                <a:cs typeface="Arial"/>
              </a:rPr>
              <a:t>Never use alcohol or drugs</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Always obey the rules</a:t>
            </a:r>
          </a:p>
          <a:p>
            <a:pPr marL="514350" indent="-514350" eaLnBrk="1" hangingPunct="1">
              <a:lnSpc>
                <a:spcPct val="110000"/>
              </a:lnSpc>
              <a:spcAft>
                <a:spcPts val="600"/>
              </a:spcAft>
              <a:buFontTx/>
              <a:buNone/>
            </a:pPr>
            <a:endParaRPr lang="en-US" altLang="en-US" sz="2400" dirty="0" smtClean="0">
              <a:latin typeface="Arial"/>
              <a:cs typeface="Arial"/>
            </a:endParaRPr>
          </a:p>
        </p:txBody>
      </p:sp>
      <p:sp>
        <p:nvSpPr>
          <p:cNvPr id="764932" name="AutoShape 4"/>
          <p:cNvSpPr>
            <a:spLocks noChangeArrowheads="1"/>
          </p:cNvSpPr>
          <p:nvPr/>
        </p:nvSpPr>
        <p:spPr bwMode="auto">
          <a:xfrm>
            <a:off x="1066800" y="914400"/>
            <a:ext cx="647700" cy="5080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1</a:t>
            </a:r>
          </a:p>
        </p:txBody>
      </p:sp>
      <p:sp>
        <p:nvSpPr>
          <p:cNvPr id="764933" name="AutoShape 5"/>
          <p:cNvSpPr>
            <a:spLocks noChangeArrowheads="1"/>
          </p:cNvSpPr>
          <p:nvPr/>
        </p:nvSpPr>
        <p:spPr bwMode="auto">
          <a:xfrm>
            <a:off x="1066800" y="1444625"/>
            <a:ext cx="647700" cy="5080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2</a:t>
            </a:r>
          </a:p>
        </p:txBody>
      </p:sp>
      <p:sp>
        <p:nvSpPr>
          <p:cNvPr id="764934" name="AutoShape 6"/>
          <p:cNvSpPr>
            <a:spLocks noChangeArrowheads="1"/>
          </p:cNvSpPr>
          <p:nvPr/>
        </p:nvSpPr>
        <p:spPr bwMode="auto">
          <a:xfrm>
            <a:off x="1066800" y="1974850"/>
            <a:ext cx="647700" cy="5207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3</a:t>
            </a:r>
          </a:p>
        </p:txBody>
      </p:sp>
      <p:sp>
        <p:nvSpPr>
          <p:cNvPr id="764935" name="AutoShape 7"/>
          <p:cNvSpPr>
            <a:spLocks noChangeArrowheads="1"/>
          </p:cNvSpPr>
          <p:nvPr/>
        </p:nvSpPr>
        <p:spPr bwMode="auto">
          <a:xfrm>
            <a:off x="1066800" y="2519363"/>
            <a:ext cx="647700" cy="560387"/>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4</a:t>
            </a:r>
          </a:p>
        </p:txBody>
      </p:sp>
      <p:sp>
        <p:nvSpPr>
          <p:cNvPr id="764936" name="AutoShape 8"/>
          <p:cNvSpPr>
            <a:spLocks noChangeArrowheads="1"/>
          </p:cNvSpPr>
          <p:nvPr/>
        </p:nvSpPr>
        <p:spPr bwMode="auto">
          <a:xfrm>
            <a:off x="1096963" y="3101975"/>
            <a:ext cx="587375" cy="5461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a:latin typeface="Arial" pitchFamily="-108" charset="0"/>
                <a:ea typeface="Arial" pitchFamily="-108" charset="0"/>
                <a:cs typeface="Arial" pitchFamily="-108" charset="0"/>
              </a:rPr>
              <a:t>5</a:t>
            </a:r>
          </a:p>
        </p:txBody>
      </p:sp>
      <p:sp>
        <p:nvSpPr>
          <p:cNvPr id="764937" name="AutoShape 9"/>
          <p:cNvSpPr>
            <a:spLocks noChangeArrowheads="1"/>
          </p:cNvSpPr>
          <p:nvPr/>
        </p:nvSpPr>
        <p:spPr bwMode="auto">
          <a:xfrm>
            <a:off x="1096963" y="3670300"/>
            <a:ext cx="587375" cy="569913"/>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6</a:t>
            </a:r>
          </a:p>
        </p:txBody>
      </p:sp>
      <p:sp>
        <p:nvSpPr>
          <p:cNvPr id="764938" name="AutoShape 10"/>
          <p:cNvSpPr>
            <a:spLocks noChangeArrowheads="1"/>
          </p:cNvSpPr>
          <p:nvPr/>
        </p:nvSpPr>
        <p:spPr bwMode="auto">
          <a:xfrm>
            <a:off x="1096963" y="4262438"/>
            <a:ext cx="587375" cy="5207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7</a:t>
            </a:r>
          </a:p>
        </p:txBody>
      </p:sp>
      <p:sp>
        <p:nvSpPr>
          <p:cNvPr id="764939" name="AutoShape 11"/>
          <p:cNvSpPr>
            <a:spLocks noChangeArrowheads="1"/>
          </p:cNvSpPr>
          <p:nvPr/>
        </p:nvSpPr>
        <p:spPr bwMode="auto">
          <a:xfrm>
            <a:off x="1096963" y="4806950"/>
            <a:ext cx="587375" cy="5207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8</a:t>
            </a:r>
          </a:p>
        </p:txBody>
      </p:sp>
      <p:sp>
        <p:nvSpPr>
          <p:cNvPr id="764940" name="AutoShape 12"/>
          <p:cNvSpPr>
            <a:spLocks noChangeArrowheads="1"/>
          </p:cNvSpPr>
          <p:nvPr/>
        </p:nvSpPr>
        <p:spPr bwMode="auto">
          <a:xfrm>
            <a:off x="1092200" y="5349875"/>
            <a:ext cx="596900" cy="5334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9</a:t>
            </a:r>
          </a:p>
        </p:txBody>
      </p:sp>
      <p:sp>
        <p:nvSpPr>
          <p:cNvPr id="764941" name="AutoShape 13"/>
          <p:cNvSpPr>
            <a:spLocks noChangeArrowheads="1"/>
          </p:cNvSpPr>
          <p:nvPr/>
        </p:nvSpPr>
        <p:spPr bwMode="auto">
          <a:xfrm>
            <a:off x="1066800" y="5905500"/>
            <a:ext cx="647700" cy="5715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10</a:t>
            </a:r>
          </a:p>
        </p:txBody>
      </p:sp>
      <p:sp>
        <p:nvSpPr>
          <p:cNvPr id="15" name="Title 1"/>
          <p:cNvSpPr txBox="1">
            <a:spLocks/>
          </p:cNvSpPr>
          <p:nvPr/>
        </p:nvSpPr>
        <p:spPr>
          <a:xfrm>
            <a:off x="0" y="-76200"/>
            <a:ext cx="6477000" cy="990600"/>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altLang="en-US" sz="4000" b="1" i="0" u="none" strike="noStrike" kern="1200" cap="none" spc="0" normalizeH="0" baseline="0" noProof="0" smtClean="0">
                <a:ln>
                  <a:noFill/>
                </a:ln>
                <a:solidFill>
                  <a:schemeClr val="bg1"/>
                </a:solidFill>
                <a:effectLst/>
                <a:uLnTx/>
                <a:uFillTx/>
                <a:latin typeface="Arial"/>
                <a:ea typeface="Helvetica" charset="0"/>
                <a:cs typeface="Arial"/>
              </a:rPr>
              <a:t>The Ten STARs</a:t>
            </a:r>
            <a:endParaRPr kumimoji="0" lang="en-US" altLang="en-US" sz="4000" b="1" i="0" u="none" strike="noStrike" kern="1200" cap="none" spc="0" normalizeH="0" baseline="0" noProof="0" dirty="0" smtClean="0">
              <a:ln>
                <a:noFill/>
              </a:ln>
              <a:solidFill>
                <a:schemeClr val="bg1"/>
              </a:solidFill>
              <a:effectLst/>
              <a:uLnTx/>
              <a:uFillTx/>
              <a:latin typeface="Arial"/>
              <a:ea typeface="Helvetica" charset="0"/>
              <a:cs typeface="Arial"/>
            </a:endParaRPr>
          </a:p>
        </p:txBody>
      </p:sp>
    </p:spTree>
    <p:extLst>
      <p:ext uri="{BB962C8B-B14F-4D97-AF65-F5344CB8AC3E}">
        <p14:creationId xmlns:p14="http://schemas.microsoft.com/office/powerpoint/2010/main" val="3472029126"/>
      </p:ext>
    </p:extLst>
  </p:cSld>
  <p:clrMapOvr>
    <a:masterClrMapping/>
  </p:clrMapOvr>
  <p:transition advClick="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5"/>
          <p:cNvSpPr txBox="1">
            <a:spLocks noChangeArrowheads="1"/>
          </p:cNvSpPr>
          <p:nvPr/>
        </p:nvSpPr>
        <p:spPr>
          <a:xfrm>
            <a:off x="4800600" y="1963882"/>
            <a:ext cx="4191000" cy="154131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dirty="0" smtClean="0">
                <a:solidFill>
                  <a:srgbClr val="0070C0"/>
                </a:solidFill>
              </a:rPr>
              <a:t>Alcohol and ATVs DON’T mix!</a:t>
            </a:r>
          </a:p>
        </p:txBody>
      </p:sp>
      <p:pic>
        <p:nvPicPr>
          <p:cNvPr id="3" name="Picture 19" descr="Beer &amp; Truck &amp; ATV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5909" y="1963882"/>
            <a:ext cx="3606800"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3" descr="MC900065146[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38800" y="3695391"/>
            <a:ext cx="2895600" cy="2248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24"/>
          <p:cNvSpPr txBox="1">
            <a:spLocks noChangeArrowheads="1"/>
          </p:cNvSpPr>
          <p:nvPr/>
        </p:nvSpPr>
        <p:spPr bwMode="auto">
          <a:xfrm>
            <a:off x="6927" y="4890655"/>
            <a:ext cx="5334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4400">
                <a:solidFill>
                  <a:schemeClr val="tx1"/>
                </a:solidFill>
                <a:latin typeface="Tahoma" pitchFamily="34" charset="0"/>
              </a:defRPr>
            </a:lvl1pPr>
            <a:lvl2pPr marL="742950" indent="-285750">
              <a:defRPr sz="4400">
                <a:solidFill>
                  <a:schemeClr val="tx1"/>
                </a:solidFill>
                <a:latin typeface="Tahoma" pitchFamily="34" charset="0"/>
              </a:defRPr>
            </a:lvl2pPr>
            <a:lvl3pPr marL="1143000" indent="-228600">
              <a:defRPr sz="4400">
                <a:solidFill>
                  <a:schemeClr val="tx1"/>
                </a:solidFill>
                <a:latin typeface="Tahoma" pitchFamily="34" charset="0"/>
              </a:defRPr>
            </a:lvl3pPr>
            <a:lvl4pPr marL="1600200" indent="-228600">
              <a:defRPr sz="4400">
                <a:solidFill>
                  <a:schemeClr val="tx1"/>
                </a:solidFill>
                <a:latin typeface="Tahoma" pitchFamily="34" charset="0"/>
              </a:defRPr>
            </a:lvl4pPr>
            <a:lvl5pPr marL="2057400" indent="-228600">
              <a:defRPr sz="4400">
                <a:solidFill>
                  <a:schemeClr val="tx1"/>
                </a:solidFill>
                <a:latin typeface="Tahoma" pitchFamily="34" charset="0"/>
              </a:defRPr>
            </a:lvl5pPr>
            <a:lvl6pPr marL="2514600" indent="-228600" eaLnBrk="0" fontAlgn="base" hangingPunct="0">
              <a:spcBef>
                <a:spcPct val="0"/>
              </a:spcBef>
              <a:spcAft>
                <a:spcPct val="0"/>
              </a:spcAft>
              <a:defRPr sz="4400">
                <a:solidFill>
                  <a:schemeClr val="tx1"/>
                </a:solidFill>
                <a:latin typeface="Tahoma" pitchFamily="34" charset="0"/>
              </a:defRPr>
            </a:lvl6pPr>
            <a:lvl7pPr marL="2971800" indent="-228600" eaLnBrk="0" fontAlgn="base" hangingPunct="0">
              <a:spcBef>
                <a:spcPct val="0"/>
              </a:spcBef>
              <a:spcAft>
                <a:spcPct val="0"/>
              </a:spcAft>
              <a:defRPr sz="4400">
                <a:solidFill>
                  <a:schemeClr val="tx1"/>
                </a:solidFill>
                <a:latin typeface="Tahoma" pitchFamily="34" charset="0"/>
              </a:defRPr>
            </a:lvl7pPr>
            <a:lvl8pPr marL="3429000" indent="-228600" eaLnBrk="0" fontAlgn="base" hangingPunct="0">
              <a:spcBef>
                <a:spcPct val="0"/>
              </a:spcBef>
              <a:spcAft>
                <a:spcPct val="0"/>
              </a:spcAft>
              <a:defRPr sz="4400">
                <a:solidFill>
                  <a:schemeClr val="tx1"/>
                </a:solidFill>
                <a:latin typeface="Tahoma" pitchFamily="34" charset="0"/>
              </a:defRPr>
            </a:lvl8pPr>
            <a:lvl9pPr marL="3886200" indent="-228600" eaLnBrk="0" fontAlgn="base" hangingPunct="0">
              <a:spcBef>
                <a:spcPct val="0"/>
              </a:spcBef>
              <a:spcAft>
                <a:spcPct val="0"/>
              </a:spcAft>
              <a:defRPr sz="4400">
                <a:solidFill>
                  <a:schemeClr val="tx1"/>
                </a:solidFill>
                <a:latin typeface="Tahoma" pitchFamily="34" charset="0"/>
              </a:defRPr>
            </a:lvl9pPr>
          </a:lstStyle>
          <a:p>
            <a:pPr algn="ctr"/>
            <a:r>
              <a:rPr lang="en-US" altLang="en-US" sz="3200" dirty="0">
                <a:solidFill>
                  <a:srgbClr val="0070C0"/>
                </a:solidFill>
              </a:rPr>
              <a:t>All drugs can impact your ability to operate an ATV…</a:t>
            </a:r>
          </a:p>
        </p:txBody>
      </p:sp>
      <p:sp>
        <p:nvSpPr>
          <p:cNvPr id="6" name="Title 1"/>
          <p:cNvSpPr txBox="1">
            <a:spLocks/>
          </p:cNvSpPr>
          <p:nvPr/>
        </p:nvSpPr>
        <p:spPr>
          <a:xfrm>
            <a:off x="0" y="-76200"/>
            <a:ext cx="6477000" cy="990600"/>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altLang="en-US" sz="4000" b="1" i="0" u="none" strike="noStrike" kern="1200" cap="none" spc="0" normalizeH="0" baseline="0" noProof="0" dirty="0" err="1" smtClean="0">
                <a:ln>
                  <a:noFill/>
                </a:ln>
                <a:solidFill>
                  <a:schemeClr val="bg1"/>
                </a:solidFill>
                <a:effectLst/>
                <a:uLnTx/>
                <a:uFillTx/>
                <a:latin typeface="Arial"/>
                <a:ea typeface="Helvetica" charset="0"/>
                <a:cs typeface="Arial"/>
              </a:rPr>
              <a:t>STARs</a:t>
            </a:r>
            <a:r>
              <a:rPr kumimoji="0" lang="en-US" altLang="en-US" sz="4000" b="1" i="0" u="none" strike="noStrike" kern="1200" cap="none" spc="0" normalizeH="0" baseline="0" noProof="0" dirty="0" smtClean="0">
                <a:ln>
                  <a:noFill/>
                </a:ln>
                <a:solidFill>
                  <a:schemeClr val="bg1"/>
                </a:solidFill>
                <a:effectLst/>
                <a:uLnTx/>
                <a:uFillTx/>
                <a:latin typeface="Arial"/>
                <a:ea typeface="Helvetica" charset="0"/>
                <a:cs typeface="Arial"/>
              </a:rPr>
              <a:t> Program Slide</a:t>
            </a:r>
          </a:p>
        </p:txBody>
      </p:sp>
    </p:spTree>
    <p:custDataLst>
      <p:tags r:id="rId1"/>
    </p:custDataLst>
    <p:extLst>
      <p:ext uri="{BB962C8B-B14F-4D97-AF65-F5344CB8AC3E}">
        <p14:creationId xmlns:p14="http://schemas.microsoft.com/office/powerpoint/2010/main" val="12146621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5400"/>
            <a:ext cx="6477000" cy="990600"/>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altLang="en-US" sz="3500" b="1" i="0" u="none" strike="noStrike" kern="1200" cap="none" spc="0" normalizeH="0" baseline="0" noProof="0" dirty="0" smtClean="0">
                <a:ln>
                  <a:noFill/>
                </a:ln>
                <a:solidFill>
                  <a:schemeClr val="bg1"/>
                </a:solidFill>
                <a:effectLst/>
                <a:uLnTx/>
                <a:uFillTx/>
                <a:latin typeface="Arial"/>
                <a:ea typeface="Helvetica" charset="0"/>
                <a:cs typeface="Arial"/>
              </a:rPr>
              <a:t>Alcohol Contributes to       </a:t>
            </a:r>
            <a:r>
              <a:rPr lang="en-US" altLang="en-US" sz="3500" b="1" dirty="0" smtClean="0">
                <a:solidFill>
                  <a:schemeClr val="bg1"/>
                </a:solidFill>
                <a:latin typeface="Arial"/>
                <a:ea typeface="Helvetica" charset="0"/>
                <a:cs typeface="Arial"/>
              </a:rPr>
              <a:t>Teen</a:t>
            </a:r>
            <a:r>
              <a:rPr kumimoji="0" lang="en-US" altLang="en-US" sz="3500" b="1" i="0" u="none" strike="noStrike" kern="1200" cap="none" spc="0" normalizeH="0" noProof="0" dirty="0" smtClean="0">
                <a:ln>
                  <a:noFill/>
                </a:ln>
                <a:solidFill>
                  <a:schemeClr val="bg1"/>
                </a:solidFill>
                <a:effectLst/>
                <a:uLnTx/>
                <a:uFillTx/>
                <a:latin typeface="Arial"/>
                <a:ea typeface="Helvetica" charset="0"/>
                <a:cs typeface="Arial"/>
              </a:rPr>
              <a:t> ATV Crashes</a:t>
            </a:r>
            <a:endParaRPr kumimoji="0" lang="en-US" altLang="en-US" sz="3500" b="1" i="0" u="none" strike="noStrike" kern="1200" cap="none" spc="0" normalizeH="0" baseline="0" noProof="0" dirty="0" smtClean="0">
              <a:ln>
                <a:noFill/>
              </a:ln>
              <a:solidFill>
                <a:schemeClr val="bg1"/>
              </a:solidFill>
              <a:effectLst/>
              <a:uLnTx/>
              <a:uFillTx/>
              <a:latin typeface="Arial"/>
              <a:ea typeface="Helvetica" charset="0"/>
              <a:cs typeface="Arial"/>
            </a:endParaRPr>
          </a:p>
        </p:txBody>
      </p:sp>
      <p:sp>
        <p:nvSpPr>
          <p:cNvPr id="3" name="TextBox 2"/>
          <p:cNvSpPr txBox="1"/>
          <p:nvPr/>
        </p:nvSpPr>
        <p:spPr>
          <a:xfrm>
            <a:off x="304800" y="4953000"/>
            <a:ext cx="3810000" cy="1815882"/>
          </a:xfrm>
          <a:prstGeom prst="rect">
            <a:avLst/>
          </a:prstGeom>
          <a:noFill/>
        </p:spPr>
        <p:txBody>
          <a:bodyPr wrap="square" rtlCol="0">
            <a:spAutoFit/>
          </a:bodyPr>
          <a:lstStyle/>
          <a:p>
            <a:pPr algn="ctr"/>
            <a:r>
              <a:rPr lang="en-US" sz="2800" dirty="0" smtClean="0">
                <a:latin typeface="Arial"/>
                <a:cs typeface="Arial"/>
              </a:rPr>
              <a:t>One out of five fatal crashes with 16-17 year old operators involve alcohol.</a:t>
            </a:r>
            <a:endParaRPr lang="en-US" sz="2800" dirty="0">
              <a:latin typeface="Arial"/>
              <a:cs typeface="Arial"/>
            </a:endParaRPr>
          </a:p>
        </p:txBody>
      </p:sp>
      <p:sp>
        <p:nvSpPr>
          <p:cNvPr id="5" name="TextBox 4"/>
          <p:cNvSpPr txBox="1"/>
          <p:nvPr/>
        </p:nvSpPr>
        <p:spPr>
          <a:xfrm>
            <a:off x="4648200" y="4572000"/>
            <a:ext cx="4419600" cy="2062103"/>
          </a:xfrm>
          <a:prstGeom prst="rect">
            <a:avLst/>
          </a:prstGeom>
          <a:noFill/>
        </p:spPr>
        <p:txBody>
          <a:bodyPr wrap="square" rtlCol="0">
            <a:spAutoFit/>
          </a:bodyPr>
          <a:lstStyle/>
          <a:p>
            <a:pPr algn="ctr"/>
            <a:r>
              <a:rPr lang="en-US" sz="3200" dirty="0" smtClean="0">
                <a:latin typeface="Arial"/>
                <a:cs typeface="Arial"/>
              </a:rPr>
              <a:t>Crashes on roadways are more likely to involve alcohol</a:t>
            </a:r>
            <a:r>
              <a:rPr lang="en-US" sz="3200" dirty="0">
                <a:latin typeface="Arial"/>
                <a:cs typeface="Arial"/>
              </a:rPr>
              <a:t> </a:t>
            </a:r>
            <a:r>
              <a:rPr lang="en-US" sz="3200" dirty="0" smtClean="0">
                <a:latin typeface="Arial"/>
                <a:cs typeface="Arial"/>
              </a:rPr>
              <a:t>than crashes off-road.</a:t>
            </a:r>
            <a:endParaRPr lang="en-US" sz="3200" dirty="0">
              <a:latin typeface="Arial"/>
              <a:cs typeface="Arial"/>
            </a:endParaRPr>
          </a:p>
        </p:txBody>
      </p:sp>
      <p:pic>
        <p:nvPicPr>
          <p:cNvPr id="6" name="Picture 5" descr="crash23amlb_400"/>
          <p:cNvPicPr>
            <a:picLocks noChangeAspect="1" noChangeArrowheads="1"/>
          </p:cNvPicPr>
          <p:nvPr/>
        </p:nvPicPr>
        <p:blipFill rotWithShape="1">
          <a:blip r:embed="rId2">
            <a:extLst>
              <a:ext uri="{28A0092B-C50C-407E-A947-70E740481C1C}">
                <a14:useLocalDpi xmlns:a14="http://schemas.microsoft.com/office/drawing/2010/main" val="0"/>
              </a:ext>
            </a:extLst>
          </a:blip>
          <a:srcRect r="14760"/>
          <a:stretch/>
        </p:blipFill>
        <p:spPr bwMode="auto">
          <a:xfrm>
            <a:off x="4257243" y="1066800"/>
            <a:ext cx="4810557"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person-outline-clipart.gif"/>
          <p:cNvPicPr>
            <a:picLocks noChangeAspect="1"/>
          </p:cNvPicPr>
          <p:nvPr/>
        </p:nvPicPr>
        <p:blipFill>
          <a:blip r:embed="rId3"/>
          <a:stretch>
            <a:fillRect/>
          </a:stretch>
        </p:blipFill>
        <p:spPr>
          <a:xfrm>
            <a:off x="1676400" y="990600"/>
            <a:ext cx="1059215" cy="1326322"/>
          </a:xfrm>
          <a:prstGeom prst="rect">
            <a:avLst/>
          </a:prstGeom>
        </p:spPr>
      </p:pic>
      <p:pic>
        <p:nvPicPr>
          <p:cNvPr id="8" name="Picture 7" descr="person-outline-clipart.gif"/>
          <p:cNvPicPr>
            <a:picLocks noChangeAspect="1"/>
          </p:cNvPicPr>
          <p:nvPr/>
        </p:nvPicPr>
        <p:blipFill>
          <a:blip r:embed="rId3"/>
          <a:stretch>
            <a:fillRect/>
          </a:stretch>
        </p:blipFill>
        <p:spPr>
          <a:xfrm>
            <a:off x="838200" y="2133600"/>
            <a:ext cx="1059215" cy="1326322"/>
          </a:xfrm>
          <a:prstGeom prst="rect">
            <a:avLst/>
          </a:prstGeom>
        </p:spPr>
      </p:pic>
      <p:pic>
        <p:nvPicPr>
          <p:cNvPr id="9" name="Picture 8" descr="person-outline-clipart.gif"/>
          <p:cNvPicPr>
            <a:picLocks noChangeAspect="1"/>
          </p:cNvPicPr>
          <p:nvPr/>
        </p:nvPicPr>
        <p:blipFill>
          <a:blip r:embed="rId3"/>
          <a:stretch>
            <a:fillRect/>
          </a:stretch>
        </p:blipFill>
        <p:spPr>
          <a:xfrm>
            <a:off x="2598385" y="2133600"/>
            <a:ext cx="1059215" cy="1326322"/>
          </a:xfrm>
          <a:prstGeom prst="rect">
            <a:avLst/>
          </a:prstGeom>
        </p:spPr>
      </p:pic>
      <p:pic>
        <p:nvPicPr>
          <p:cNvPr id="10" name="Picture 9" descr="person-outline-clipart.gif"/>
          <p:cNvPicPr>
            <a:picLocks noChangeAspect="1"/>
          </p:cNvPicPr>
          <p:nvPr/>
        </p:nvPicPr>
        <p:blipFill>
          <a:blip r:embed="rId3"/>
          <a:stretch>
            <a:fillRect/>
          </a:stretch>
        </p:blipFill>
        <p:spPr>
          <a:xfrm>
            <a:off x="838200" y="3581400"/>
            <a:ext cx="1059215" cy="1326322"/>
          </a:xfrm>
          <a:prstGeom prst="rect">
            <a:avLst/>
          </a:prstGeom>
        </p:spPr>
      </p:pic>
      <p:pic>
        <p:nvPicPr>
          <p:cNvPr id="11" name="Picture 10" descr="person-outline-clipart.gif"/>
          <p:cNvPicPr>
            <a:picLocks noChangeAspect="1"/>
          </p:cNvPicPr>
          <p:nvPr/>
        </p:nvPicPr>
        <p:blipFill>
          <a:blip r:embed="rId3"/>
          <a:stretch>
            <a:fillRect/>
          </a:stretch>
        </p:blipFill>
        <p:spPr>
          <a:xfrm>
            <a:off x="2598385" y="3581400"/>
            <a:ext cx="1059215" cy="1326322"/>
          </a:xfrm>
          <a:prstGeom prst="rect">
            <a:avLst/>
          </a:prstGeom>
        </p:spPr>
      </p:pic>
      <p:sp>
        <p:nvSpPr>
          <p:cNvPr id="12" name="TextBox 11"/>
          <p:cNvSpPr txBox="1"/>
          <p:nvPr/>
        </p:nvSpPr>
        <p:spPr>
          <a:xfrm>
            <a:off x="1676400" y="1600200"/>
            <a:ext cx="1142999" cy="461665"/>
          </a:xfrm>
          <a:prstGeom prst="rect">
            <a:avLst/>
          </a:prstGeom>
          <a:solidFill>
            <a:srgbClr val="FF0000"/>
          </a:solidFill>
        </p:spPr>
        <p:txBody>
          <a:bodyPr wrap="square" rtlCol="0">
            <a:spAutoFit/>
          </a:bodyPr>
          <a:lstStyle/>
          <a:p>
            <a:r>
              <a:rPr lang="en-US" sz="2400" dirty="0" smtClean="0"/>
              <a:t>Alcohol</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8" name="Picture 14" descr="STAR LOGO_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1066800"/>
            <a:ext cx="2590800" cy="2590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21507" name="Content Placeholder 2"/>
          <p:cNvSpPr>
            <a:spLocks noGrp="1"/>
          </p:cNvSpPr>
          <p:nvPr>
            <p:ph idx="4294967295"/>
          </p:nvPr>
        </p:nvSpPr>
        <p:spPr>
          <a:xfrm>
            <a:off x="1085850" y="990600"/>
            <a:ext cx="5867400" cy="5562600"/>
          </a:xfrm>
        </p:spPr>
        <p:txBody>
          <a:bodyPr>
            <a:noAutofit/>
          </a:bodyPr>
          <a:lstStyle/>
          <a:p>
            <a:pPr marL="514350" indent="-514350" eaLnBrk="1" hangingPunct="1">
              <a:lnSpc>
                <a:spcPct val="110000"/>
              </a:lnSpc>
              <a:spcAft>
                <a:spcPts val="600"/>
              </a:spcAft>
              <a:buFont typeface="Calibri" pitchFamily="34" charset="0"/>
              <a:buNone/>
            </a:pPr>
            <a:r>
              <a:rPr lang="en-US" altLang="en-US" sz="2400" dirty="0" smtClean="0"/>
              <a:t>	 </a:t>
            </a:r>
            <a:r>
              <a:rPr lang="en-US" altLang="en-US" sz="2400" dirty="0" smtClean="0">
                <a:solidFill>
                  <a:srgbClr val="D9D9D9"/>
                </a:solidFill>
              </a:rPr>
              <a:t>Always wear your helmet</a:t>
            </a:r>
          </a:p>
          <a:p>
            <a:pPr marL="514350" indent="-514350" eaLnBrk="1" hangingPunct="1">
              <a:lnSpc>
                <a:spcPct val="110000"/>
              </a:lnSpc>
              <a:spcAft>
                <a:spcPts val="600"/>
              </a:spcAft>
              <a:buFont typeface="Calibri" pitchFamily="34" charset="0"/>
              <a:buNone/>
            </a:pPr>
            <a:r>
              <a:rPr lang="en-US" altLang="en-US" sz="2400" dirty="0" smtClean="0"/>
              <a:t>       </a:t>
            </a:r>
            <a:r>
              <a:rPr lang="en-US" altLang="en-US" sz="2400" dirty="0" smtClean="0">
                <a:solidFill>
                  <a:schemeClr val="bg1">
                    <a:lumMod val="85000"/>
                  </a:schemeClr>
                </a:solidFill>
              </a:rPr>
              <a:t>One person at a time</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rPr>
              <a:t>  	 Ride the right size machine</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rPr>
              <a:t>	 Always wear your protective gear</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rPr>
              <a:t> 	 </a:t>
            </a:r>
            <a:r>
              <a:rPr lang="en-US" altLang="en-US" sz="2400" dirty="0" smtClean="0">
                <a:solidFill>
                  <a:srgbClr val="D9D9D9"/>
                </a:solidFill>
              </a:rPr>
              <a:t>Never ride on the road</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rPr>
              <a:t> 	 Take a safety course</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rPr>
              <a:t> 	 Tell someone where you are going</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rPr>
              <a:t>  	 Respect private property</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rPr>
              <a:t>       Never use alcohol or drugs</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rPr>
              <a:t> 	 </a:t>
            </a:r>
            <a:r>
              <a:rPr lang="en-US" altLang="en-US" sz="2400" b="1" dirty="0" smtClean="0"/>
              <a:t>Always obey the rules</a:t>
            </a:r>
          </a:p>
          <a:p>
            <a:pPr marL="514350" indent="-514350" eaLnBrk="1" hangingPunct="1">
              <a:lnSpc>
                <a:spcPct val="110000"/>
              </a:lnSpc>
              <a:spcAft>
                <a:spcPts val="600"/>
              </a:spcAft>
              <a:buFontTx/>
              <a:buNone/>
            </a:pPr>
            <a:endParaRPr lang="en-US" altLang="en-US" sz="2400" dirty="0" smtClean="0"/>
          </a:p>
        </p:txBody>
      </p:sp>
      <p:sp>
        <p:nvSpPr>
          <p:cNvPr id="764932" name="AutoShape 4"/>
          <p:cNvSpPr>
            <a:spLocks noChangeArrowheads="1"/>
          </p:cNvSpPr>
          <p:nvPr/>
        </p:nvSpPr>
        <p:spPr bwMode="auto">
          <a:xfrm>
            <a:off x="1066800" y="914400"/>
            <a:ext cx="647700" cy="5080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1</a:t>
            </a:r>
          </a:p>
        </p:txBody>
      </p:sp>
      <p:sp>
        <p:nvSpPr>
          <p:cNvPr id="764933" name="AutoShape 5"/>
          <p:cNvSpPr>
            <a:spLocks noChangeArrowheads="1"/>
          </p:cNvSpPr>
          <p:nvPr/>
        </p:nvSpPr>
        <p:spPr bwMode="auto">
          <a:xfrm>
            <a:off x="1066800" y="1444625"/>
            <a:ext cx="647700" cy="5080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2</a:t>
            </a:r>
          </a:p>
        </p:txBody>
      </p:sp>
      <p:sp>
        <p:nvSpPr>
          <p:cNvPr id="764934" name="AutoShape 6"/>
          <p:cNvSpPr>
            <a:spLocks noChangeArrowheads="1"/>
          </p:cNvSpPr>
          <p:nvPr/>
        </p:nvSpPr>
        <p:spPr bwMode="auto">
          <a:xfrm>
            <a:off x="1066800" y="1974850"/>
            <a:ext cx="647700" cy="5207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3</a:t>
            </a:r>
          </a:p>
        </p:txBody>
      </p:sp>
      <p:sp>
        <p:nvSpPr>
          <p:cNvPr id="764935" name="AutoShape 7"/>
          <p:cNvSpPr>
            <a:spLocks noChangeArrowheads="1"/>
          </p:cNvSpPr>
          <p:nvPr/>
        </p:nvSpPr>
        <p:spPr bwMode="auto">
          <a:xfrm>
            <a:off x="1066800" y="2519363"/>
            <a:ext cx="647700" cy="560387"/>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4</a:t>
            </a:r>
          </a:p>
        </p:txBody>
      </p:sp>
      <p:sp>
        <p:nvSpPr>
          <p:cNvPr id="764936" name="AutoShape 8"/>
          <p:cNvSpPr>
            <a:spLocks noChangeArrowheads="1"/>
          </p:cNvSpPr>
          <p:nvPr/>
        </p:nvSpPr>
        <p:spPr bwMode="auto">
          <a:xfrm>
            <a:off x="1096963" y="3101975"/>
            <a:ext cx="587375" cy="5461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a:latin typeface="Arial" pitchFamily="-108" charset="0"/>
                <a:ea typeface="Arial" pitchFamily="-108" charset="0"/>
                <a:cs typeface="Arial" pitchFamily="-108" charset="0"/>
              </a:rPr>
              <a:t>5</a:t>
            </a:r>
          </a:p>
        </p:txBody>
      </p:sp>
      <p:sp>
        <p:nvSpPr>
          <p:cNvPr id="764937" name="AutoShape 9"/>
          <p:cNvSpPr>
            <a:spLocks noChangeArrowheads="1"/>
          </p:cNvSpPr>
          <p:nvPr/>
        </p:nvSpPr>
        <p:spPr bwMode="auto">
          <a:xfrm>
            <a:off x="1096963" y="3670300"/>
            <a:ext cx="587375" cy="569913"/>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6</a:t>
            </a:r>
          </a:p>
        </p:txBody>
      </p:sp>
      <p:sp>
        <p:nvSpPr>
          <p:cNvPr id="764938" name="AutoShape 10"/>
          <p:cNvSpPr>
            <a:spLocks noChangeArrowheads="1"/>
          </p:cNvSpPr>
          <p:nvPr/>
        </p:nvSpPr>
        <p:spPr bwMode="auto">
          <a:xfrm>
            <a:off x="1096963" y="4262438"/>
            <a:ext cx="587375" cy="5207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7</a:t>
            </a:r>
          </a:p>
        </p:txBody>
      </p:sp>
      <p:sp>
        <p:nvSpPr>
          <p:cNvPr id="764939" name="AutoShape 11"/>
          <p:cNvSpPr>
            <a:spLocks noChangeArrowheads="1"/>
          </p:cNvSpPr>
          <p:nvPr/>
        </p:nvSpPr>
        <p:spPr bwMode="auto">
          <a:xfrm>
            <a:off x="1096963" y="4806950"/>
            <a:ext cx="587375" cy="5207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8</a:t>
            </a:r>
          </a:p>
        </p:txBody>
      </p:sp>
      <p:sp>
        <p:nvSpPr>
          <p:cNvPr id="764940" name="AutoShape 12"/>
          <p:cNvSpPr>
            <a:spLocks noChangeArrowheads="1"/>
          </p:cNvSpPr>
          <p:nvPr/>
        </p:nvSpPr>
        <p:spPr bwMode="auto">
          <a:xfrm>
            <a:off x="1092200" y="5349875"/>
            <a:ext cx="596900" cy="5334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9</a:t>
            </a:r>
          </a:p>
        </p:txBody>
      </p:sp>
      <p:sp>
        <p:nvSpPr>
          <p:cNvPr id="764941" name="AutoShape 13"/>
          <p:cNvSpPr>
            <a:spLocks noChangeArrowheads="1"/>
          </p:cNvSpPr>
          <p:nvPr/>
        </p:nvSpPr>
        <p:spPr bwMode="auto">
          <a:xfrm>
            <a:off x="1066800" y="5905500"/>
            <a:ext cx="647700" cy="5715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10</a:t>
            </a:r>
          </a:p>
        </p:txBody>
      </p:sp>
      <p:sp>
        <p:nvSpPr>
          <p:cNvPr id="15" name="Title 1"/>
          <p:cNvSpPr txBox="1">
            <a:spLocks/>
          </p:cNvSpPr>
          <p:nvPr/>
        </p:nvSpPr>
        <p:spPr>
          <a:xfrm>
            <a:off x="0" y="-76200"/>
            <a:ext cx="6477000" cy="990600"/>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altLang="en-US" sz="4000" b="1" i="0" u="none" strike="noStrike" kern="1200" cap="none" spc="0" normalizeH="0" baseline="0" noProof="0" smtClean="0">
                <a:ln>
                  <a:noFill/>
                </a:ln>
                <a:solidFill>
                  <a:schemeClr val="bg1"/>
                </a:solidFill>
                <a:effectLst/>
                <a:uLnTx/>
                <a:uFillTx/>
                <a:latin typeface="Helvetica" charset="0"/>
                <a:ea typeface="Helvetica" charset="0"/>
                <a:cs typeface="Helvetica" charset="0"/>
              </a:rPr>
              <a:t>The Ten STARs</a:t>
            </a:r>
            <a:endParaRPr kumimoji="0" lang="en-US" altLang="en-US" sz="4000" b="1" i="0" u="none" strike="noStrike" kern="1200" cap="none" spc="0" normalizeH="0" baseline="0" noProof="0" dirty="0" smtClean="0">
              <a:ln>
                <a:noFill/>
              </a:ln>
              <a:solidFill>
                <a:schemeClr val="bg1"/>
              </a:solidFill>
              <a:effectLst/>
              <a:uLnTx/>
              <a:uFillTx/>
              <a:latin typeface="Helvetica" charset="0"/>
              <a:ea typeface="Helvetica" charset="0"/>
              <a:cs typeface="Helvetica" charset="0"/>
            </a:endParaRPr>
          </a:p>
        </p:txBody>
      </p:sp>
    </p:spTree>
    <p:extLst>
      <p:ext uri="{BB962C8B-B14F-4D97-AF65-F5344CB8AC3E}">
        <p14:creationId xmlns:p14="http://schemas.microsoft.com/office/powerpoint/2010/main" val="3472029126"/>
      </p:ext>
    </p:extLst>
  </p:cSld>
  <p:clrMapOvr>
    <a:masterClrMapping/>
  </p:clrMapOvr>
  <p:transition advClick="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1524000"/>
            <a:ext cx="2960077"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txBox="1">
            <a:spLocks/>
          </p:cNvSpPr>
          <p:nvPr/>
        </p:nvSpPr>
        <p:spPr>
          <a:xfrm>
            <a:off x="0" y="-76200"/>
            <a:ext cx="6477000" cy="990600"/>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altLang="en-US" sz="4000" b="1" i="0" u="none" strike="noStrike" kern="1200" cap="none" spc="0" normalizeH="0" baseline="0" noProof="0" dirty="0" err="1" smtClean="0">
                <a:ln>
                  <a:noFill/>
                </a:ln>
                <a:solidFill>
                  <a:schemeClr val="bg1"/>
                </a:solidFill>
                <a:effectLst/>
                <a:uLnTx/>
                <a:uFillTx/>
                <a:latin typeface="Arial"/>
                <a:ea typeface="Helvetica" charset="0"/>
                <a:cs typeface="Arial"/>
              </a:rPr>
              <a:t>STARs</a:t>
            </a:r>
            <a:r>
              <a:rPr kumimoji="0" lang="en-US" altLang="en-US" sz="4000" b="1" i="0" u="none" strike="noStrike" kern="1200" cap="none" spc="0" normalizeH="0" baseline="0" noProof="0" dirty="0" smtClean="0">
                <a:ln>
                  <a:noFill/>
                </a:ln>
                <a:solidFill>
                  <a:schemeClr val="bg1"/>
                </a:solidFill>
                <a:effectLst/>
                <a:uLnTx/>
                <a:uFillTx/>
                <a:latin typeface="Arial"/>
                <a:ea typeface="Helvetica" charset="0"/>
                <a:cs typeface="Arial"/>
              </a:rPr>
              <a:t> Program Slide</a:t>
            </a:r>
          </a:p>
        </p:txBody>
      </p:sp>
    </p:spTree>
    <p:custDataLst>
      <p:tags r:id="rId1"/>
    </p:custDataLst>
    <p:extLst>
      <p:ext uri="{BB962C8B-B14F-4D97-AF65-F5344CB8AC3E}">
        <p14:creationId xmlns:p14="http://schemas.microsoft.com/office/powerpoint/2010/main" val="37845460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9200" y="2438400"/>
            <a:ext cx="6858000" cy="2743200"/>
          </a:xfrm>
        </p:spPr>
        <p:txBody>
          <a:bodyPr anchor="t">
            <a:normAutofit/>
          </a:bodyPr>
          <a:lstStyle/>
          <a:p>
            <a:pPr algn="ctr"/>
            <a:r>
              <a:rPr lang="en-US" sz="4800" b="1" dirty="0" smtClean="0">
                <a:ln w="1905"/>
                <a:solidFill>
                  <a:srgbClr val="E46C0A"/>
                </a:solidFill>
                <a:effectLst>
                  <a:innerShdw blurRad="69850" dist="43180" dir="5400000">
                    <a:srgbClr val="000000">
                      <a:alpha val="65000"/>
                    </a:srgbClr>
                  </a:innerShdw>
                </a:effectLst>
                <a:latin typeface="Arial"/>
                <a:cs typeface="Arial"/>
              </a:rPr>
              <a:t>Youth are Engaging in Multiple Unsafe Riding Behavior</a:t>
            </a:r>
            <a:endParaRPr lang="en-US" sz="4800" b="1" dirty="0">
              <a:ln w="1905"/>
              <a:solidFill>
                <a:srgbClr val="E46C0A"/>
              </a:solidFill>
              <a:effectLst>
                <a:innerShdw blurRad="69850" dist="43180" dir="5400000">
                  <a:srgbClr val="000000">
                    <a:alpha val="65000"/>
                  </a:srgbClr>
                </a:innerShdw>
              </a:effectLst>
              <a:latin typeface="Arial"/>
              <a:cs typeface="Arial"/>
            </a:endParaRPr>
          </a:p>
        </p:txBody>
      </p:sp>
    </p:spTree>
    <p:extLst>
      <p:ext uri="{BB962C8B-B14F-4D97-AF65-F5344CB8AC3E}">
        <p14:creationId xmlns:p14="http://schemas.microsoft.com/office/powerpoint/2010/main" val="38455537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017" y="-36022"/>
            <a:ext cx="6404968" cy="864429"/>
          </a:xfrm>
        </p:spPr>
        <p:txBody>
          <a:bodyPr>
            <a:noAutofit/>
          </a:bodyPr>
          <a:lstStyle/>
          <a:p>
            <a:r>
              <a:rPr lang="en-US" sz="3200" dirty="0" smtClean="0">
                <a:latin typeface="+mj-lt"/>
              </a:rPr>
              <a:t>Our Three Measures of Unsafe Riding Behaviors</a:t>
            </a:r>
            <a:endParaRPr lang="en-US" sz="3200" dirty="0">
              <a:latin typeface="+mj-lt"/>
            </a:endParaRPr>
          </a:p>
        </p:txBody>
      </p:sp>
      <p:sp>
        <p:nvSpPr>
          <p:cNvPr id="4" name="TextBox 3"/>
          <p:cNvSpPr txBox="1"/>
          <p:nvPr/>
        </p:nvSpPr>
        <p:spPr>
          <a:xfrm>
            <a:off x="3200400" y="1371600"/>
            <a:ext cx="2114549" cy="1077218"/>
          </a:xfrm>
          <a:prstGeom prst="rect">
            <a:avLst/>
          </a:prstGeom>
          <a:noFill/>
        </p:spPr>
        <p:txBody>
          <a:bodyPr wrap="square" rtlCol="0">
            <a:spAutoFit/>
          </a:bodyPr>
          <a:lstStyle/>
          <a:p>
            <a:pPr algn="ctr"/>
            <a:r>
              <a:rPr lang="en-US" sz="3200" b="1" dirty="0" smtClean="0"/>
              <a:t>Multiple Riders</a:t>
            </a:r>
            <a:endParaRPr lang="en-US" sz="3200" b="1" dirty="0"/>
          </a:p>
        </p:txBody>
      </p:sp>
      <p:sp>
        <p:nvSpPr>
          <p:cNvPr id="5" name="TextBox 4"/>
          <p:cNvSpPr txBox="1"/>
          <p:nvPr/>
        </p:nvSpPr>
        <p:spPr>
          <a:xfrm>
            <a:off x="3860716" y="2971800"/>
            <a:ext cx="2074571" cy="1077218"/>
          </a:xfrm>
          <a:prstGeom prst="rect">
            <a:avLst/>
          </a:prstGeom>
          <a:noFill/>
        </p:spPr>
        <p:txBody>
          <a:bodyPr wrap="square" rtlCol="0">
            <a:spAutoFit/>
          </a:bodyPr>
          <a:lstStyle/>
          <a:p>
            <a:pPr algn="ctr"/>
            <a:r>
              <a:rPr lang="en-US" sz="3200" b="1" dirty="0" smtClean="0"/>
              <a:t>Riding on Roads</a:t>
            </a:r>
            <a:endParaRPr lang="en-US" sz="3200" b="1" dirty="0"/>
          </a:p>
        </p:txBody>
      </p:sp>
      <p:sp>
        <p:nvSpPr>
          <p:cNvPr id="6" name="TextBox 5"/>
          <p:cNvSpPr txBox="1"/>
          <p:nvPr/>
        </p:nvSpPr>
        <p:spPr>
          <a:xfrm>
            <a:off x="300632" y="4823357"/>
            <a:ext cx="2066384" cy="1569660"/>
          </a:xfrm>
          <a:prstGeom prst="rect">
            <a:avLst/>
          </a:prstGeom>
          <a:noFill/>
        </p:spPr>
        <p:txBody>
          <a:bodyPr wrap="square" rtlCol="0">
            <a:spAutoFit/>
          </a:bodyPr>
          <a:lstStyle/>
          <a:p>
            <a:pPr algn="ctr"/>
            <a:r>
              <a:rPr lang="en-US" sz="3200" b="1" dirty="0" smtClean="0"/>
              <a:t>Riding Without a Helmet</a:t>
            </a:r>
            <a:endParaRPr lang="en-US" sz="3200" b="1" dirty="0"/>
          </a:p>
        </p:txBody>
      </p:sp>
      <p:pic>
        <p:nvPicPr>
          <p:cNvPr id="7" name="Picture 2" descr="C:\Users\Lou Wolfe\Desktop\ATV pics\ATV pics 002.jpg"/>
          <p:cNvPicPr>
            <a:picLocks noChangeAspect="1" noChangeArrowheads="1"/>
          </p:cNvPicPr>
          <p:nvPr/>
        </p:nvPicPr>
        <p:blipFill>
          <a:blip r:embed="rId2"/>
          <a:srcRect l="23218"/>
          <a:stretch>
            <a:fillRect/>
          </a:stretch>
        </p:blipFill>
        <p:spPr bwMode="auto">
          <a:xfrm>
            <a:off x="300632" y="1287629"/>
            <a:ext cx="2747368" cy="2446171"/>
          </a:xfrm>
          <a:prstGeom prst="rect">
            <a:avLst/>
          </a:prstGeom>
          <a:noFill/>
          <a:ln w="9525">
            <a:noFill/>
            <a:miter lim="800000"/>
            <a:headEnd/>
            <a:tailEnd/>
          </a:ln>
          <a:effectLst>
            <a:outerShdw blurRad="292100" dist="139700" dir="2700000" algn="tl" rotWithShape="0">
              <a:srgbClr val="333333">
                <a:alpha val="64999"/>
              </a:srgbClr>
            </a:outerShdw>
          </a:effectLst>
        </p:spPr>
      </p:pic>
      <p:pic>
        <p:nvPicPr>
          <p:cNvPr id="9" name="Picture 6" descr="atv_29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1166" y="4495800"/>
            <a:ext cx="2993014" cy="2167355"/>
          </a:xfrm>
          <a:prstGeom prst="rect">
            <a:avLst/>
          </a:prstGeom>
          <a:noFill/>
          <a:ln>
            <a:noFill/>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5715000" y="5105400"/>
            <a:ext cx="3149600" cy="1384995"/>
          </a:xfrm>
          <a:prstGeom prst="rect">
            <a:avLst/>
          </a:prstGeom>
          <a:noFill/>
        </p:spPr>
        <p:txBody>
          <a:bodyPr wrap="square" rtlCol="0">
            <a:spAutoFit/>
          </a:bodyPr>
          <a:lstStyle/>
          <a:p>
            <a:pPr algn="ctr"/>
            <a:r>
              <a:rPr lang="en-US" sz="2800" b="1" dirty="0" smtClean="0">
                <a:ln w="1905"/>
                <a:solidFill>
                  <a:srgbClr val="E46C0A"/>
                </a:solidFill>
                <a:effectLst>
                  <a:innerShdw blurRad="69850" dist="43180" dir="5400000">
                    <a:srgbClr val="000000">
                      <a:alpha val="65000"/>
                    </a:srgbClr>
                  </a:innerShdw>
                </a:effectLst>
              </a:rPr>
              <a:t>Determined Combinations of Unsafe Behaviors</a:t>
            </a:r>
            <a:endParaRPr lang="en-US" sz="2800" b="1" dirty="0">
              <a:ln w="1905"/>
              <a:solidFill>
                <a:srgbClr val="E46C0A"/>
              </a:solidFill>
              <a:effectLst>
                <a:innerShdw blurRad="69850" dist="43180" dir="5400000">
                  <a:srgbClr val="000000">
                    <a:alpha val="65000"/>
                  </a:srgbClr>
                </a:innerShdw>
              </a:effectLst>
            </a:endParaRPr>
          </a:p>
        </p:txBody>
      </p:sp>
      <p:pic>
        <p:nvPicPr>
          <p:cNvPr id="11" name="Picture 5" descr="ATV 6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3600" y="1066800"/>
            <a:ext cx="2529953" cy="38100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645335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1" y="-76200"/>
            <a:ext cx="6858000" cy="1038993"/>
          </a:xfrm>
        </p:spPr>
        <p:txBody>
          <a:bodyPr>
            <a:noAutofit/>
          </a:bodyPr>
          <a:lstStyle/>
          <a:p>
            <a:pPr>
              <a:lnSpc>
                <a:spcPct val="80000"/>
              </a:lnSpc>
            </a:pPr>
            <a:r>
              <a:rPr lang="en-US" b="1" dirty="0" smtClean="0">
                <a:latin typeface="Arial"/>
                <a:cs typeface="Arial"/>
              </a:rPr>
              <a:t>ATVs Are Not Designed For Roadway Use</a:t>
            </a:r>
            <a:endParaRPr lang="en-US" b="1" dirty="0">
              <a:latin typeface="Arial"/>
              <a:cs typeface="Arial"/>
            </a:endParaRPr>
          </a:p>
        </p:txBody>
      </p:sp>
      <p:sp>
        <p:nvSpPr>
          <p:cNvPr id="4" name="Content Placeholder 2"/>
          <p:cNvSpPr>
            <a:spLocks noGrp="1"/>
          </p:cNvSpPr>
          <p:nvPr>
            <p:ph idx="1"/>
          </p:nvPr>
        </p:nvSpPr>
        <p:spPr>
          <a:xfrm>
            <a:off x="152400" y="1143000"/>
            <a:ext cx="4953000" cy="5345429"/>
          </a:xfrm>
        </p:spPr>
        <p:txBody>
          <a:bodyPr>
            <a:noAutofit/>
          </a:bodyPr>
          <a:lstStyle/>
          <a:p>
            <a:pPr>
              <a:lnSpc>
                <a:spcPct val="140000"/>
              </a:lnSpc>
              <a:spcBef>
                <a:spcPts val="0"/>
              </a:spcBef>
              <a:buSzPct val="100000"/>
            </a:pPr>
            <a:r>
              <a:rPr lang="en-US" altLang="en-US" sz="2600" dirty="0" smtClean="0">
                <a:latin typeface="Arial"/>
                <a:cs typeface="Arial"/>
              </a:rPr>
              <a:t>High center of gravity </a:t>
            </a:r>
          </a:p>
          <a:p>
            <a:pPr>
              <a:lnSpc>
                <a:spcPct val="140000"/>
              </a:lnSpc>
              <a:spcBef>
                <a:spcPts val="0"/>
              </a:spcBef>
              <a:buSzPct val="100000"/>
            </a:pPr>
            <a:r>
              <a:rPr lang="en-US" altLang="en-US" sz="2600" dirty="0" smtClean="0">
                <a:latin typeface="Arial"/>
                <a:cs typeface="Arial"/>
              </a:rPr>
              <a:t>Tires</a:t>
            </a:r>
          </a:p>
          <a:p>
            <a:pPr lvl="1">
              <a:lnSpc>
                <a:spcPct val="140000"/>
              </a:lnSpc>
              <a:spcBef>
                <a:spcPts val="0"/>
              </a:spcBef>
              <a:buSzPct val="100000"/>
              <a:buFont typeface="Wingdings" charset="2"/>
              <a:buChar char="ü"/>
            </a:pPr>
            <a:r>
              <a:rPr lang="en-US" altLang="en-US" sz="2600" dirty="0" smtClean="0">
                <a:latin typeface="Arial"/>
                <a:cs typeface="Arial"/>
              </a:rPr>
              <a:t>Roadway tires designed to grip and release the road.</a:t>
            </a:r>
          </a:p>
          <a:p>
            <a:pPr lvl="1">
              <a:lnSpc>
                <a:spcPct val="140000"/>
              </a:lnSpc>
              <a:spcBef>
                <a:spcPts val="0"/>
              </a:spcBef>
              <a:buSzPct val="100000"/>
              <a:buFont typeface="Wingdings" charset="2"/>
              <a:buChar char="ü"/>
            </a:pPr>
            <a:r>
              <a:rPr lang="en-US" altLang="en-US" sz="2600" dirty="0" smtClean="0">
                <a:latin typeface="Arial"/>
                <a:cs typeface="Arial"/>
              </a:rPr>
              <a:t>ATV tires designed to grab and not easily release.</a:t>
            </a:r>
          </a:p>
          <a:p>
            <a:pPr lvl="1">
              <a:lnSpc>
                <a:spcPct val="140000"/>
              </a:lnSpc>
              <a:spcBef>
                <a:spcPts val="0"/>
              </a:spcBef>
              <a:buSzPct val="100000"/>
              <a:buFont typeface="Wingdings" charset="2"/>
              <a:buChar char="ü"/>
            </a:pPr>
            <a:r>
              <a:rPr lang="en-US" altLang="en-US" sz="2600" dirty="0" smtClean="0">
                <a:latin typeface="Arial"/>
                <a:cs typeface="Arial"/>
              </a:rPr>
              <a:t>Under inflated tires react to bumps and ruts.</a:t>
            </a:r>
          </a:p>
          <a:p>
            <a:pPr>
              <a:lnSpc>
                <a:spcPct val="140000"/>
              </a:lnSpc>
              <a:spcBef>
                <a:spcPts val="0"/>
              </a:spcBef>
              <a:buSzPct val="100000"/>
            </a:pPr>
            <a:r>
              <a:rPr lang="en-US" altLang="en-US" sz="2600" dirty="0" smtClean="0">
                <a:latin typeface="Arial"/>
                <a:cs typeface="Arial"/>
              </a:rPr>
              <a:t>No rear differential</a:t>
            </a:r>
          </a:p>
          <a:p>
            <a:pPr>
              <a:lnSpc>
                <a:spcPct val="140000"/>
              </a:lnSpc>
              <a:spcBef>
                <a:spcPts val="0"/>
              </a:spcBef>
              <a:buSzPct val="100000"/>
            </a:pPr>
            <a:endParaRPr lang="en-US" altLang="en-US" sz="2600" dirty="0" smtClean="0">
              <a:latin typeface="Arial"/>
              <a:cs typeface="Arial"/>
            </a:endParaRPr>
          </a:p>
        </p:txBody>
      </p:sp>
      <p:pic>
        <p:nvPicPr>
          <p:cNvPr id="36866"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5892800" y="3547269"/>
            <a:ext cx="2593733" cy="319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Group 7"/>
          <p:cNvGrpSpPr/>
          <p:nvPr/>
        </p:nvGrpSpPr>
        <p:grpSpPr>
          <a:xfrm>
            <a:off x="5029200" y="914400"/>
            <a:ext cx="3815344" cy="2609850"/>
            <a:chOff x="5029200" y="914400"/>
            <a:chExt cx="3815344" cy="2609850"/>
          </a:xfrm>
        </p:grpSpPr>
        <p:grpSp>
          <p:nvGrpSpPr>
            <p:cNvPr id="3" name="Group 2"/>
            <p:cNvGrpSpPr/>
            <p:nvPr/>
          </p:nvGrpSpPr>
          <p:grpSpPr>
            <a:xfrm>
              <a:off x="5029200" y="1219200"/>
              <a:ext cx="3815344" cy="2305050"/>
              <a:chOff x="7104876" y="1489869"/>
              <a:chExt cx="5087125" cy="2305050"/>
            </a:xfrm>
          </p:grpSpPr>
          <p:pic>
            <p:nvPicPr>
              <p:cNvPr id="5" name="Picture 2"/>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104876" y="1654969"/>
                <a:ext cx="1739900" cy="1974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9453034" y="1489869"/>
                <a:ext cx="2738967" cy="230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a:spLocks noChangeArrowheads="1"/>
              </p:cNvSpPr>
              <p:nvPr/>
            </p:nvSpPr>
            <p:spPr bwMode="auto">
              <a:xfrm>
                <a:off x="8832076" y="2023269"/>
                <a:ext cx="13208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b="1">
                    <a:solidFill>
                      <a:schemeClr val="tx1"/>
                    </a:solidFill>
                    <a:latin typeface="Arial" pitchFamily="34" charset="0"/>
                    <a:ea typeface="ＭＳ Ｐゴシック" pitchFamily="34" charset="-128"/>
                  </a:defRPr>
                </a:lvl1pPr>
                <a:lvl2pPr marL="742950" indent="-285750">
                  <a:defRPr sz="1200" b="1">
                    <a:solidFill>
                      <a:schemeClr val="tx1"/>
                    </a:solidFill>
                    <a:latin typeface="Arial" pitchFamily="34" charset="0"/>
                    <a:ea typeface="ＭＳ Ｐゴシック" pitchFamily="34" charset="-128"/>
                  </a:defRPr>
                </a:lvl2pPr>
                <a:lvl3pPr marL="1143000" indent="-228600">
                  <a:defRPr sz="1200" b="1">
                    <a:solidFill>
                      <a:schemeClr val="tx1"/>
                    </a:solidFill>
                    <a:latin typeface="Arial" pitchFamily="34" charset="0"/>
                    <a:ea typeface="ＭＳ Ｐゴシック" pitchFamily="34" charset="-128"/>
                  </a:defRPr>
                </a:lvl3pPr>
                <a:lvl4pPr marL="1600200" indent="-228600">
                  <a:defRPr sz="1200" b="1">
                    <a:solidFill>
                      <a:schemeClr val="tx1"/>
                    </a:solidFill>
                    <a:latin typeface="Arial" pitchFamily="34" charset="0"/>
                    <a:ea typeface="ＭＳ Ｐゴシック" pitchFamily="34" charset="-128"/>
                  </a:defRPr>
                </a:lvl4pPr>
                <a:lvl5pPr marL="2057400" indent="-228600">
                  <a:defRPr sz="1200" b="1">
                    <a:solidFill>
                      <a:schemeClr val="tx1"/>
                    </a:solidFill>
                    <a:latin typeface="Arial" pitchFamily="34" charset="0"/>
                    <a:ea typeface="ＭＳ Ｐゴシック" pitchFamily="34" charset="-128"/>
                  </a:defRPr>
                </a:lvl5pPr>
                <a:lvl6pPr marL="2514600" indent="-228600" algn="ctr" eaLnBrk="0" fontAlgn="base" hangingPunct="0">
                  <a:spcBef>
                    <a:spcPct val="0"/>
                  </a:spcBef>
                  <a:spcAft>
                    <a:spcPct val="0"/>
                  </a:spcAft>
                  <a:defRPr sz="1200" b="1">
                    <a:solidFill>
                      <a:schemeClr val="tx1"/>
                    </a:solidFill>
                    <a:latin typeface="Arial" pitchFamily="34" charset="0"/>
                    <a:ea typeface="ＭＳ Ｐゴシック" pitchFamily="34" charset="-128"/>
                  </a:defRPr>
                </a:lvl6pPr>
                <a:lvl7pPr marL="2971800" indent="-228600" algn="ctr" eaLnBrk="0" fontAlgn="base" hangingPunct="0">
                  <a:spcBef>
                    <a:spcPct val="0"/>
                  </a:spcBef>
                  <a:spcAft>
                    <a:spcPct val="0"/>
                  </a:spcAft>
                  <a:defRPr sz="1200" b="1">
                    <a:solidFill>
                      <a:schemeClr val="tx1"/>
                    </a:solidFill>
                    <a:latin typeface="Arial" pitchFamily="34" charset="0"/>
                    <a:ea typeface="ＭＳ Ｐゴシック" pitchFamily="34" charset="-128"/>
                  </a:defRPr>
                </a:lvl7pPr>
                <a:lvl8pPr marL="3429000" indent="-228600" algn="ctr" eaLnBrk="0" fontAlgn="base" hangingPunct="0">
                  <a:spcBef>
                    <a:spcPct val="0"/>
                  </a:spcBef>
                  <a:spcAft>
                    <a:spcPct val="0"/>
                  </a:spcAft>
                  <a:defRPr sz="1200" b="1">
                    <a:solidFill>
                      <a:schemeClr val="tx1"/>
                    </a:solidFill>
                    <a:latin typeface="Arial" pitchFamily="34" charset="0"/>
                    <a:ea typeface="ＭＳ Ｐゴシック" pitchFamily="34" charset="-128"/>
                  </a:defRPr>
                </a:lvl8pPr>
                <a:lvl9pPr marL="3886200" indent="-228600" algn="ctr" eaLnBrk="0" fontAlgn="base" hangingPunct="0">
                  <a:spcBef>
                    <a:spcPct val="0"/>
                  </a:spcBef>
                  <a:spcAft>
                    <a:spcPct val="0"/>
                  </a:spcAft>
                  <a:defRPr sz="1200" b="1">
                    <a:solidFill>
                      <a:schemeClr val="tx1"/>
                    </a:solidFill>
                    <a:latin typeface="Arial" pitchFamily="34" charset="0"/>
                    <a:ea typeface="ＭＳ Ｐゴシック" pitchFamily="34" charset="-128"/>
                  </a:defRPr>
                </a:lvl9pPr>
              </a:lstStyle>
              <a:p>
                <a:r>
                  <a:rPr lang="en-US" altLang="en-US" sz="4200" b="0" dirty="0">
                    <a:latin typeface="Arial"/>
                    <a:cs typeface="Arial"/>
                  </a:rPr>
                  <a:t>vs</a:t>
                </a:r>
                <a:r>
                  <a:rPr lang="en-US" altLang="en-US" sz="4800" b="0" dirty="0">
                    <a:latin typeface="Arial"/>
                    <a:cs typeface="Arial"/>
                  </a:rPr>
                  <a:t>.</a:t>
                </a:r>
              </a:p>
            </p:txBody>
          </p:sp>
        </p:grpSp>
        <p:sp>
          <p:nvSpPr>
            <p:cNvPr id="11" name="TextBox 10"/>
            <p:cNvSpPr txBox="1"/>
            <p:nvPr/>
          </p:nvSpPr>
          <p:spPr>
            <a:xfrm>
              <a:off x="5029200" y="914400"/>
              <a:ext cx="1467770" cy="461665"/>
            </a:xfrm>
            <a:prstGeom prst="rect">
              <a:avLst/>
            </a:prstGeom>
            <a:noFill/>
          </p:spPr>
          <p:txBody>
            <a:bodyPr wrap="none" rtlCol="0">
              <a:spAutoFit/>
            </a:bodyPr>
            <a:lstStyle/>
            <a:p>
              <a:r>
                <a:rPr lang="en-US" sz="2400" dirty="0" smtClean="0">
                  <a:latin typeface="Arial"/>
                  <a:cs typeface="Arial"/>
                </a:rPr>
                <a:t>Roadway</a:t>
              </a:r>
              <a:endParaRPr lang="en-US" sz="2400" dirty="0">
                <a:latin typeface="Arial"/>
                <a:cs typeface="Arial"/>
              </a:endParaRPr>
            </a:p>
          </p:txBody>
        </p:sp>
        <p:sp>
          <p:nvSpPr>
            <p:cNvPr id="13" name="TextBox 12"/>
            <p:cNvSpPr txBox="1"/>
            <p:nvPr/>
          </p:nvSpPr>
          <p:spPr>
            <a:xfrm>
              <a:off x="7620000" y="990600"/>
              <a:ext cx="773218" cy="461665"/>
            </a:xfrm>
            <a:prstGeom prst="rect">
              <a:avLst/>
            </a:prstGeom>
            <a:noFill/>
          </p:spPr>
          <p:txBody>
            <a:bodyPr wrap="none" rtlCol="0">
              <a:spAutoFit/>
            </a:bodyPr>
            <a:lstStyle/>
            <a:p>
              <a:r>
                <a:rPr lang="en-US" sz="2400" dirty="0" smtClean="0">
                  <a:latin typeface="Arial"/>
                  <a:cs typeface="Arial"/>
                </a:rPr>
                <a:t>ATV</a:t>
              </a:r>
              <a:endParaRPr lang="en-US" sz="2400" dirty="0">
                <a:latin typeface="Arial"/>
                <a:cs typeface="Arial"/>
              </a:endParaRPr>
            </a:p>
          </p:txBody>
        </p:sp>
      </p:grpSp>
    </p:spTree>
    <p:extLst>
      <p:ext uri="{BB962C8B-B14F-4D97-AF65-F5344CB8AC3E}">
        <p14:creationId xmlns:p14="http://schemas.microsoft.com/office/powerpoint/2010/main" val="4157400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32" y="0"/>
            <a:ext cx="7128268" cy="914400"/>
          </a:xfrm>
        </p:spPr>
        <p:txBody>
          <a:bodyPr>
            <a:normAutofit fontScale="90000"/>
          </a:bodyPr>
          <a:lstStyle/>
          <a:p>
            <a:r>
              <a:rPr lang="en-US" dirty="0"/>
              <a:t>Riders Often Engage in Multiple Unsafe Behaviors</a:t>
            </a:r>
          </a:p>
        </p:txBody>
      </p:sp>
      <p:graphicFrame>
        <p:nvGraphicFramePr>
          <p:cNvPr id="4" name="Chart 3"/>
          <p:cNvGraphicFramePr>
            <a:graphicFrameLocks/>
          </p:cNvGraphicFramePr>
          <p:nvPr>
            <p:extLst>
              <p:ext uri="{D42A27DB-BD31-4B8C-83A1-F6EECF244321}">
                <p14:modId xmlns:p14="http://schemas.microsoft.com/office/powerpoint/2010/main" val="3084830780"/>
              </p:ext>
            </p:extLst>
          </p:nvPr>
        </p:nvGraphicFramePr>
        <p:xfrm>
          <a:off x="2641600" y="1866900"/>
          <a:ext cx="6388100" cy="4699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5990686" y="2329934"/>
            <a:ext cx="750125" cy="584776"/>
          </a:xfrm>
          <a:prstGeom prst="rect">
            <a:avLst/>
          </a:prstGeom>
          <a:noFill/>
        </p:spPr>
        <p:txBody>
          <a:bodyPr wrap="none" rtlCol="0">
            <a:spAutoFit/>
          </a:bodyPr>
          <a:lstStyle/>
          <a:p>
            <a:r>
              <a:rPr lang="en-US" sz="3200" b="1" dirty="0" smtClean="0"/>
              <a:t>9%</a:t>
            </a:r>
            <a:endParaRPr lang="en-US" sz="3200" b="1" dirty="0"/>
          </a:p>
        </p:txBody>
      </p:sp>
      <p:sp>
        <p:nvSpPr>
          <p:cNvPr id="6" name="TextBox 5"/>
          <p:cNvSpPr txBox="1"/>
          <p:nvPr/>
        </p:nvSpPr>
        <p:spPr>
          <a:xfrm>
            <a:off x="4662598" y="1468438"/>
            <a:ext cx="2078213" cy="584776"/>
          </a:xfrm>
          <a:prstGeom prst="rect">
            <a:avLst/>
          </a:prstGeom>
          <a:noFill/>
        </p:spPr>
        <p:txBody>
          <a:bodyPr wrap="none" rtlCol="0">
            <a:spAutoFit/>
          </a:bodyPr>
          <a:lstStyle/>
          <a:p>
            <a:r>
              <a:rPr lang="en-US" sz="3200" b="1" dirty="0" smtClean="0"/>
              <a:t>None = 2%</a:t>
            </a:r>
            <a:endParaRPr lang="en-US" sz="3200" b="1" dirty="0"/>
          </a:p>
        </p:txBody>
      </p:sp>
      <p:sp>
        <p:nvSpPr>
          <p:cNvPr id="7" name="TextBox 6"/>
          <p:cNvSpPr txBox="1"/>
          <p:nvPr/>
        </p:nvSpPr>
        <p:spPr>
          <a:xfrm>
            <a:off x="6524420" y="3870980"/>
            <a:ext cx="927257" cy="584776"/>
          </a:xfrm>
          <a:prstGeom prst="rect">
            <a:avLst/>
          </a:prstGeom>
          <a:noFill/>
        </p:spPr>
        <p:txBody>
          <a:bodyPr wrap="none" rtlCol="0">
            <a:spAutoFit/>
          </a:bodyPr>
          <a:lstStyle/>
          <a:p>
            <a:r>
              <a:rPr lang="en-US" sz="3200" b="1" dirty="0" smtClean="0">
                <a:solidFill>
                  <a:schemeClr val="bg1"/>
                </a:solidFill>
              </a:rPr>
              <a:t>31%</a:t>
            </a:r>
            <a:endParaRPr lang="en-US" sz="3200" b="1" dirty="0">
              <a:solidFill>
                <a:schemeClr val="bg1"/>
              </a:solidFill>
            </a:endParaRPr>
          </a:p>
        </p:txBody>
      </p:sp>
      <p:sp>
        <p:nvSpPr>
          <p:cNvPr id="8" name="TextBox 7"/>
          <p:cNvSpPr txBox="1"/>
          <p:nvPr/>
        </p:nvSpPr>
        <p:spPr>
          <a:xfrm>
            <a:off x="3750730" y="4000044"/>
            <a:ext cx="1823736" cy="584776"/>
          </a:xfrm>
          <a:prstGeom prst="rect">
            <a:avLst/>
          </a:prstGeom>
          <a:noFill/>
        </p:spPr>
        <p:txBody>
          <a:bodyPr wrap="none" rtlCol="0">
            <a:spAutoFit/>
          </a:bodyPr>
          <a:lstStyle/>
          <a:p>
            <a:r>
              <a:rPr lang="en-US" sz="3200" b="1" dirty="0" smtClean="0">
                <a:solidFill>
                  <a:schemeClr val="bg1"/>
                </a:solidFill>
              </a:rPr>
              <a:t>All = 60%</a:t>
            </a:r>
            <a:endParaRPr lang="en-US" sz="3200" b="1" dirty="0">
              <a:solidFill>
                <a:schemeClr val="bg1"/>
              </a:solidFill>
            </a:endParaRPr>
          </a:p>
        </p:txBody>
      </p:sp>
      <p:sp>
        <p:nvSpPr>
          <p:cNvPr id="10" name="TextBox 9"/>
          <p:cNvSpPr txBox="1"/>
          <p:nvPr/>
        </p:nvSpPr>
        <p:spPr>
          <a:xfrm>
            <a:off x="215900" y="1823879"/>
            <a:ext cx="3251200" cy="3934410"/>
          </a:xfrm>
          <a:prstGeom prst="rect">
            <a:avLst/>
          </a:prstGeom>
          <a:noFill/>
        </p:spPr>
        <p:txBody>
          <a:bodyPr wrap="square" rtlCol="0">
            <a:spAutoFit/>
          </a:bodyPr>
          <a:lstStyle/>
          <a:p>
            <a:pPr>
              <a:lnSpc>
                <a:spcPct val="150000"/>
              </a:lnSpc>
            </a:pPr>
            <a:r>
              <a:rPr lang="en-US" sz="2800" u="sng" dirty="0" smtClean="0"/>
              <a:t>Unsafe Behaviors</a:t>
            </a:r>
          </a:p>
          <a:p>
            <a:pPr marL="342900" indent="-342900">
              <a:lnSpc>
                <a:spcPct val="150000"/>
              </a:lnSpc>
              <a:buClr>
                <a:srgbClr val="F1C901"/>
              </a:buClr>
              <a:buFont typeface="Wingdings" charset="2"/>
              <a:buChar char="§"/>
            </a:pPr>
            <a:r>
              <a:rPr lang="en-US" sz="2800" dirty="0" smtClean="0"/>
              <a:t>Multiple riders</a:t>
            </a:r>
          </a:p>
          <a:p>
            <a:pPr marL="342900" indent="-342900">
              <a:lnSpc>
                <a:spcPct val="150000"/>
              </a:lnSpc>
              <a:buClr>
                <a:srgbClr val="F1C901"/>
              </a:buClr>
              <a:buFont typeface="Wingdings" charset="2"/>
              <a:buChar char="§"/>
            </a:pPr>
            <a:r>
              <a:rPr lang="en-US" sz="2800" dirty="0" smtClean="0"/>
              <a:t>Riding on public roads</a:t>
            </a:r>
          </a:p>
          <a:p>
            <a:pPr marL="342900" indent="-342900">
              <a:lnSpc>
                <a:spcPct val="150000"/>
              </a:lnSpc>
              <a:buClr>
                <a:srgbClr val="F1C901"/>
              </a:buClr>
              <a:buFont typeface="Wingdings" charset="2"/>
              <a:buChar char="§"/>
            </a:pPr>
            <a:r>
              <a:rPr lang="en-US" sz="2800" dirty="0" smtClean="0"/>
              <a:t>Not wearing a helmet</a:t>
            </a:r>
            <a:endParaRPr lang="en-US" sz="2800" dirty="0"/>
          </a:p>
        </p:txBody>
      </p:sp>
    </p:spTree>
    <p:extLst>
      <p:ext uri="{BB962C8B-B14F-4D97-AF65-F5344CB8AC3E}">
        <p14:creationId xmlns:p14="http://schemas.microsoft.com/office/powerpoint/2010/main" val="36779426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2743200"/>
            <a:ext cx="7086600" cy="2286000"/>
          </a:xfrm>
        </p:spPr>
        <p:txBody>
          <a:bodyPr anchor="t">
            <a:normAutofit lnSpcReduction="10000"/>
          </a:bodyPr>
          <a:lstStyle/>
          <a:p>
            <a:pPr algn="ctr"/>
            <a:r>
              <a:rPr lang="en-US" sz="4800" b="1" dirty="0" smtClean="0">
                <a:ln w="1905"/>
                <a:solidFill>
                  <a:srgbClr val="E46C0A"/>
                </a:solidFill>
                <a:effectLst>
                  <a:innerShdw blurRad="69850" dist="43180" dir="5400000">
                    <a:srgbClr val="000000">
                      <a:alpha val="65000"/>
                    </a:srgbClr>
                  </a:innerShdw>
                </a:effectLst>
                <a:latin typeface="Arial"/>
                <a:cs typeface="Arial"/>
              </a:rPr>
              <a:t>STARs Impact on Knowledge</a:t>
            </a:r>
          </a:p>
          <a:p>
            <a:pPr algn="ctr"/>
            <a:r>
              <a:rPr lang="en-US" sz="4800" b="1" dirty="0" smtClean="0">
                <a:ln w="1905"/>
                <a:solidFill>
                  <a:srgbClr val="E46C0A"/>
                </a:solidFill>
                <a:effectLst>
                  <a:innerShdw blurRad="69850" dist="43180" dir="5400000">
                    <a:srgbClr val="000000">
                      <a:alpha val="65000"/>
                    </a:srgbClr>
                  </a:innerShdw>
                </a:effectLst>
                <a:latin typeface="Arial"/>
                <a:cs typeface="Arial"/>
              </a:rPr>
              <a:t>and Behavior</a:t>
            </a:r>
            <a:endParaRPr lang="en-US" sz="4800" b="1" dirty="0">
              <a:ln w="1905"/>
              <a:solidFill>
                <a:srgbClr val="E46C0A"/>
              </a:solidFill>
              <a:effectLst>
                <a:innerShdw blurRad="69850" dist="43180" dir="5400000">
                  <a:srgbClr val="000000">
                    <a:alpha val="65000"/>
                  </a:srgbClr>
                </a:innerShdw>
              </a:effectLst>
              <a:latin typeface="Arial"/>
              <a:cs typeface="Arial"/>
            </a:endParaRPr>
          </a:p>
        </p:txBody>
      </p:sp>
    </p:spTree>
    <p:extLst>
      <p:ext uri="{BB962C8B-B14F-4D97-AF65-F5344CB8AC3E}">
        <p14:creationId xmlns:p14="http://schemas.microsoft.com/office/powerpoint/2010/main" val="28571413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idx="4294967295"/>
          </p:nvPr>
        </p:nvSpPr>
        <p:spPr>
          <a:xfrm>
            <a:off x="0" y="-76200"/>
            <a:ext cx="6477000" cy="990600"/>
          </a:xfrm>
        </p:spPr>
        <p:txBody>
          <a:bodyPr>
            <a:noAutofit/>
          </a:bodyPr>
          <a:lstStyle/>
          <a:p>
            <a:pPr eaLnBrk="1" hangingPunct="1">
              <a:lnSpc>
                <a:spcPct val="80000"/>
              </a:lnSpc>
            </a:pPr>
            <a:r>
              <a:rPr lang="en-US" altLang="en-US" dirty="0" smtClean="0">
                <a:latin typeface="Arial"/>
                <a:cs typeface="Arial"/>
              </a:rPr>
              <a:t>Short-Term Knowledge Gain</a:t>
            </a:r>
          </a:p>
        </p:txBody>
      </p:sp>
      <p:sp>
        <p:nvSpPr>
          <p:cNvPr id="7" name="TPQuestion"/>
          <p:cNvSpPr>
            <a:spLocks noGrp="1"/>
          </p:cNvSpPr>
          <p:nvPr>
            <p:ph type="title"/>
          </p:nvPr>
        </p:nvSpPr>
        <p:spPr>
          <a:xfrm>
            <a:off x="152400" y="1066800"/>
            <a:ext cx="8183563" cy="1050925"/>
          </a:xfrm>
        </p:spPr>
        <p:txBody>
          <a:bodyPr rtlCol="0">
            <a:noAutofit/>
          </a:bodyPr>
          <a:lstStyle/>
          <a:p>
            <a:pPr algn="l" fontAlgn="auto">
              <a:spcAft>
                <a:spcPts val="0"/>
              </a:spcAft>
              <a:defRPr/>
            </a:pPr>
            <a:r>
              <a:rPr lang="en-US" dirty="0" smtClean="0">
                <a:solidFill>
                  <a:srgbClr val="C00000"/>
                </a:solidFill>
                <a:latin typeface="Arial"/>
                <a:cs typeface="Arial"/>
              </a:rPr>
              <a:t>Most ATVs are made to carry how many people?</a:t>
            </a:r>
            <a:endParaRPr lang="en-US" dirty="0">
              <a:solidFill>
                <a:srgbClr val="C00000"/>
              </a:solidFill>
              <a:latin typeface="Arial"/>
              <a:cs typeface="Arial"/>
            </a:endParaRPr>
          </a:p>
        </p:txBody>
      </p:sp>
      <p:sp>
        <p:nvSpPr>
          <p:cNvPr id="9" name="TPAnswers"/>
          <p:cNvSpPr txBox="1">
            <a:spLocks/>
          </p:cNvSpPr>
          <p:nvPr>
            <p:custDataLst>
              <p:tags r:id="rId2"/>
            </p:custDataLst>
          </p:nvPr>
        </p:nvSpPr>
        <p:spPr>
          <a:xfrm>
            <a:off x="152400" y="2286000"/>
            <a:ext cx="4114800" cy="3578225"/>
          </a:xfrm>
          <a:prstGeom prst="rect">
            <a:avLst/>
          </a:prstGeom>
        </p:spPr>
        <p:txBody>
          <a:bodyPr vert="horz" lIns="91440" tIns="45720" rIns="91440" bIns="45720" rtlCol="0">
            <a:noAutofit/>
          </a:bodyPr>
          <a:lstStyle/>
          <a:p>
            <a:pPr marL="742950" marR="0" lvl="0" indent="-742950" algn="l" defTabSz="914400" rtl="0" eaLnBrk="1" fontAlgn="auto" latinLnBrk="0" hangingPunct="1">
              <a:lnSpc>
                <a:spcPct val="100000"/>
              </a:lnSpc>
              <a:spcBef>
                <a:spcPct val="20000"/>
              </a:spcBef>
              <a:spcAft>
                <a:spcPts val="0"/>
              </a:spcAft>
              <a:buClr>
                <a:schemeClr val="accent1">
                  <a:lumMod val="50000"/>
                </a:schemeClr>
              </a:buClr>
              <a:buSzTx/>
              <a:buFont typeface="Wingdings 2"/>
              <a:buAutoNum type="alphaUcPeriod"/>
              <a:tabLst/>
              <a:defRPr/>
            </a:pPr>
            <a:r>
              <a:rPr kumimoji="0" lang="en-US" sz="40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a:ea typeface="+mn-ea"/>
                <a:cs typeface="Arial"/>
              </a:rPr>
              <a:t>1</a:t>
            </a:r>
          </a:p>
          <a:p>
            <a:pPr marL="742950" marR="0" lvl="0" indent="-742950" algn="l" defTabSz="914400" rtl="0" eaLnBrk="1" fontAlgn="auto" latinLnBrk="0" hangingPunct="1">
              <a:lnSpc>
                <a:spcPct val="100000"/>
              </a:lnSpc>
              <a:spcBef>
                <a:spcPct val="20000"/>
              </a:spcBef>
              <a:spcAft>
                <a:spcPts val="0"/>
              </a:spcAft>
              <a:buClr>
                <a:schemeClr val="accent1">
                  <a:lumMod val="50000"/>
                </a:schemeClr>
              </a:buClr>
              <a:buSzTx/>
              <a:buFont typeface="Wingdings 2"/>
              <a:buAutoNum type="alphaUcPeriod"/>
              <a:tabLst/>
              <a:defRPr/>
            </a:pPr>
            <a:r>
              <a:rPr kumimoji="0" lang="en-US" sz="40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a:ea typeface="+mn-ea"/>
                <a:cs typeface="Arial"/>
              </a:rPr>
              <a:t>2</a:t>
            </a:r>
          </a:p>
          <a:p>
            <a:pPr marL="742950" marR="0" lvl="0" indent="-742950" algn="l" defTabSz="914400" rtl="0" eaLnBrk="1" fontAlgn="auto" latinLnBrk="0" hangingPunct="1">
              <a:lnSpc>
                <a:spcPct val="100000"/>
              </a:lnSpc>
              <a:spcBef>
                <a:spcPct val="20000"/>
              </a:spcBef>
              <a:spcAft>
                <a:spcPts val="0"/>
              </a:spcAft>
              <a:buClr>
                <a:schemeClr val="accent1">
                  <a:lumMod val="50000"/>
                </a:schemeClr>
              </a:buClr>
              <a:buSzTx/>
              <a:buFont typeface="Wingdings 2"/>
              <a:buAutoNum type="alphaUcPeriod"/>
              <a:tabLst/>
              <a:defRPr/>
            </a:pPr>
            <a:r>
              <a:rPr kumimoji="0" lang="en-US" sz="40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a:ea typeface="+mn-ea"/>
                <a:cs typeface="Arial"/>
              </a:rPr>
              <a:t>3</a:t>
            </a:r>
          </a:p>
          <a:p>
            <a:pPr marL="742950" marR="0" lvl="0" indent="-742950" algn="l" defTabSz="914400" rtl="0" eaLnBrk="1" fontAlgn="auto" latinLnBrk="0" hangingPunct="1">
              <a:lnSpc>
                <a:spcPct val="100000"/>
              </a:lnSpc>
              <a:spcBef>
                <a:spcPct val="20000"/>
              </a:spcBef>
              <a:spcAft>
                <a:spcPts val="0"/>
              </a:spcAft>
              <a:buClr>
                <a:schemeClr val="accent1">
                  <a:lumMod val="50000"/>
                </a:schemeClr>
              </a:buClr>
              <a:buSzTx/>
              <a:buFont typeface="Wingdings 2"/>
              <a:buAutoNum type="alphaUcPeriod"/>
              <a:tabLst/>
              <a:defRPr/>
            </a:pPr>
            <a:r>
              <a:rPr kumimoji="0" lang="en-US" sz="40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a:ea typeface="+mn-ea"/>
                <a:cs typeface="Arial"/>
              </a:rPr>
              <a:t>More than 3</a:t>
            </a:r>
          </a:p>
          <a:p>
            <a:pPr marL="742950" marR="0" lvl="0" indent="-742950" algn="l" defTabSz="914400" rtl="0" eaLnBrk="1" fontAlgn="auto" latinLnBrk="0" hangingPunct="1">
              <a:lnSpc>
                <a:spcPct val="100000"/>
              </a:lnSpc>
              <a:spcBef>
                <a:spcPct val="20000"/>
              </a:spcBef>
              <a:spcAft>
                <a:spcPts val="0"/>
              </a:spcAft>
              <a:buClr>
                <a:schemeClr val="accent1">
                  <a:lumMod val="50000"/>
                </a:schemeClr>
              </a:buClr>
              <a:buSzTx/>
              <a:buFont typeface="Wingdings 2"/>
              <a:buAutoNum type="alphaUcPeriod"/>
              <a:tabLst/>
              <a:defRPr/>
            </a:pPr>
            <a:r>
              <a:rPr kumimoji="0" lang="en-US" sz="40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a:ea typeface="+mn-ea"/>
                <a:cs typeface="Arial"/>
              </a:rPr>
              <a:t>I don’t know</a:t>
            </a:r>
            <a:endParaRPr kumimoji="0" lang="en-US" sz="4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n-ea"/>
              <a:cs typeface="Arial"/>
            </a:endParaRPr>
          </a:p>
        </p:txBody>
      </p:sp>
      <p:sp>
        <p:nvSpPr>
          <p:cNvPr id="2" name="Oval 1"/>
          <p:cNvSpPr/>
          <p:nvPr/>
        </p:nvSpPr>
        <p:spPr>
          <a:xfrm>
            <a:off x="152400" y="2286000"/>
            <a:ext cx="1295400" cy="838200"/>
          </a:xfrm>
          <a:prstGeom prst="ellipse">
            <a:avLst/>
          </a:prstGeom>
          <a:noFill/>
          <a:ln w="381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4" name="Group 3"/>
          <p:cNvGrpSpPr/>
          <p:nvPr/>
        </p:nvGrpSpPr>
        <p:grpSpPr>
          <a:xfrm>
            <a:off x="4038600" y="1600200"/>
            <a:ext cx="4806776" cy="2667000"/>
            <a:chOff x="4038600" y="1600200"/>
            <a:chExt cx="4806776" cy="2667000"/>
          </a:xfrm>
        </p:grpSpPr>
        <p:graphicFrame>
          <p:nvGraphicFramePr>
            <p:cNvPr id="5" name="Chart 4"/>
            <p:cNvGraphicFramePr>
              <a:graphicFrameLocks/>
            </p:cNvGraphicFramePr>
            <p:nvPr>
              <p:extLst>
                <p:ext uri="{D42A27DB-BD31-4B8C-83A1-F6EECF244321}">
                  <p14:modId xmlns:p14="http://schemas.microsoft.com/office/powerpoint/2010/main" val="4109210344"/>
                </p:ext>
              </p:extLst>
            </p:nvPr>
          </p:nvGraphicFramePr>
          <p:xfrm>
            <a:off x="4038600" y="1600200"/>
            <a:ext cx="4419600" cy="2667000"/>
          </p:xfrm>
          <a:graphic>
            <a:graphicData uri="http://schemas.openxmlformats.org/drawingml/2006/chart">
              <c:chart xmlns:c="http://schemas.openxmlformats.org/drawingml/2006/chart" xmlns:r="http://schemas.openxmlformats.org/officeDocument/2006/relationships" r:id="rId5"/>
            </a:graphicData>
          </a:graphic>
        </p:graphicFrame>
        <p:sp>
          <p:nvSpPr>
            <p:cNvPr id="10" name="TextBox 9"/>
            <p:cNvSpPr txBox="1"/>
            <p:nvPr/>
          </p:nvSpPr>
          <p:spPr>
            <a:xfrm>
              <a:off x="6324600" y="2590800"/>
              <a:ext cx="1005654" cy="646331"/>
            </a:xfrm>
            <a:prstGeom prst="rect">
              <a:avLst/>
            </a:prstGeom>
            <a:noFill/>
          </p:spPr>
          <p:txBody>
            <a:bodyPr wrap="none" rtlCol="0">
              <a:spAutoFit/>
            </a:bodyPr>
            <a:lstStyle/>
            <a:p>
              <a:pPr algn="ctr"/>
              <a:r>
                <a:rPr lang="en-US" b="1" dirty="0" smtClean="0">
                  <a:solidFill>
                    <a:schemeClr val="bg1"/>
                  </a:solidFill>
                  <a:latin typeface="Arial"/>
                  <a:cs typeface="Arial"/>
                </a:rPr>
                <a:t>Correct</a:t>
              </a:r>
            </a:p>
            <a:p>
              <a:pPr algn="ctr"/>
              <a:r>
                <a:rPr lang="en-US" b="1" dirty="0" smtClean="0">
                  <a:solidFill>
                    <a:schemeClr val="bg1"/>
                  </a:solidFill>
                  <a:latin typeface="Arial"/>
                  <a:cs typeface="Arial"/>
                </a:rPr>
                <a:t>52%</a:t>
              </a:r>
              <a:endParaRPr lang="en-US" b="1" dirty="0">
                <a:solidFill>
                  <a:schemeClr val="bg1"/>
                </a:solidFill>
                <a:latin typeface="Arial"/>
                <a:cs typeface="Arial"/>
              </a:endParaRPr>
            </a:p>
          </p:txBody>
        </p:sp>
        <p:sp>
          <p:nvSpPr>
            <p:cNvPr id="11" name="TextBox 10"/>
            <p:cNvSpPr txBox="1"/>
            <p:nvPr/>
          </p:nvSpPr>
          <p:spPr>
            <a:xfrm>
              <a:off x="5105400" y="2590800"/>
              <a:ext cx="1172466" cy="646331"/>
            </a:xfrm>
            <a:prstGeom prst="rect">
              <a:avLst/>
            </a:prstGeom>
            <a:noFill/>
          </p:spPr>
          <p:txBody>
            <a:bodyPr wrap="none" rtlCol="0">
              <a:spAutoFit/>
            </a:bodyPr>
            <a:lstStyle/>
            <a:p>
              <a:pPr algn="ctr"/>
              <a:r>
                <a:rPr lang="en-US" b="1" dirty="0" smtClean="0">
                  <a:solidFill>
                    <a:schemeClr val="bg1"/>
                  </a:solidFill>
                  <a:latin typeface="Arial"/>
                  <a:cs typeface="Arial"/>
                </a:rPr>
                <a:t>Incorrect</a:t>
              </a:r>
            </a:p>
            <a:p>
              <a:pPr algn="ctr"/>
              <a:r>
                <a:rPr lang="en-US" b="1" dirty="0" smtClean="0">
                  <a:solidFill>
                    <a:schemeClr val="bg1"/>
                  </a:solidFill>
                  <a:latin typeface="Arial"/>
                  <a:cs typeface="Arial"/>
                </a:rPr>
                <a:t>48%</a:t>
              </a:r>
              <a:endParaRPr lang="en-US" b="1" dirty="0">
                <a:solidFill>
                  <a:schemeClr val="bg1"/>
                </a:solidFill>
                <a:latin typeface="Arial"/>
                <a:cs typeface="Arial"/>
              </a:endParaRPr>
            </a:p>
          </p:txBody>
        </p:sp>
        <p:sp>
          <p:nvSpPr>
            <p:cNvPr id="3" name="TextBox 2"/>
            <p:cNvSpPr txBox="1"/>
            <p:nvPr/>
          </p:nvSpPr>
          <p:spPr>
            <a:xfrm>
              <a:off x="7501789" y="2590800"/>
              <a:ext cx="1343587" cy="523220"/>
            </a:xfrm>
            <a:prstGeom prst="rect">
              <a:avLst/>
            </a:prstGeom>
            <a:noFill/>
          </p:spPr>
          <p:txBody>
            <a:bodyPr wrap="none" rtlCol="0">
              <a:spAutoFit/>
            </a:bodyPr>
            <a:lstStyle/>
            <a:p>
              <a:r>
                <a:rPr lang="en-US" sz="2800" dirty="0" smtClean="0"/>
                <a:t>Pre-test</a:t>
              </a:r>
              <a:endParaRPr lang="en-US" sz="2800" dirty="0"/>
            </a:p>
          </p:txBody>
        </p:sp>
      </p:grpSp>
      <p:grpSp>
        <p:nvGrpSpPr>
          <p:cNvPr id="6" name="Group 5"/>
          <p:cNvGrpSpPr/>
          <p:nvPr/>
        </p:nvGrpSpPr>
        <p:grpSpPr>
          <a:xfrm>
            <a:off x="3886200" y="4267200"/>
            <a:ext cx="5105400" cy="2401377"/>
            <a:chOff x="3886200" y="4267200"/>
            <a:chExt cx="5105400" cy="2401377"/>
          </a:xfrm>
        </p:grpSpPr>
        <p:graphicFrame>
          <p:nvGraphicFramePr>
            <p:cNvPr id="12" name="Chart 11"/>
            <p:cNvGraphicFramePr>
              <a:graphicFrameLocks/>
            </p:cNvGraphicFramePr>
            <p:nvPr>
              <p:extLst>
                <p:ext uri="{D42A27DB-BD31-4B8C-83A1-F6EECF244321}">
                  <p14:modId xmlns:p14="http://schemas.microsoft.com/office/powerpoint/2010/main" val="3331327141"/>
                </p:ext>
              </p:extLst>
            </p:nvPr>
          </p:nvGraphicFramePr>
          <p:xfrm>
            <a:off x="3886200" y="4267200"/>
            <a:ext cx="4343400" cy="2401377"/>
          </p:xfrm>
          <a:graphic>
            <a:graphicData uri="http://schemas.openxmlformats.org/drawingml/2006/chart">
              <c:chart xmlns:c="http://schemas.openxmlformats.org/drawingml/2006/chart" xmlns:r="http://schemas.openxmlformats.org/officeDocument/2006/relationships" r:id="rId6"/>
            </a:graphicData>
          </a:graphic>
        </p:graphicFrame>
        <p:sp>
          <p:nvSpPr>
            <p:cNvPr id="13" name="TextBox 12"/>
            <p:cNvSpPr txBox="1"/>
            <p:nvPr/>
          </p:nvSpPr>
          <p:spPr>
            <a:xfrm>
              <a:off x="5867400" y="5638800"/>
              <a:ext cx="1005654" cy="646331"/>
            </a:xfrm>
            <a:prstGeom prst="rect">
              <a:avLst/>
            </a:prstGeom>
            <a:noFill/>
          </p:spPr>
          <p:txBody>
            <a:bodyPr wrap="none" rtlCol="0">
              <a:spAutoFit/>
            </a:bodyPr>
            <a:lstStyle/>
            <a:p>
              <a:pPr algn="ctr"/>
              <a:r>
                <a:rPr lang="en-US" b="1" dirty="0" smtClean="0">
                  <a:solidFill>
                    <a:schemeClr val="bg1"/>
                  </a:solidFill>
                  <a:latin typeface="Arial"/>
                  <a:cs typeface="Arial"/>
                </a:rPr>
                <a:t>Correct</a:t>
              </a:r>
            </a:p>
            <a:p>
              <a:pPr algn="ctr"/>
              <a:r>
                <a:rPr lang="en-US" b="1" dirty="0" smtClean="0">
                  <a:solidFill>
                    <a:schemeClr val="bg1"/>
                  </a:solidFill>
                  <a:latin typeface="Arial"/>
                  <a:cs typeface="Arial"/>
                </a:rPr>
                <a:t>98%</a:t>
              </a:r>
              <a:endParaRPr lang="en-US" b="1" dirty="0">
                <a:solidFill>
                  <a:schemeClr val="bg1"/>
                </a:solidFill>
                <a:latin typeface="Arial"/>
                <a:cs typeface="Arial"/>
              </a:endParaRPr>
            </a:p>
          </p:txBody>
        </p:sp>
        <p:sp>
          <p:nvSpPr>
            <p:cNvPr id="14" name="TextBox 13"/>
            <p:cNvSpPr txBox="1"/>
            <p:nvPr/>
          </p:nvSpPr>
          <p:spPr>
            <a:xfrm>
              <a:off x="5638800" y="4495800"/>
              <a:ext cx="1172466" cy="646331"/>
            </a:xfrm>
            <a:prstGeom prst="rect">
              <a:avLst/>
            </a:prstGeom>
            <a:noFill/>
          </p:spPr>
          <p:txBody>
            <a:bodyPr wrap="none" rtlCol="0">
              <a:spAutoFit/>
            </a:bodyPr>
            <a:lstStyle/>
            <a:p>
              <a:pPr algn="ctr"/>
              <a:r>
                <a:rPr lang="en-US" b="1" dirty="0" smtClean="0">
                  <a:solidFill>
                    <a:schemeClr val="bg1"/>
                  </a:solidFill>
                  <a:latin typeface="Arial"/>
                  <a:cs typeface="Arial"/>
                </a:rPr>
                <a:t>Incorrect</a:t>
              </a:r>
            </a:p>
            <a:p>
              <a:pPr algn="ctr"/>
              <a:r>
                <a:rPr lang="en-US" b="1" dirty="0">
                  <a:solidFill>
                    <a:schemeClr val="bg1"/>
                  </a:solidFill>
                  <a:latin typeface="Arial"/>
                  <a:cs typeface="Arial"/>
                </a:rPr>
                <a:t>2</a:t>
              </a:r>
              <a:r>
                <a:rPr lang="en-US" b="1" dirty="0" smtClean="0">
                  <a:solidFill>
                    <a:schemeClr val="bg1"/>
                  </a:solidFill>
                  <a:latin typeface="Arial"/>
                  <a:cs typeface="Arial"/>
                </a:rPr>
                <a:t>%</a:t>
              </a:r>
              <a:endParaRPr lang="en-US" b="1" dirty="0">
                <a:solidFill>
                  <a:schemeClr val="bg1"/>
                </a:solidFill>
                <a:latin typeface="Arial"/>
                <a:cs typeface="Arial"/>
              </a:endParaRPr>
            </a:p>
          </p:txBody>
        </p:sp>
        <p:sp>
          <p:nvSpPr>
            <p:cNvPr id="15" name="TextBox 14"/>
            <p:cNvSpPr txBox="1"/>
            <p:nvPr/>
          </p:nvSpPr>
          <p:spPr>
            <a:xfrm>
              <a:off x="7501789" y="5181600"/>
              <a:ext cx="1489811" cy="523220"/>
            </a:xfrm>
            <a:prstGeom prst="rect">
              <a:avLst/>
            </a:prstGeom>
            <a:noFill/>
          </p:spPr>
          <p:txBody>
            <a:bodyPr wrap="none" rtlCol="0">
              <a:spAutoFit/>
            </a:bodyPr>
            <a:lstStyle/>
            <a:p>
              <a:r>
                <a:rPr lang="en-US" sz="2800" dirty="0" smtClean="0"/>
                <a:t>Post-test</a:t>
              </a:r>
              <a:endParaRPr lang="en-US" sz="2800" dirty="0"/>
            </a:p>
          </p:txBody>
        </p:sp>
      </p:grpSp>
    </p:spTree>
    <p:custDataLst>
      <p:tags r:id="rId1"/>
    </p:custDataLst>
    <p:extLst>
      <p:ext uri="{BB962C8B-B14F-4D97-AF65-F5344CB8AC3E}">
        <p14:creationId xmlns:p14="http://schemas.microsoft.com/office/powerpoint/2010/main" val="830954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dissolv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dissolv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idx="4294967295"/>
          </p:nvPr>
        </p:nvSpPr>
        <p:spPr>
          <a:xfrm>
            <a:off x="76200" y="-76200"/>
            <a:ext cx="6477000" cy="990600"/>
          </a:xfrm>
        </p:spPr>
        <p:txBody>
          <a:bodyPr>
            <a:noAutofit/>
          </a:bodyPr>
          <a:lstStyle/>
          <a:p>
            <a:pPr>
              <a:lnSpc>
                <a:spcPct val="80000"/>
              </a:lnSpc>
            </a:pPr>
            <a:r>
              <a:rPr lang="en-US" altLang="en-US" dirty="0">
                <a:latin typeface="Arial"/>
                <a:cs typeface="Arial"/>
              </a:rPr>
              <a:t>Short-Term Knowledge Gain</a:t>
            </a:r>
            <a:endParaRPr lang="en-US" altLang="en-US" dirty="0" smtClean="0">
              <a:latin typeface="Arial"/>
              <a:cs typeface="Arial"/>
            </a:endParaRPr>
          </a:p>
        </p:txBody>
      </p:sp>
      <p:sp>
        <p:nvSpPr>
          <p:cNvPr id="3" name="TPQuestion"/>
          <p:cNvSpPr>
            <a:spLocks noGrp="1"/>
          </p:cNvSpPr>
          <p:nvPr>
            <p:ph type="title"/>
          </p:nvPr>
        </p:nvSpPr>
        <p:spPr>
          <a:xfrm>
            <a:off x="152400" y="914400"/>
            <a:ext cx="8763000" cy="1752600"/>
          </a:xfrm>
        </p:spPr>
        <p:txBody>
          <a:bodyPr rtlCol="0">
            <a:normAutofit/>
          </a:bodyPr>
          <a:lstStyle/>
          <a:p>
            <a:pPr algn="l" fontAlgn="auto">
              <a:spcAft>
                <a:spcPts val="0"/>
              </a:spcAft>
              <a:defRPr/>
            </a:pPr>
            <a:r>
              <a:rPr lang="en-US" sz="3200" dirty="0" smtClean="0">
                <a:solidFill>
                  <a:srgbClr val="C00000"/>
                </a:solidFill>
                <a:latin typeface="Arial"/>
                <a:cs typeface="Arial"/>
              </a:rPr>
              <a:t>According to guidelines, what is the largest  ATV engine size recommended for use by 12-15 year olds?</a:t>
            </a:r>
            <a:endParaRPr lang="en-US" sz="3200" dirty="0">
              <a:solidFill>
                <a:srgbClr val="C00000"/>
              </a:solidFill>
              <a:latin typeface="Arial"/>
              <a:cs typeface="Arial"/>
            </a:endParaRPr>
          </a:p>
        </p:txBody>
      </p:sp>
      <p:sp>
        <p:nvSpPr>
          <p:cNvPr id="4" name="TPAnswers"/>
          <p:cNvSpPr txBox="1">
            <a:spLocks/>
          </p:cNvSpPr>
          <p:nvPr>
            <p:custDataLst>
              <p:tags r:id="rId2"/>
            </p:custDataLst>
          </p:nvPr>
        </p:nvSpPr>
        <p:spPr>
          <a:xfrm>
            <a:off x="152400" y="2438400"/>
            <a:ext cx="4114800" cy="3654425"/>
          </a:xfrm>
          <a:prstGeom prst="rect">
            <a:avLst/>
          </a:prstGeom>
        </p:spPr>
        <p:txBody>
          <a:bodyPr vert="horz" lIns="91440" tIns="45720" rIns="91440" bIns="45720" rtlCol="0">
            <a:noAutofit/>
          </a:bodyPr>
          <a:lstStyle/>
          <a:p>
            <a:pPr marL="514350" marR="0" lvl="0" indent="-514350" algn="l" defTabSz="914400" rtl="0" eaLnBrk="1" fontAlgn="auto" latinLnBrk="0" hangingPunct="1">
              <a:lnSpc>
                <a:spcPct val="150000"/>
              </a:lnSpc>
              <a:spcBef>
                <a:spcPct val="20000"/>
              </a:spcBef>
              <a:spcAft>
                <a:spcPts val="0"/>
              </a:spcAft>
              <a:buClr>
                <a:schemeClr val="accent1">
                  <a:lumMod val="50000"/>
                </a:schemeClr>
              </a:buClr>
              <a:buSzTx/>
              <a:buFont typeface="Wingdings 2"/>
              <a:buAutoNum type="alphaUcPeriod"/>
              <a:tabLst/>
              <a:defRPr/>
            </a:pPr>
            <a:r>
              <a:rPr kumimoji="0" lang="en-US" sz="32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a:ea typeface="+mn-ea"/>
                <a:cs typeface="Arial"/>
              </a:rPr>
              <a:t>Under 70cc</a:t>
            </a:r>
          </a:p>
          <a:p>
            <a:pPr marL="514350" marR="0" lvl="0" indent="-514350" algn="l" defTabSz="914400" rtl="0" eaLnBrk="1" fontAlgn="auto" latinLnBrk="0" hangingPunct="1">
              <a:lnSpc>
                <a:spcPct val="150000"/>
              </a:lnSpc>
              <a:spcBef>
                <a:spcPct val="20000"/>
              </a:spcBef>
              <a:spcAft>
                <a:spcPts val="0"/>
              </a:spcAft>
              <a:buClr>
                <a:schemeClr val="accent1">
                  <a:lumMod val="50000"/>
                </a:schemeClr>
              </a:buClr>
              <a:buSzTx/>
              <a:buFont typeface="Wingdings 2"/>
              <a:buAutoNum type="alphaUcPeriod"/>
              <a:tabLst/>
              <a:defRPr/>
            </a:pPr>
            <a:r>
              <a:rPr kumimoji="0" lang="en-US" sz="32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a:ea typeface="+mn-ea"/>
                <a:cs typeface="Arial"/>
              </a:rPr>
              <a:t>90cc</a:t>
            </a:r>
          </a:p>
          <a:p>
            <a:pPr marL="514350" marR="0" lvl="0" indent="-514350" algn="l" defTabSz="914400" rtl="0" eaLnBrk="1" fontAlgn="auto" latinLnBrk="0" hangingPunct="1">
              <a:lnSpc>
                <a:spcPct val="150000"/>
              </a:lnSpc>
              <a:spcBef>
                <a:spcPct val="20000"/>
              </a:spcBef>
              <a:spcAft>
                <a:spcPts val="0"/>
              </a:spcAft>
              <a:buClr>
                <a:schemeClr val="accent1">
                  <a:lumMod val="50000"/>
                </a:schemeClr>
              </a:buClr>
              <a:buSzTx/>
              <a:buFont typeface="Wingdings 2"/>
              <a:buAutoNum type="alphaUcPeriod"/>
              <a:tabLst/>
              <a:defRPr/>
            </a:pPr>
            <a:r>
              <a:rPr kumimoji="0" lang="en-US" sz="32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a:ea typeface="+mn-ea"/>
                <a:cs typeface="Arial"/>
              </a:rPr>
              <a:t>200cc</a:t>
            </a:r>
          </a:p>
          <a:p>
            <a:pPr marL="514350" marR="0" lvl="0" indent="-514350" algn="l" defTabSz="914400" rtl="0" eaLnBrk="1" fontAlgn="auto" latinLnBrk="0" hangingPunct="1">
              <a:lnSpc>
                <a:spcPct val="150000"/>
              </a:lnSpc>
              <a:spcBef>
                <a:spcPct val="20000"/>
              </a:spcBef>
              <a:spcAft>
                <a:spcPts val="0"/>
              </a:spcAft>
              <a:buClr>
                <a:schemeClr val="accent1">
                  <a:lumMod val="50000"/>
                </a:schemeClr>
              </a:buClr>
              <a:buSzTx/>
              <a:buFont typeface="Wingdings 2"/>
              <a:buAutoNum type="alphaUcPeriod"/>
              <a:tabLst/>
              <a:defRPr/>
            </a:pPr>
            <a:r>
              <a:rPr kumimoji="0" lang="en-US" sz="32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a:ea typeface="+mn-ea"/>
                <a:cs typeface="Arial"/>
              </a:rPr>
              <a:t>300cc</a:t>
            </a:r>
          </a:p>
          <a:p>
            <a:pPr marL="514350" marR="0" lvl="0" indent="-514350" algn="l" defTabSz="914400" rtl="0" eaLnBrk="1" fontAlgn="auto" latinLnBrk="0" hangingPunct="1">
              <a:lnSpc>
                <a:spcPct val="150000"/>
              </a:lnSpc>
              <a:spcBef>
                <a:spcPct val="20000"/>
              </a:spcBef>
              <a:spcAft>
                <a:spcPts val="0"/>
              </a:spcAft>
              <a:buClr>
                <a:schemeClr val="accent1">
                  <a:lumMod val="50000"/>
                </a:schemeClr>
              </a:buClr>
              <a:buSzTx/>
              <a:buFont typeface="Wingdings 2"/>
              <a:buAutoNum type="alphaUcPeriod"/>
              <a:tabLst/>
              <a:defRPr/>
            </a:pPr>
            <a:r>
              <a:rPr kumimoji="0" lang="en-US" sz="32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a:ea typeface="+mn-ea"/>
                <a:cs typeface="Arial"/>
              </a:rPr>
              <a:t>I don’t know</a:t>
            </a:r>
            <a:endParaRPr kumimoji="0" lang="en-US" sz="32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n-ea"/>
              <a:cs typeface="Arial"/>
            </a:endParaRPr>
          </a:p>
        </p:txBody>
      </p:sp>
      <p:sp>
        <p:nvSpPr>
          <p:cNvPr id="9" name="Oval 8"/>
          <p:cNvSpPr/>
          <p:nvPr/>
        </p:nvSpPr>
        <p:spPr>
          <a:xfrm>
            <a:off x="152400" y="3429000"/>
            <a:ext cx="1676400" cy="685800"/>
          </a:xfrm>
          <a:prstGeom prst="ellipse">
            <a:avLst/>
          </a:prstGeom>
          <a:noFill/>
          <a:ln w="381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 name="Group 1"/>
          <p:cNvGrpSpPr/>
          <p:nvPr/>
        </p:nvGrpSpPr>
        <p:grpSpPr>
          <a:xfrm>
            <a:off x="3733800" y="2057400"/>
            <a:ext cx="5001187" cy="2286000"/>
            <a:chOff x="3733800" y="2057400"/>
            <a:chExt cx="5001187" cy="2286000"/>
          </a:xfrm>
        </p:grpSpPr>
        <p:graphicFrame>
          <p:nvGraphicFramePr>
            <p:cNvPr id="5" name="Chart 4"/>
            <p:cNvGraphicFramePr>
              <a:graphicFrameLocks/>
            </p:cNvGraphicFramePr>
            <p:nvPr>
              <p:extLst>
                <p:ext uri="{D42A27DB-BD31-4B8C-83A1-F6EECF244321}">
                  <p14:modId xmlns:p14="http://schemas.microsoft.com/office/powerpoint/2010/main" val="4223519557"/>
                </p:ext>
              </p:extLst>
            </p:nvPr>
          </p:nvGraphicFramePr>
          <p:xfrm>
            <a:off x="3733800" y="2057400"/>
            <a:ext cx="3733800" cy="2286000"/>
          </p:xfrm>
          <a:graphic>
            <a:graphicData uri="http://schemas.openxmlformats.org/drawingml/2006/chart">
              <c:chart xmlns:c="http://schemas.openxmlformats.org/drawingml/2006/chart" xmlns:r="http://schemas.openxmlformats.org/officeDocument/2006/relationships" r:id="rId5"/>
            </a:graphicData>
          </a:graphic>
        </p:graphicFrame>
        <p:sp>
          <p:nvSpPr>
            <p:cNvPr id="6" name="TextBox 5"/>
            <p:cNvSpPr txBox="1"/>
            <p:nvPr/>
          </p:nvSpPr>
          <p:spPr>
            <a:xfrm>
              <a:off x="6096000" y="2438400"/>
              <a:ext cx="1005654" cy="646331"/>
            </a:xfrm>
            <a:prstGeom prst="rect">
              <a:avLst/>
            </a:prstGeom>
            <a:noFill/>
          </p:spPr>
          <p:txBody>
            <a:bodyPr wrap="none" rtlCol="0">
              <a:spAutoFit/>
            </a:bodyPr>
            <a:lstStyle/>
            <a:p>
              <a:pPr algn="ctr"/>
              <a:r>
                <a:rPr lang="en-US" b="1" dirty="0" smtClean="0">
                  <a:solidFill>
                    <a:schemeClr val="bg1"/>
                  </a:solidFill>
                  <a:latin typeface="Arial"/>
                  <a:cs typeface="Arial"/>
                </a:rPr>
                <a:t>Correct</a:t>
              </a:r>
            </a:p>
            <a:p>
              <a:pPr algn="ctr"/>
              <a:r>
                <a:rPr lang="en-US" b="1" dirty="0" smtClean="0">
                  <a:solidFill>
                    <a:schemeClr val="bg1"/>
                  </a:solidFill>
                  <a:latin typeface="Arial"/>
                  <a:cs typeface="Arial"/>
                </a:rPr>
                <a:t>25%</a:t>
              </a:r>
              <a:endParaRPr lang="en-US" b="1" dirty="0">
                <a:solidFill>
                  <a:schemeClr val="bg1"/>
                </a:solidFill>
                <a:latin typeface="Arial"/>
                <a:cs typeface="Arial"/>
              </a:endParaRPr>
            </a:p>
          </p:txBody>
        </p:sp>
        <p:sp>
          <p:nvSpPr>
            <p:cNvPr id="7" name="TextBox 6"/>
            <p:cNvSpPr txBox="1"/>
            <p:nvPr/>
          </p:nvSpPr>
          <p:spPr>
            <a:xfrm>
              <a:off x="5105400" y="3124200"/>
              <a:ext cx="1172466" cy="646331"/>
            </a:xfrm>
            <a:prstGeom prst="rect">
              <a:avLst/>
            </a:prstGeom>
            <a:noFill/>
          </p:spPr>
          <p:txBody>
            <a:bodyPr wrap="none" rtlCol="0">
              <a:spAutoFit/>
            </a:bodyPr>
            <a:lstStyle/>
            <a:p>
              <a:pPr algn="ctr"/>
              <a:r>
                <a:rPr lang="en-US" b="1" dirty="0" smtClean="0">
                  <a:solidFill>
                    <a:schemeClr val="bg1"/>
                  </a:solidFill>
                  <a:latin typeface="Arial"/>
                  <a:cs typeface="Arial"/>
                </a:rPr>
                <a:t>Incorrect</a:t>
              </a:r>
            </a:p>
            <a:p>
              <a:pPr algn="ctr"/>
              <a:r>
                <a:rPr lang="en-US" b="1" dirty="0" smtClean="0">
                  <a:solidFill>
                    <a:schemeClr val="bg1"/>
                  </a:solidFill>
                  <a:latin typeface="Arial"/>
                  <a:cs typeface="Arial"/>
                </a:rPr>
                <a:t>75%</a:t>
              </a:r>
              <a:endParaRPr lang="en-US" b="1" dirty="0">
                <a:solidFill>
                  <a:schemeClr val="bg1"/>
                </a:solidFill>
                <a:latin typeface="Arial"/>
                <a:cs typeface="Arial"/>
              </a:endParaRPr>
            </a:p>
          </p:txBody>
        </p:sp>
        <p:sp>
          <p:nvSpPr>
            <p:cNvPr id="13" name="TextBox 12"/>
            <p:cNvSpPr txBox="1"/>
            <p:nvPr/>
          </p:nvSpPr>
          <p:spPr>
            <a:xfrm>
              <a:off x="7391400" y="2753380"/>
              <a:ext cx="1343587" cy="523220"/>
            </a:xfrm>
            <a:prstGeom prst="rect">
              <a:avLst/>
            </a:prstGeom>
            <a:noFill/>
          </p:spPr>
          <p:txBody>
            <a:bodyPr wrap="none" rtlCol="0">
              <a:spAutoFit/>
            </a:bodyPr>
            <a:lstStyle/>
            <a:p>
              <a:r>
                <a:rPr lang="en-US" sz="2800" dirty="0" smtClean="0"/>
                <a:t>Pre-test</a:t>
              </a:r>
              <a:endParaRPr lang="en-US" sz="2800" dirty="0"/>
            </a:p>
          </p:txBody>
        </p:sp>
      </p:grpSp>
      <p:grpSp>
        <p:nvGrpSpPr>
          <p:cNvPr id="15" name="Group 14"/>
          <p:cNvGrpSpPr/>
          <p:nvPr/>
        </p:nvGrpSpPr>
        <p:grpSpPr>
          <a:xfrm>
            <a:off x="3962400" y="4419600"/>
            <a:ext cx="4918811" cy="2362200"/>
            <a:chOff x="3962400" y="4419600"/>
            <a:chExt cx="4918811" cy="2362200"/>
          </a:xfrm>
        </p:grpSpPr>
        <p:graphicFrame>
          <p:nvGraphicFramePr>
            <p:cNvPr id="10" name="Chart 9"/>
            <p:cNvGraphicFramePr>
              <a:graphicFrameLocks/>
            </p:cNvGraphicFramePr>
            <p:nvPr>
              <p:extLst>
                <p:ext uri="{D42A27DB-BD31-4B8C-83A1-F6EECF244321}">
                  <p14:modId xmlns:p14="http://schemas.microsoft.com/office/powerpoint/2010/main" val="1862387052"/>
                </p:ext>
              </p:extLst>
            </p:nvPr>
          </p:nvGraphicFramePr>
          <p:xfrm>
            <a:off x="3962400" y="4419600"/>
            <a:ext cx="3907330" cy="2362200"/>
          </p:xfrm>
          <a:graphic>
            <a:graphicData uri="http://schemas.openxmlformats.org/drawingml/2006/chart">
              <c:chart xmlns:c="http://schemas.openxmlformats.org/drawingml/2006/chart" xmlns:r="http://schemas.openxmlformats.org/officeDocument/2006/relationships" r:id="rId6"/>
            </a:graphicData>
          </a:graphic>
        </p:graphicFrame>
        <p:sp>
          <p:nvSpPr>
            <p:cNvPr id="11" name="TextBox 10"/>
            <p:cNvSpPr txBox="1"/>
            <p:nvPr/>
          </p:nvSpPr>
          <p:spPr>
            <a:xfrm>
              <a:off x="5791200" y="5638800"/>
              <a:ext cx="1122768" cy="646331"/>
            </a:xfrm>
            <a:prstGeom prst="rect">
              <a:avLst/>
            </a:prstGeom>
            <a:noFill/>
          </p:spPr>
          <p:txBody>
            <a:bodyPr wrap="square" rtlCol="0">
              <a:spAutoFit/>
            </a:bodyPr>
            <a:lstStyle/>
            <a:p>
              <a:pPr algn="ctr"/>
              <a:r>
                <a:rPr lang="en-US" b="1" dirty="0" smtClean="0">
                  <a:solidFill>
                    <a:schemeClr val="bg1"/>
                  </a:solidFill>
                  <a:latin typeface="Arial"/>
                  <a:cs typeface="Arial"/>
                </a:rPr>
                <a:t>Correct</a:t>
              </a:r>
            </a:p>
            <a:p>
              <a:pPr algn="ctr"/>
              <a:r>
                <a:rPr lang="en-US" b="1" dirty="0" smtClean="0">
                  <a:solidFill>
                    <a:schemeClr val="bg1"/>
                  </a:solidFill>
                  <a:latin typeface="Arial"/>
                  <a:cs typeface="Arial"/>
                </a:rPr>
                <a:t>82%</a:t>
              </a:r>
              <a:endParaRPr lang="en-US" b="1" dirty="0">
                <a:solidFill>
                  <a:schemeClr val="bg1"/>
                </a:solidFill>
                <a:latin typeface="Arial"/>
                <a:cs typeface="Arial"/>
              </a:endParaRPr>
            </a:p>
          </p:txBody>
        </p:sp>
        <p:sp>
          <p:nvSpPr>
            <p:cNvPr id="12" name="TextBox 11"/>
            <p:cNvSpPr txBox="1"/>
            <p:nvPr/>
          </p:nvSpPr>
          <p:spPr>
            <a:xfrm>
              <a:off x="5257800" y="4724400"/>
              <a:ext cx="1295400" cy="646331"/>
            </a:xfrm>
            <a:prstGeom prst="rect">
              <a:avLst/>
            </a:prstGeom>
            <a:noFill/>
          </p:spPr>
          <p:txBody>
            <a:bodyPr wrap="square" rtlCol="0">
              <a:spAutoFit/>
            </a:bodyPr>
            <a:lstStyle/>
            <a:p>
              <a:pPr algn="ctr"/>
              <a:r>
                <a:rPr lang="en-US" b="1" dirty="0" smtClean="0">
                  <a:solidFill>
                    <a:schemeClr val="bg1"/>
                  </a:solidFill>
                  <a:latin typeface="Arial"/>
                  <a:cs typeface="Arial"/>
                </a:rPr>
                <a:t>Incorrect</a:t>
              </a:r>
            </a:p>
            <a:p>
              <a:pPr algn="ctr"/>
              <a:r>
                <a:rPr lang="en-US" b="1" dirty="0" smtClean="0">
                  <a:solidFill>
                    <a:schemeClr val="bg1"/>
                  </a:solidFill>
                  <a:latin typeface="Arial"/>
                  <a:cs typeface="Arial"/>
                </a:rPr>
                <a:t>18%</a:t>
              </a:r>
              <a:endParaRPr lang="en-US" b="1" dirty="0">
                <a:solidFill>
                  <a:schemeClr val="bg1"/>
                </a:solidFill>
                <a:latin typeface="Arial"/>
                <a:cs typeface="Arial"/>
              </a:endParaRPr>
            </a:p>
          </p:txBody>
        </p:sp>
        <p:sp>
          <p:nvSpPr>
            <p:cNvPr id="14" name="TextBox 13"/>
            <p:cNvSpPr txBox="1"/>
            <p:nvPr/>
          </p:nvSpPr>
          <p:spPr>
            <a:xfrm>
              <a:off x="7391400" y="5344180"/>
              <a:ext cx="1489811" cy="523220"/>
            </a:xfrm>
            <a:prstGeom prst="rect">
              <a:avLst/>
            </a:prstGeom>
            <a:noFill/>
          </p:spPr>
          <p:txBody>
            <a:bodyPr wrap="none" rtlCol="0">
              <a:spAutoFit/>
            </a:bodyPr>
            <a:lstStyle/>
            <a:p>
              <a:r>
                <a:rPr lang="en-US" sz="2800" dirty="0" smtClean="0"/>
                <a:t>Post-test</a:t>
              </a:r>
              <a:endParaRPr lang="en-US" sz="2800" dirty="0"/>
            </a:p>
          </p:txBody>
        </p:sp>
      </p:grpSp>
    </p:spTree>
    <p:custDataLst>
      <p:tags r:id="rId1"/>
    </p:custDataLst>
    <p:extLst>
      <p:ext uri="{BB962C8B-B14F-4D97-AF65-F5344CB8AC3E}">
        <p14:creationId xmlns:p14="http://schemas.microsoft.com/office/powerpoint/2010/main" val="362677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ssolv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dissolve">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idx="4294967295"/>
          </p:nvPr>
        </p:nvSpPr>
        <p:spPr>
          <a:xfrm>
            <a:off x="0" y="-76200"/>
            <a:ext cx="6477000" cy="990600"/>
          </a:xfrm>
        </p:spPr>
        <p:txBody>
          <a:bodyPr>
            <a:noAutofit/>
          </a:bodyPr>
          <a:lstStyle/>
          <a:p>
            <a:pPr>
              <a:lnSpc>
                <a:spcPct val="80000"/>
              </a:lnSpc>
            </a:pPr>
            <a:r>
              <a:rPr lang="en-US" altLang="en-US" dirty="0">
                <a:latin typeface="Arial"/>
                <a:cs typeface="Arial"/>
              </a:rPr>
              <a:t>Short-Term Knowledge Gain</a:t>
            </a:r>
            <a:endParaRPr lang="en-US" altLang="en-US" dirty="0" smtClean="0">
              <a:latin typeface="Arial"/>
              <a:cs typeface="Arial"/>
            </a:endParaRPr>
          </a:p>
        </p:txBody>
      </p:sp>
      <p:sp>
        <p:nvSpPr>
          <p:cNvPr id="3" name="TPQuestion"/>
          <p:cNvSpPr>
            <a:spLocks noGrp="1"/>
          </p:cNvSpPr>
          <p:nvPr>
            <p:ph type="title"/>
          </p:nvPr>
        </p:nvSpPr>
        <p:spPr>
          <a:xfrm>
            <a:off x="152400" y="914401"/>
            <a:ext cx="8458200" cy="1447800"/>
          </a:xfrm>
        </p:spPr>
        <p:txBody>
          <a:bodyPr rtlCol="0">
            <a:normAutofit fontScale="90000"/>
          </a:bodyPr>
          <a:lstStyle/>
          <a:p>
            <a:pPr algn="l" fontAlgn="auto">
              <a:spcAft>
                <a:spcPts val="0"/>
              </a:spcAft>
              <a:defRPr/>
            </a:pPr>
            <a:r>
              <a:rPr lang="en-US" dirty="0" smtClean="0">
                <a:solidFill>
                  <a:srgbClr val="C00000"/>
                </a:solidFill>
                <a:latin typeface="Arial"/>
                <a:cs typeface="Arial"/>
              </a:rPr>
              <a:t>According to Iowa law, when can someone ride an ATV on a public road?</a:t>
            </a:r>
            <a:endParaRPr lang="en-US" dirty="0">
              <a:solidFill>
                <a:srgbClr val="C00000"/>
              </a:solidFill>
              <a:latin typeface="Arial"/>
              <a:cs typeface="Arial"/>
            </a:endParaRPr>
          </a:p>
        </p:txBody>
      </p:sp>
      <p:sp>
        <p:nvSpPr>
          <p:cNvPr id="4" name="TPAnswers"/>
          <p:cNvSpPr txBox="1">
            <a:spLocks/>
          </p:cNvSpPr>
          <p:nvPr>
            <p:custDataLst>
              <p:tags r:id="rId2"/>
            </p:custDataLst>
          </p:nvPr>
        </p:nvSpPr>
        <p:spPr>
          <a:xfrm>
            <a:off x="304800" y="2286000"/>
            <a:ext cx="4495800" cy="4419600"/>
          </a:xfrm>
          <a:prstGeom prst="rect">
            <a:avLst/>
          </a:prstGeom>
        </p:spPr>
        <p:txBody>
          <a:bodyPr vert="horz" lIns="91440" tIns="45720" rIns="91440" bIns="45720" rtlCol="0">
            <a:noAutofit/>
          </a:bodyPr>
          <a:lstStyle/>
          <a:p>
            <a:pPr marL="514350" marR="0" lvl="0" indent="-514350" algn="l" defTabSz="914400" rtl="0" eaLnBrk="1" fontAlgn="auto" latinLnBrk="0" hangingPunct="1">
              <a:lnSpc>
                <a:spcPct val="100000"/>
              </a:lnSpc>
              <a:spcBef>
                <a:spcPct val="20000"/>
              </a:spcBef>
              <a:spcAft>
                <a:spcPts val="0"/>
              </a:spcAft>
              <a:buClr>
                <a:schemeClr val="accent1">
                  <a:lumMod val="50000"/>
                </a:schemeClr>
              </a:buClr>
              <a:buSzTx/>
              <a:buFont typeface="Wingdings 2"/>
              <a:buAutoNum type="alphaUcPeriod"/>
              <a:tabLst/>
              <a:defRPr/>
            </a:pPr>
            <a:r>
              <a:rPr kumimoji="0" lang="en-US" sz="30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a:ea typeface="+mn-ea"/>
                <a:cs typeface="Arial"/>
              </a:rPr>
              <a:t>When it is a gravel road</a:t>
            </a:r>
          </a:p>
          <a:p>
            <a:pPr marL="514350" marR="0" lvl="0" indent="-514350" algn="l" defTabSz="914400" rtl="0" eaLnBrk="1" fontAlgn="auto" latinLnBrk="0" hangingPunct="1">
              <a:lnSpc>
                <a:spcPct val="100000"/>
              </a:lnSpc>
              <a:spcBef>
                <a:spcPct val="20000"/>
              </a:spcBef>
              <a:spcAft>
                <a:spcPts val="0"/>
              </a:spcAft>
              <a:buClr>
                <a:schemeClr val="accent1">
                  <a:lumMod val="50000"/>
                </a:schemeClr>
              </a:buClr>
              <a:buSzTx/>
              <a:buFont typeface="Wingdings 2"/>
              <a:buAutoNum type="alphaUcPeriod"/>
              <a:tabLst/>
              <a:defRPr/>
            </a:pPr>
            <a:r>
              <a:rPr kumimoji="0" lang="en-US" sz="30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a:ea typeface="+mn-ea"/>
                <a:cs typeface="Arial"/>
              </a:rPr>
              <a:t>For farming purposes</a:t>
            </a:r>
          </a:p>
          <a:p>
            <a:pPr marL="514350" marR="0" lvl="0" indent="-514350" algn="l" defTabSz="914400" rtl="0" eaLnBrk="1" fontAlgn="auto" latinLnBrk="0" hangingPunct="1">
              <a:lnSpc>
                <a:spcPct val="100000"/>
              </a:lnSpc>
              <a:spcBef>
                <a:spcPct val="20000"/>
              </a:spcBef>
              <a:spcAft>
                <a:spcPts val="0"/>
              </a:spcAft>
              <a:buClr>
                <a:schemeClr val="accent1">
                  <a:lumMod val="50000"/>
                </a:schemeClr>
              </a:buClr>
              <a:buSzTx/>
              <a:buFont typeface="Wingdings 2"/>
              <a:buAutoNum type="alphaUcPeriod"/>
              <a:tabLst/>
              <a:defRPr/>
            </a:pPr>
            <a:r>
              <a:rPr kumimoji="0" lang="en-US" sz="30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a:ea typeface="+mn-ea"/>
                <a:cs typeface="Arial"/>
              </a:rPr>
              <a:t>You can never operate an ATV on public roads</a:t>
            </a:r>
          </a:p>
          <a:p>
            <a:pPr marL="514350" marR="0" lvl="0" indent="-514350" algn="l" defTabSz="914400" rtl="0" eaLnBrk="1" fontAlgn="auto" latinLnBrk="0" hangingPunct="1">
              <a:lnSpc>
                <a:spcPct val="100000"/>
              </a:lnSpc>
              <a:spcBef>
                <a:spcPct val="20000"/>
              </a:spcBef>
              <a:spcAft>
                <a:spcPts val="0"/>
              </a:spcAft>
              <a:buClr>
                <a:schemeClr val="accent1">
                  <a:lumMod val="50000"/>
                </a:schemeClr>
              </a:buClr>
              <a:buSzTx/>
              <a:buFont typeface="Wingdings 2"/>
              <a:buAutoNum type="alphaUcPeriod"/>
              <a:tabLst/>
              <a:defRPr/>
            </a:pPr>
            <a:r>
              <a:rPr kumimoji="0" lang="en-US" sz="30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a:ea typeface="+mn-ea"/>
                <a:cs typeface="Arial"/>
              </a:rPr>
              <a:t>I don’t know</a:t>
            </a:r>
            <a:endParaRPr kumimoji="0" lang="en-US" sz="30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Arial"/>
              <a:ea typeface="+mn-ea"/>
              <a:cs typeface="Arial"/>
            </a:endParaRPr>
          </a:p>
        </p:txBody>
      </p:sp>
      <p:sp>
        <p:nvSpPr>
          <p:cNvPr id="5" name="Oval 4"/>
          <p:cNvSpPr/>
          <p:nvPr/>
        </p:nvSpPr>
        <p:spPr>
          <a:xfrm>
            <a:off x="76200" y="3200400"/>
            <a:ext cx="3276600" cy="1143000"/>
          </a:xfrm>
          <a:prstGeom prst="ellipse">
            <a:avLst/>
          </a:prstGeom>
          <a:noFill/>
          <a:ln w="38100" cmpd="sng">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 name="Group 1"/>
          <p:cNvGrpSpPr/>
          <p:nvPr/>
        </p:nvGrpSpPr>
        <p:grpSpPr>
          <a:xfrm>
            <a:off x="4419600" y="2057400"/>
            <a:ext cx="4315387" cy="2286000"/>
            <a:chOff x="4419600" y="2057400"/>
            <a:chExt cx="4315387" cy="2286000"/>
          </a:xfrm>
        </p:grpSpPr>
        <p:graphicFrame>
          <p:nvGraphicFramePr>
            <p:cNvPr id="6" name="Chart 5"/>
            <p:cNvGraphicFramePr>
              <a:graphicFrameLocks/>
            </p:cNvGraphicFramePr>
            <p:nvPr>
              <p:extLst>
                <p:ext uri="{D42A27DB-BD31-4B8C-83A1-F6EECF244321}">
                  <p14:modId xmlns:p14="http://schemas.microsoft.com/office/powerpoint/2010/main" val="569654621"/>
                </p:ext>
              </p:extLst>
            </p:nvPr>
          </p:nvGraphicFramePr>
          <p:xfrm>
            <a:off x="4419600" y="2057400"/>
            <a:ext cx="3501957" cy="2286000"/>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p:cNvSpPr txBox="1"/>
            <p:nvPr/>
          </p:nvSpPr>
          <p:spPr>
            <a:xfrm>
              <a:off x="6324600" y="2858869"/>
              <a:ext cx="1005654" cy="646331"/>
            </a:xfrm>
            <a:prstGeom prst="rect">
              <a:avLst/>
            </a:prstGeom>
            <a:noFill/>
          </p:spPr>
          <p:txBody>
            <a:bodyPr wrap="none" rtlCol="0">
              <a:spAutoFit/>
            </a:bodyPr>
            <a:lstStyle/>
            <a:p>
              <a:pPr algn="ctr"/>
              <a:r>
                <a:rPr lang="en-US" b="1" dirty="0" smtClean="0">
                  <a:solidFill>
                    <a:schemeClr val="bg1"/>
                  </a:solidFill>
                  <a:latin typeface="Arial"/>
                  <a:cs typeface="Arial"/>
                </a:rPr>
                <a:t>Correct</a:t>
              </a:r>
            </a:p>
            <a:p>
              <a:pPr algn="ctr"/>
              <a:r>
                <a:rPr lang="en-US" b="1" dirty="0" smtClean="0">
                  <a:solidFill>
                    <a:schemeClr val="bg1"/>
                  </a:solidFill>
                  <a:latin typeface="Arial"/>
                  <a:cs typeface="Arial"/>
                </a:rPr>
                <a:t>43%</a:t>
              </a:r>
              <a:endParaRPr lang="en-US" b="1" dirty="0">
                <a:solidFill>
                  <a:schemeClr val="bg1"/>
                </a:solidFill>
                <a:latin typeface="Arial"/>
                <a:cs typeface="Arial"/>
              </a:endParaRPr>
            </a:p>
          </p:txBody>
        </p:sp>
        <p:sp>
          <p:nvSpPr>
            <p:cNvPr id="9" name="TextBox 8"/>
            <p:cNvSpPr txBox="1"/>
            <p:nvPr/>
          </p:nvSpPr>
          <p:spPr>
            <a:xfrm>
              <a:off x="5105400" y="2858869"/>
              <a:ext cx="1172466" cy="646331"/>
            </a:xfrm>
            <a:prstGeom prst="rect">
              <a:avLst/>
            </a:prstGeom>
            <a:noFill/>
          </p:spPr>
          <p:txBody>
            <a:bodyPr wrap="none" rtlCol="0">
              <a:spAutoFit/>
            </a:bodyPr>
            <a:lstStyle/>
            <a:p>
              <a:pPr algn="ctr"/>
              <a:r>
                <a:rPr lang="en-US" b="1" dirty="0" smtClean="0">
                  <a:solidFill>
                    <a:schemeClr val="bg1"/>
                  </a:solidFill>
                  <a:latin typeface="Arial"/>
                  <a:cs typeface="Arial"/>
                </a:rPr>
                <a:t>Incorrect</a:t>
              </a:r>
            </a:p>
            <a:p>
              <a:pPr algn="ctr"/>
              <a:r>
                <a:rPr lang="en-US" b="1" dirty="0" smtClean="0">
                  <a:solidFill>
                    <a:schemeClr val="bg1"/>
                  </a:solidFill>
                  <a:latin typeface="Arial"/>
                  <a:cs typeface="Arial"/>
                </a:rPr>
                <a:t>57%</a:t>
              </a:r>
              <a:endParaRPr lang="en-US" b="1" dirty="0">
                <a:solidFill>
                  <a:schemeClr val="bg1"/>
                </a:solidFill>
                <a:latin typeface="Arial"/>
                <a:cs typeface="Arial"/>
              </a:endParaRPr>
            </a:p>
          </p:txBody>
        </p:sp>
        <p:sp>
          <p:nvSpPr>
            <p:cNvPr id="13" name="TextBox 12"/>
            <p:cNvSpPr txBox="1"/>
            <p:nvPr/>
          </p:nvSpPr>
          <p:spPr>
            <a:xfrm>
              <a:off x="7391400" y="2677180"/>
              <a:ext cx="1343587" cy="523220"/>
            </a:xfrm>
            <a:prstGeom prst="rect">
              <a:avLst/>
            </a:prstGeom>
            <a:noFill/>
          </p:spPr>
          <p:txBody>
            <a:bodyPr wrap="none" rtlCol="0">
              <a:spAutoFit/>
            </a:bodyPr>
            <a:lstStyle/>
            <a:p>
              <a:r>
                <a:rPr lang="en-US" sz="2800" dirty="0" smtClean="0"/>
                <a:t>Pre-test</a:t>
              </a:r>
              <a:endParaRPr lang="en-US" sz="2800" dirty="0"/>
            </a:p>
          </p:txBody>
        </p:sp>
      </p:grpSp>
      <p:grpSp>
        <p:nvGrpSpPr>
          <p:cNvPr id="15" name="Group 14"/>
          <p:cNvGrpSpPr/>
          <p:nvPr/>
        </p:nvGrpSpPr>
        <p:grpSpPr>
          <a:xfrm>
            <a:off x="4800600" y="4419600"/>
            <a:ext cx="4156811" cy="2362200"/>
            <a:chOff x="4800600" y="4419600"/>
            <a:chExt cx="4156811" cy="2362200"/>
          </a:xfrm>
        </p:grpSpPr>
        <p:graphicFrame>
          <p:nvGraphicFramePr>
            <p:cNvPr id="10" name="Chart 9"/>
            <p:cNvGraphicFramePr>
              <a:graphicFrameLocks/>
            </p:cNvGraphicFramePr>
            <p:nvPr>
              <p:extLst>
                <p:ext uri="{D42A27DB-BD31-4B8C-83A1-F6EECF244321}">
                  <p14:modId xmlns:p14="http://schemas.microsoft.com/office/powerpoint/2010/main" val="702633187"/>
                </p:ext>
              </p:extLst>
            </p:nvPr>
          </p:nvGraphicFramePr>
          <p:xfrm>
            <a:off x="4800600" y="4419600"/>
            <a:ext cx="3352800" cy="2362200"/>
          </p:xfrm>
          <a:graphic>
            <a:graphicData uri="http://schemas.openxmlformats.org/drawingml/2006/chart">
              <c:chart xmlns:c="http://schemas.openxmlformats.org/drawingml/2006/chart" xmlns:r="http://schemas.openxmlformats.org/officeDocument/2006/relationships" r:id="rId6"/>
            </a:graphicData>
          </a:graphic>
        </p:graphicFrame>
        <p:sp>
          <p:nvSpPr>
            <p:cNvPr id="11" name="TextBox 10"/>
            <p:cNvSpPr txBox="1"/>
            <p:nvPr/>
          </p:nvSpPr>
          <p:spPr>
            <a:xfrm>
              <a:off x="6019800" y="5715000"/>
              <a:ext cx="1005654" cy="646331"/>
            </a:xfrm>
            <a:prstGeom prst="rect">
              <a:avLst/>
            </a:prstGeom>
            <a:noFill/>
          </p:spPr>
          <p:txBody>
            <a:bodyPr wrap="none" rtlCol="0">
              <a:spAutoFit/>
            </a:bodyPr>
            <a:lstStyle/>
            <a:p>
              <a:pPr algn="ctr"/>
              <a:r>
                <a:rPr lang="en-US" b="1" dirty="0" smtClean="0">
                  <a:solidFill>
                    <a:schemeClr val="bg1"/>
                  </a:solidFill>
                  <a:latin typeface="Arial"/>
                  <a:cs typeface="Arial"/>
                </a:rPr>
                <a:t>Correct</a:t>
              </a:r>
            </a:p>
            <a:p>
              <a:pPr algn="ctr"/>
              <a:r>
                <a:rPr lang="en-US" b="1" dirty="0" smtClean="0">
                  <a:solidFill>
                    <a:schemeClr val="bg1"/>
                  </a:solidFill>
                  <a:latin typeface="Arial"/>
                  <a:cs typeface="Arial"/>
                </a:rPr>
                <a:t>76%</a:t>
              </a:r>
              <a:endParaRPr lang="en-US" b="1" dirty="0">
                <a:solidFill>
                  <a:schemeClr val="bg1"/>
                </a:solidFill>
                <a:latin typeface="Arial"/>
                <a:cs typeface="Arial"/>
              </a:endParaRPr>
            </a:p>
          </p:txBody>
        </p:sp>
        <p:sp>
          <p:nvSpPr>
            <p:cNvPr id="12" name="TextBox 11"/>
            <p:cNvSpPr txBox="1"/>
            <p:nvPr/>
          </p:nvSpPr>
          <p:spPr>
            <a:xfrm>
              <a:off x="5334000" y="4724400"/>
              <a:ext cx="1172466" cy="646331"/>
            </a:xfrm>
            <a:prstGeom prst="rect">
              <a:avLst/>
            </a:prstGeom>
            <a:noFill/>
          </p:spPr>
          <p:txBody>
            <a:bodyPr wrap="none" rtlCol="0">
              <a:spAutoFit/>
            </a:bodyPr>
            <a:lstStyle/>
            <a:p>
              <a:pPr algn="ctr"/>
              <a:r>
                <a:rPr lang="en-US" b="1" dirty="0" smtClean="0">
                  <a:solidFill>
                    <a:schemeClr val="bg1"/>
                  </a:solidFill>
                  <a:latin typeface="Arial"/>
                  <a:cs typeface="Arial"/>
                </a:rPr>
                <a:t>Incorrect</a:t>
              </a:r>
            </a:p>
            <a:p>
              <a:pPr algn="ctr"/>
              <a:r>
                <a:rPr lang="en-US" b="1" dirty="0" smtClean="0">
                  <a:solidFill>
                    <a:schemeClr val="bg1"/>
                  </a:solidFill>
                  <a:latin typeface="Arial"/>
                  <a:cs typeface="Arial"/>
                </a:rPr>
                <a:t>24%</a:t>
              </a:r>
              <a:endParaRPr lang="en-US" b="1" dirty="0">
                <a:solidFill>
                  <a:schemeClr val="bg1"/>
                </a:solidFill>
                <a:latin typeface="Arial"/>
                <a:cs typeface="Arial"/>
              </a:endParaRPr>
            </a:p>
          </p:txBody>
        </p:sp>
        <p:sp>
          <p:nvSpPr>
            <p:cNvPr id="14" name="TextBox 13"/>
            <p:cNvSpPr txBox="1"/>
            <p:nvPr/>
          </p:nvSpPr>
          <p:spPr>
            <a:xfrm>
              <a:off x="7467600" y="5334000"/>
              <a:ext cx="1489811" cy="523220"/>
            </a:xfrm>
            <a:prstGeom prst="rect">
              <a:avLst/>
            </a:prstGeom>
            <a:noFill/>
          </p:spPr>
          <p:txBody>
            <a:bodyPr wrap="none" rtlCol="0">
              <a:spAutoFit/>
            </a:bodyPr>
            <a:lstStyle/>
            <a:p>
              <a:r>
                <a:rPr lang="en-US" sz="2800" dirty="0" smtClean="0"/>
                <a:t>Post-test</a:t>
              </a:r>
              <a:endParaRPr lang="en-US" sz="2800" dirty="0"/>
            </a:p>
          </p:txBody>
        </p:sp>
      </p:grpSp>
    </p:spTree>
    <p:custDataLst>
      <p:tags r:id="rId1"/>
    </p:custDataLst>
    <p:extLst>
      <p:ext uri="{BB962C8B-B14F-4D97-AF65-F5344CB8AC3E}">
        <p14:creationId xmlns:p14="http://schemas.microsoft.com/office/powerpoint/2010/main" val="252858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ssolv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dissolve">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latin typeface="Arial"/>
                <a:cs typeface="Arial"/>
              </a:rPr>
              <a:t>1-Year Follow Up Knowledge</a:t>
            </a:r>
            <a:endParaRPr lang="en-US" dirty="0"/>
          </a:p>
        </p:txBody>
      </p:sp>
      <p:sp>
        <p:nvSpPr>
          <p:cNvPr id="3" name="Rectangle 2"/>
          <p:cNvSpPr/>
          <p:nvPr/>
        </p:nvSpPr>
        <p:spPr>
          <a:xfrm>
            <a:off x="228600" y="1295400"/>
            <a:ext cx="2819400" cy="584776"/>
          </a:xfrm>
          <a:prstGeom prst="rect">
            <a:avLst/>
          </a:prstGeom>
        </p:spPr>
        <p:txBody>
          <a:bodyPr wrap="square">
            <a:spAutoFit/>
          </a:bodyPr>
          <a:lstStyle/>
          <a:p>
            <a:r>
              <a:rPr lang="en-US" sz="1600" dirty="0">
                <a:latin typeface="Arial"/>
                <a:cs typeface="Arial"/>
              </a:rPr>
              <a:t>Q1. Most ATVs are made to carry how many people</a:t>
            </a:r>
            <a:r>
              <a:rPr lang="en-US" sz="1600" dirty="0" smtClean="0">
                <a:latin typeface="Arial"/>
                <a:cs typeface="Arial"/>
              </a:rPr>
              <a:t>?</a:t>
            </a:r>
            <a:endParaRPr lang="en-US" sz="1600" dirty="0">
              <a:latin typeface="Arial"/>
              <a:cs typeface="Arial"/>
            </a:endParaRPr>
          </a:p>
        </p:txBody>
      </p:sp>
      <p:sp>
        <p:nvSpPr>
          <p:cNvPr id="4" name="Rectangle 3"/>
          <p:cNvSpPr/>
          <p:nvPr/>
        </p:nvSpPr>
        <p:spPr>
          <a:xfrm>
            <a:off x="3048000" y="1066800"/>
            <a:ext cx="3048000" cy="1077218"/>
          </a:xfrm>
          <a:prstGeom prst="rect">
            <a:avLst/>
          </a:prstGeom>
        </p:spPr>
        <p:txBody>
          <a:bodyPr wrap="square">
            <a:spAutoFit/>
          </a:bodyPr>
          <a:lstStyle/>
          <a:p>
            <a:r>
              <a:rPr lang="en-US" sz="1600" dirty="0">
                <a:latin typeface="Arial"/>
                <a:cs typeface="Arial"/>
              </a:rPr>
              <a:t>Q2. According to manufacturers guidelines, what is the largest ATV engine size recommended for use by 12-15 year olds</a:t>
            </a:r>
            <a:r>
              <a:rPr lang="en-US" sz="1600" dirty="0" smtClean="0">
                <a:latin typeface="Arial"/>
                <a:cs typeface="Arial"/>
              </a:rPr>
              <a:t>?</a:t>
            </a:r>
            <a:endParaRPr lang="en-US" sz="1600" dirty="0">
              <a:latin typeface="Arial"/>
              <a:cs typeface="Arial"/>
            </a:endParaRPr>
          </a:p>
        </p:txBody>
      </p:sp>
      <p:sp>
        <p:nvSpPr>
          <p:cNvPr id="5" name="Rectangle 4"/>
          <p:cNvSpPr/>
          <p:nvPr/>
        </p:nvSpPr>
        <p:spPr>
          <a:xfrm>
            <a:off x="6400800" y="1143000"/>
            <a:ext cx="2590800" cy="830997"/>
          </a:xfrm>
          <a:prstGeom prst="rect">
            <a:avLst/>
          </a:prstGeom>
        </p:spPr>
        <p:txBody>
          <a:bodyPr wrap="square">
            <a:spAutoFit/>
          </a:bodyPr>
          <a:lstStyle/>
          <a:p>
            <a:r>
              <a:rPr lang="en-US" sz="1600" dirty="0">
                <a:latin typeface="Arial"/>
                <a:cs typeface="Arial"/>
              </a:rPr>
              <a:t>Q3. According to Iowa law, when can someone ride an ATV on a public road</a:t>
            </a:r>
            <a:r>
              <a:rPr lang="en-US" sz="1600" dirty="0" smtClean="0">
                <a:latin typeface="Arial"/>
                <a:cs typeface="Arial"/>
              </a:rPr>
              <a:t>?</a:t>
            </a:r>
            <a:endParaRPr lang="en-US" sz="1600" dirty="0">
              <a:latin typeface="Arial"/>
              <a:cs typeface="Arial"/>
            </a:endParaRPr>
          </a:p>
        </p:txBody>
      </p:sp>
      <p:grpSp>
        <p:nvGrpSpPr>
          <p:cNvPr id="48" name="Group 47"/>
          <p:cNvGrpSpPr/>
          <p:nvPr/>
        </p:nvGrpSpPr>
        <p:grpSpPr>
          <a:xfrm>
            <a:off x="76200" y="2362200"/>
            <a:ext cx="3041650" cy="4114800"/>
            <a:chOff x="76200" y="2362200"/>
            <a:chExt cx="3041650" cy="4114800"/>
          </a:xfrm>
        </p:grpSpPr>
        <p:graphicFrame>
          <p:nvGraphicFramePr>
            <p:cNvPr id="24" name="Chart 23"/>
            <p:cNvGraphicFramePr>
              <a:graphicFrameLocks/>
            </p:cNvGraphicFramePr>
            <p:nvPr>
              <p:extLst>
                <p:ext uri="{D42A27DB-BD31-4B8C-83A1-F6EECF244321}">
                  <p14:modId xmlns:p14="http://schemas.microsoft.com/office/powerpoint/2010/main" val="3385650115"/>
                </p:ext>
              </p:extLst>
            </p:nvPr>
          </p:nvGraphicFramePr>
          <p:xfrm>
            <a:off x="304800" y="2362200"/>
            <a:ext cx="2813050"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18" name="TextBox 17"/>
            <p:cNvSpPr txBox="1"/>
            <p:nvPr/>
          </p:nvSpPr>
          <p:spPr>
            <a:xfrm rot="16200000">
              <a:off x="-287835" y="3716834"/>
              <a:ext cx="1097401" cy="369332"/>
            </a:xfrm>
            <a:prstGeom prst="rect">
              <a:avLst/>
            </a:prstGeom>
            <a:noFill/>
          </p:spPr>
          <p:txBody>
            <a:bodyPr wrap="none" rtlCol="0">
              <a:spAutoFit/>
            </a:bodyPr>
            <a:lstStyle/>
            <a:p>
              <a:r>
                <a:rPr lang="en-US" dirty="0" smtClean="0"/>
                <a:t>% Correct</a:t>
              </a:r>
              <a:endParaRPr lang="en-US" dirty="0"/>
            </a:p>
          </p:txBody>
        </p:sp>
        <p:sp>
          <p:nvSpPr>
            <p:cNvPr id="26" name="TextBox 25"/>
            <p:cNvSpPr txBox="1"/>
            <p:nvPr/>
          </p:nvSpPr>
          <p:spPr>
            <a:xfrm>
              <a:off x="838200" y="3505200"/>
              <a:ext cx="583663" cy="369332"/>
            </a:xfrm>
            <a:prstGeom prst="rect">
              <a:avLst/>
            </a:prstGeom>
            <a:noFill/>
          </p:spPr>
          <p:txBody>
            <a:bodyPr wrap="none" rtlCol="0">
              <a:spAutoFit/>
            </a:bodyPr>
            <a:lstStyle/>
            <a:p>
              <a:r>
                <a:rPr lang="en-US" dirty="0" smtClean="0"/>
                <a:t>50%</a:t>
              </a:r>
              <a:endParaRPr lang="en-US" dirty="0"/>
            </a:p>
          </p:txBody>
        </p:sp>
        <p:sp>
          <p:nvSpPr>
            <p:cNvPr id="30" name="TextBox 29"/>
            <p:cNvSpPr txBox="1"/>
            <p:nvPr/>
          </p:nvSpPr>
          <p:spPr>
            <a:xfrm>
              <a:off x="1600200" y="2362200"/>
              <a:ext cx="583663" cy="369332"/>
            </a:xfrm>
            <a:prstGeom prst="rect">
              <a:avLst/>
            </a:prstGeom>
            <a:noFill/>
          </p:spPr>
          <p:txBody>
            <a:bodyPr wrap="none" rtlCol="0">
              <a:spAutoFit/>
            </a:bodyPr>
            <a:lstStyle/>
            <a:p>
              <a:r>
                <a:rPr lang="en-US" dirty="0"/>
                <a:t>9</a:t>
              </a:r>
              <a:r>
                <a:rPr lang="en-US" dirty="0" smtClean="0"/>
                <a:t>0%</a:t>
              </a:r>
              <a:endParaRPr lang="en-US" dirty="0"/>
            </a:p>
          </p:txBody>
        </p:sp>
        <p:sp>
          <p:nvSpPr>
            <p:cNvPr id="31" name="TextBox 30"/>
            <p:cNvSpPr txBox="1"/>
            <p:nvPr/>
          </p:nvSpPr>
          <p:spPr>
            <a:xfrm>
              <a:off x="2311937" y="2971800"/>
              <a:ext cx="583663" cy="369332"/>
            </a:xfrm>
            <a:prstGeom prst="rect">
              <a:avLst/>
            </a:prstGeom>
            <a:noFill/>
          </p:spPr>
          <p:txBody>
            <a:bodyPr wrap="none" rtlCol="0">
              <a:spAutoFit/>
            </a:bodyPr>
            <a:lstStyle/>
            <a:p>
              <a:r>
                <a:rPr lang="en-US" dirty="0" smtClean="0"/>
                <a:t>69%</a:t>
              </a:r>
              <a:endParaRPr lang="en-US" dirty="0"/>
            </a:p>
          </p:txBody>
        </p:sp>
        <p:cxnSp>
          <p:nvCxnSpPr>
            <p:cNvPr id="40" name="Straight Arrow Connector 39"/>
            <p:cNvCxnSpPr>
              <a:endCxn id="31" idx="2"/>
            </p:cNvCxnSpPr>
            <p:nvPr/>
          </p:nvCxnSpPr>
          <p:spPr>
            <a:xfrm flipV="1">
              <a:off x="1143000" y="3341132"/>
              <a:ext cx="1460769" cy="621268"/>
            </a:xfrm>
            <a:prstGeom prst="straightConnector1">
              <a:avLst/>
            </a:prstGeom>
            <a:ln w="57150" cmpd="sng">
              <a:solidFill>
                <a:srgbClr val="80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49" name="Group 48"/>
          <p:cNvGrpSpPr/>
          <p:nvPr/>
        </p:nvGrpSpPr>
        <p:grpSpPr>
          <a:xfrm>
            <a:off x="3048000" y="2362200"/>
            <a:ext cx="2990850" cy="4114800"/>
            <a:chOff x="3048000" y="2362200"/>
            <a:chExt cx="2990850" cy="4114800"/>
          </a:xfrm>
        </p:grpSpPr>
        <p:graphicFrame>
          <p:nvGraphicFramePr>
            <p:cNvPr id="32" name="Chart 31"/>
            <p:cNvGraphicFramePr>
              <a:graphicFrameLocks/>
            </p:cNvGraphicFramePr>
            <p:nvPr>
              <p:extLst>
                <p:ext uri="{D42A27DB-BD31-4B8C-83A1-F6EECF244321}">
                  <p14:modId xmlns:p14="http://schemas.microsoft.com/office/powerpoint/2010/main" val="3750100591"/>
                </p:ext>
              </p:extLst>
            </p:nvPr>
          </p:nvGraphicFramePr>
          <p:xfrm>
            <a:off x="3048000" y="2362200"/>
            <a:ext cx="2990850" cy="4114800"/>
          </p:xfrm>
          <a:graphic>
            <a:graphicData uri="http://schemas.openxmlformats.org/drawingml/2006/chart">
              <c:chart xmlns:c="http://schemas.openxmlformats.org/drawingml/2006/chart" xmlns:r="http://schemas.openxmlformats.org/officeDocument/2006/relationships" r:id="rId3"/>
            </a:graphicData>
          </a:graphic>
        </p:graphicFrame>
        <p:sp>
          <p:nvSpPr>
            <p:cNvPr id="33" name="TextBox 32"/>
            <p:cNvSpPr txBox="1"/>
            <p:nvPr/>
          </p:nvSpPr>
          <p:spPr>
            <a:xfrm>
              <a:off x="3505200" y="4191000"/>
              <a:ext cx="583663" cy="369332"/>
            </a:xfrm>
            <a:prstGeom prst="rect">
              <a:avLst/>
            </a:prstGeom>
            <a:noFill/>
          </p:spPr>
          <p:txBody>
            <a:bodyPr wrap="none" rtlCol="0">
              <a:spAutoFit/>
            </a:bodyPr>
            <a:lstStyle/>
            <a:p>
              <a:r>
                <a:rPr lang="en-US" dirty="0" smtClean="0"/>
                <a:t>25%</a:t>
              </a:r>
              <a:endParaRPr lang="en-US" dirty="0"/>
            </a:p>
          </p:txBody>
        </p:sp>
        <p:sp>
          <p:nvSpPr>
            <p:cNvPr id="34" name="TextBox 33"/>
            <p:cNvSpPr txBox="1"/>
            <p:nvPr/>
          </p:nvSpPr>
          <p:spPr>
            <a:xfrm>
              <a:off x="4317463" y="2426732"/>
              <a:ext cx="583663" cy="369332"/>
            </a:xfrm>
            <a:prstGeom prst="rect">
              <a:avLst/>
            </a:prstGeom>
            <a:noFill/>
          </p:spPr>
          <p:txBody>
            <a:bodyPr wrap="none" rtlCol="0">
              <a:spAutoFit/>
            </a:bodyPr>
            <a:lstStyle/>
            <a:p>
              <a:r>
                <a:rPr lang="en-US" dirty="0" smtClean="0"/>
                <a:t>81%</a:t>
              </a:r>
              <a:endParaRPr lang="en-US" dirty="0"/>
            </a:p>
          </p:txBody>
        </p:sp>
        <p:sp>
          <p:nvSpPr>
            <p:cNvPr id="35" name="TextBox 34"/>
            <p:cNvSpPr txBox="1"/>
            <p:nvPr/>
          </p:nvSpPr>
          <p:spPr>
            <a:xfrm>
              <a:off x="5181600" y="3886200"/>
              <a:ext cx="583663" cy="369332"/>
            </a:xfrm>
            <a:prstGeom prst="rect">
              <a:avLst/>
            </a:prstGeom>
            <a:noFill/>
          </p:spPr>
          <p:txBody>
            <a:bodyPr wrap="none" rtlCol="0">
              <a:spAutoFit/>
            </a:bodyPr>
            <a:lstStyle/>
            <a:p>
              <a:r>
                <a:rPr lang="en-US" dirty="0" smtClean="0"/>
                <a:t>34%</a:t>
              </a:r>
              <a:endParaRPr lang="en-US" dirty="0"/>
            </a:p>
          </p:txBody>
        </p:sp>
        <p:cxnSp>
          <p:nvCxnSpPr>
            <p:cNvPr id="41" name="Straight Arrow Connector 40"/>
            <p:cNvCxnSpPr/>
            <p:nvPr/>
          </p:nvCxnSpPr>
          <p:spPr>
            <a:xfrm flipV="1">
              <a:off x="3810000" y="4343400"/>
              <a:ext cx="1676400" cy="304800"/>
            </a:xfrm>
            <a:prstGeom prst="straightConnector1">
              <a:avLst/>
            </a:prstGeom>
            <a:ln w="57150" cmpd="sng">
              <a:solidFill>
                <a:srgbClr val="800000"/>
              </a:solidFill>
              <a:tailEnd type="arrow"/>
            </a:ln>
          </p:spPr>
          <p:style>
            <a:lnRef idx="2">
              <a:schemeClr val="accent1"/>
            </a:lnRef>
            <a:fillRef idx="0">
              <a:schemeClr val="accent1"/>
            </a:fillRef>
            <a:effectRef idx="1">
              <a:schemeClr val="accent1"/>
            </a:effectRef>
            <a:fontRef idx="minor">
              <a:schemeClr val="tx1"/>
            </a:fontRef>
          </p:style>
        </p:cxnSp>
      </p:grpSp>
      <p:grpSp>
        <p:nvGrpSpPr>
          <p:cNvPr id="50" name="Group 49"/>
          <p:cNvGrpSpPr/>
          <p:nvPr/>
        </p:nvGrpSpPr>
        <p:grpSpPr>
          <a:xfrm>
            <a:off x="6096000" y="2336800"/>
            <a:ext cx="3086100" cy="4127500"/>
            <a:chOff x="6096000" y="2336800"/>
            <a:chExt cx="3086100" cy="4127500"/>
          </a:xfrm>
        </p:grpSpPr>
        <p:graphicFrame>
          <p:nvGraphicFramePr>
            <p:cNvPr id="39" name="Chart 38"/>
            <p:cNvGraphicFramePr>
              <a:graphicFrameLocks/>
            </p:cNvGraphicFramePr>
            <p:nvPr>
              <p:extLst>
                <p:ext uri="{D42A27DB-BD31-4B8C-83A1-F6EECF244321}">
                  <p14:modId xmlns:p14="http://schemas.microsoft.com/office/powerpoint/2010/main" val="1079084286"/>
                </p:ext>
              </p:extLst>
            </p:nvPr>
          </p:nvGraphicFramePr>
          <p:xfrm>
            <a:off x="6096000" y="2336800"/>
            <a:ext cx="3086100" cy="4127500"/>
          </p:xfrm>
          <a:graphic>
            <a:graphicData uri="http://schemas.openxmlformats.org/drawingml/2006/chart">
              <c:chart xmlns:c="http://schemas.openxmlformats.org/drawingml/2006/chart" xmlns:r="http://schemas.openxmlformats.org/officeDocument/2006/relationships" r:id="rId4"/>
            </a:graphicData>
          </a:graphic>
        </p:graphicFrame>
        <p:sp>
          <p:nvSpPr>
            <p:cNvPr id="36" name="TextBox 35"/>
            <p:cNvSpPr txBox="1"/>
            <p:nvPr/>
          </p:nvSpPr>
          <p:spPr>
            <a:xfrm>
              <a:off x="6577526" y="3657600"/>
              <a:ext cx="583663" cy="369332"/>
            </a:xfrm>
            <a:prstGeom prst="rect">
              <a:avLst/>
            </a:prstGeom>
            <a:noFill/>
          </p:spPr>
          <p:txBody>
            <a:bodyPr wrap="none" rtlCol="0">
              <a:spAutoFit/>
            </a:bodyPr>
            <a:lstStyle/>
            <a:p>
              <a:r>
                <a:rPr lang="en-US" dirty="0"/>
                <a:t>4</a:t>
              </a:r>
              <a:r>
                <a:rPr lang="en-US" dirty="0" smtClean="0"/>
                <a:t>0%</a:t>
              </a:r>
              <a:endParaRPr lang="en-US" dirty="0"/>
            </a:p>
          </p:txBody>
        </p:sp>
        <p:sp>
          <p:nvSpPr>
            <p:cNvPr id="37" name="TextBox 36"/>
            <p:cNvSpPr txBox="1"/>
            <p:nvPr/>
          </p:nvSpPr>
          <p:spPr>
            <a:xfrm>
              <a:off x="7417337" y="2491264"/>
              <a:ext cx="583663" cy="369332"/>
            </a:xfrm>
            <a:prstGeom prst="rect">
              <a:avLst/>
            </a:prstGeom>
            <a:noFill/>
          </p:spPr>
          <p:txBody>
            <a:bodyPr wrap="none" rtlCol="0">
              <a:spAutoFit/>
            </a:bodyPr>
            <a:lstStyle/>
            <a:p>
              <a:r>
                <a:rPr lang="en-US" dirty="0" smtClean="0"/>
                <a:t>79%</a:t>
              </a:r>
              <a:endParaRPr lang="en-US" dirty="0"/>
            </a:p>
          </p:txBody>
        </p:sp>
        <p:sp>
          <p:nvSpPr>
            <p:cNvPr id="38" name="TextBox 37"/>
            <p:cNvSpPr txBox="1"/>
            <p:nvPr/>
          </p:nvSpPr>
          <p:spPr>
            <a:xfrm>
              <a:off x="8331737" y="3200400"/>
              <a:ext cx="583663" cy="369332"/>
            </a:xfrm>
            <a:prstGeom prst="rect">
              <a:avLst/>
            </a:prstGeom>
            <a:noFill/>
          </p:spPr>
          <p:txBody>
            <a:bodyPr wrap="none" rtlCol="0">
              <a:spAutoFit/>
            </a:bodyPr>
            <a:lstStyle/>
            <a:p>
              <a:r>
                <a:rPr lang="en-US" dirty="0" smtClean="0"/>
                <a:t>54%</a:t>
              </a:r>
              <a:endParaRPr lang="en-US" dirty="0"/>
            </a:p>
          </p:txBody>
        </p:sp>
        <p:cxnSp>
          <p:nvCxnSpPr>
            <p:cNvPr id="42" name="Straight Arrow Connector 41"/>
            <p:cNvCxnSpPr/>
            <p:nvPr/>
          </p:nvCxnSpPr>
          <p:spPr>
            <a:xfrm flipV="1">
              <a:off x="6858000" y="3657600"/>
              <a:ext cx="1752600" cy="457200"/>
            </a:xfrm>
            <a:prstGeom prst="straightConnector1">
              <a:avLst/>
            </a:prstGeom>
            <a:ln w="57150" cmpd="sng">
              <a:solidFill>
                <a:srgbClr val="800000"/>
              </a:solidFill>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807866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 calcmode="lin" valueType="num">
                                      <p:cBhvr additive="base">
                                        <p:cTn id="12" dur="500" fill="hold"/>
                                        <p:tgtEl>
                                          <p:spTgt spid="48"/>
                                        </p:tgtEl>
                                        <p:attrNameLst>
                                          <p:attrName>ppt_x</p:attrName>
                                        </p:attrNameLst>
                                      </p:cBhvr>
                                      <p:tavLst>
                                        <p:tav tm="0">
                                          <p:val>
                                            <p:strVal val="#ppt_x"/>
                                          </p:val>
                                        </p:tav>
                                        <p:tav tm="100000">
                                          <p:val>
                                            <p:strVal val="#ppt_x"/>
                                          </p:val>
                                        </p:tav>
                                      </p:tavLst>
                                    </p:anim>
                                    <p:anim calcmode="lin" valueType="num">
                                      <p:cBhvr additive="base">
                                        <p:cTn id="13"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dissolv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9"/>
                                        </p:tgtEl>
                                        <p:attrNameLst>
                                          <p:attrName>style.visibility</p:attrName>
                                        </p:attrNameLst>
                                      </p:cBhvr>
                                      <p:to>
                                        <p:strVal val="visible"/>
                                      </p:to>
                                    </p:set>
                                    <p:anim calcmode="lin" valueType="num">
                                      <p:cBhvr additive="base">
                                        <p:cTn id="23" dur="500" fill="hold"/>
                                        <p:tgtEl>
                                          <p:spTgt spid="49"/>
                                        </p:tgtEl>
                                        <p:attrNameLst>
                                          <p:attrName>ppt_x</p:attrName>
                                        </p:attrNameLst>
                                      </p:cBhvr>
                                      <p:tavLst>
                                        <p:tav tm="0">
                                          <p:val>
                                            <p:strVal val="#ppt_x"/>
                                          </p:val>
                                        </p:tav>
                                        <p:tav tm="100000">
                                          <p:val>
                                            <p:strVal val="#ppt_x"/>
                                          </p:val>
                                        </p:tav>
                                      </p:tavLst>
                                    </p:anim>
                                    <p:anim calcmode="lin" valueType="num">
                                      <p:cBhvr additive="base">
                                        <p:cTn id="24"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dissolve">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50"/>
                                        </p:tgtEl>
                                        <p:attrNameLst>
                                          <p:attrName>style.visibility</p:attrName>
                                        </p:attrNameLst>
                                      </p:cBhvr>
                                      <p:to>
                                        <p:strVal val="visible"/>
                                      </p:to>
                                    </p:set>
                                    <p:anim calcmode="lin" valueType="num">
                                      <p:cBhvr additive="base">
                                        <p:cTn id="34" dur="500" fill="hold"/>
                                        <p:tgtEl>
                                          <p:spTgt spid="50"/>
                                        </p:tgtEl>
                                        <p:attrNameLst>
                                          <p:attrName>ppt_x</p:attrName>
                                        </p:attrNameLst>
                                      </p:cBhvr>
                                      <p:tavLst>
                                        <p:tav tm="0">
                                          <p:val>
                                            <p:strVal val="#ppt_x"/>
                                          </p:val>
                                        </p:tav>
                                        <p:tav tm="100000">
                                          <p:val>
                                            <p:strVal val="#ppt_x"/>
                                          </p:val>
                                        </p:tav>
                                      </p:tavLst>
                                    </p:anim>
                                    <p:anim calcmode="lin" valueType="num">
                                      <p:cBhvr additive="base">
                                        <p:cTn id="35"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400" y="-76200"/>
            <a:ext cx="8229600" cy="1143000"/>
          </a:xfrm>
        </p:spPr>
        <p:txBody>
          <a:bodyPr/>
          <a:lstStyle/>
          <a:p>
            <a:r>
              <a:rPr lang="en-US" dirty="0"/>
              <a:t>Likelihood of Using STARs</a:t>
            </a:r>
          </a:p>
        </p:txBody>
      </p:sp>
      <p:sp>
        <p:nvSpPr>
          <p:cNvPr id="3" name="Text Placeholder 2"/>
          <p:cNvSpPr>
            <a:spLocks noGrp="1"/>
          </p:cNvSpPr>
          <p:nvPr>
            <p:ph type="body" idx="1"/>
          </p:nvPr>
        </p:nvSpPr>
        <p:spPr>
          <a:xfrm>
            <a:off x="228600" y="4724400"/>
            <a:ext cx="8839200" cy="2316163"/>
          </a:xfrm>
        </p:spPr>
        <p:txBody>
          <a:bodyPr/>
          <a:lstStyle/>
          <a:p>
            <a:r>
              <a:rPr lang="en-US" dirty="0" smtClean="0"/>
              <a:t>Less frequent rider = more likely to use</a:t>
            </a:r>
          </a:p>
          <a:p>
            <a:r>
              <a:rPr lang="en-US" dirty="0" smtClean="0"/>
              <a:t>More unsafe behaviors practiced = less likely to use</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53524598"/>
              </p:ext>
            </p:extLst>
          </p:nvPr>
        </p:nvGraphicFramePr>
        <p:xfrm>
          <a:off x="1676400" y="1219200"/>
          <a:ext cx="5486400" cy="2867133"/>
        </p:xfrm>
        <a:graphic>
          <a:graphicData uri="http://schemas.openxmlformats.org/drawingml/2006/table">
            <a:tbl>
              <a:tblPr/>
              <a:tblGrid>
                <a:gridCol w="3726611">
                  <a:extLst>
                    <a:ext uri="{9D8B030D-6E8A-4147-A177-3AD203B41FA5}">
                      <a16:colId xmlns:a16="http://schemas.microsoft.com/office/drawing/2014/main" val="20000"/>
                    </a:ext>
                  </a:extLst>
                </a:gridCol>
                <a:gridCol w="1759789">
                  <a:extLst>
                    <a:ext uri="{9D8B030D-6E8A-4147-A177-3AD203B41FA5}">
                      <a16:colId xmlns:a16="http://schemas.microsoft.com/office/drawing/2014/main" val="20001"/>
                    </a:ext>
                  </a:extLst>
                </a:gridCol>
              </a:tblGrid>
              <a:tr h="955711">
                <a:tc>
                  <a:txBody>
                    <a:bodyPr/>
                    <a:lstStyle/>
                    <a:p>
                      <a:pPr marL="0" marR="0" lvl="0" indent="0" algn="l" defTabSz="4681538" rtl="0" eaLnBrk="1" fontAlgn="b"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ea typeface="ＭＳ Ｐゴシック" pitchFamily="-105" charset="-128"/>
                          <a:cs typeface="Arial" charset="0"/>
                        </a:rPr>
                        <a:t> </a:t>
                      </a:r>
                      <a:r>
                        <a:rPr kumimoji="0" lang="en-US" sz="2800" b="1" i="0" u="none" strike="noStrike" cap="none" normalizeH="0" baseline="0" dirty="0" smtClean="0">
                          <a:ln>
                            <a:noFill/>
                          </a:ln>
                          <a:solidFill>
                            <a:srgbClr val="006600"/>
                          </a:solidFill>
                          <a:effectLst/>
                          <a:latin typeface="Arial" charset="0"/>
                          <a:ea typeface="ＭＳ Ｐゴシック" pitchFamily="-105" charset="-128"/>
                          <a:cs typeface="Arial" charset="0"/>
                        </a:rPr>
                        <a:t>Likely/Very Likely</a:t>
                      </a:r>
                    </a:p>
                  </a:txBody>
                  <a:tcPr marL="12700" marR="12700" marT="1269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681538"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ea typeface="ＭＳ Ｐゴシック" pitchFamily="-105" charset="-128"/>
                          <a:cs typeface="Arial" charset="0"/>
                        </a:rPr>
                        <a:t>48%</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55711">
                <a:tc>
                  <a:txBody>
                    <a:bodyPr/>
                    <a:lstStyle/>
                    <a:p>
                      <a:pPr marL="0" marR="0" lvl="0" indent="0" algn="l" defTabSz="4681538" rtl="0" eaLnBrk="1" fontAlgn="b"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C000"/>
                          </a:solidFill>
                          <a:effectLst/>
                          <a:latin typeface="Arial" charset="0"/>
                          <a:ea typeface="ＭＳ Ｐゴシック" pitchFamily="-105" charset="-128"/>
                          <a:cs typeface="Arial" charset="0"/>
                        </a:rPr>
                        <a:t> Undecided</a:t>
                      </a:r>
                    </a:p>
                  </a:txBody>
                  <a:tcPr marL="12700" marR="12700" marT="1269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681538"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chemeClr val="tx1"/>
                          </a:solidFill>
                          <a:effectLst/>
                          <a:latin typeface="Arial" charset="0"/>
                          <a:ea typeface="ＭＳ Ｐゴシック" pitchFamily="-105" charset="-128"/>
                          <a:cs typeface="Arial" charset="0"/>
                        </a:rPr>
                        <a:t>20%</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55711">
                <a:tc>
                  <a:txBody>
                    <a:bodyPr/>
                    <a:lstStyle/>
                    <a:p>
                      <a:pPr marL="0" marR="0" lvl="0" indent="0" algn="l" defTabSz="4681538" rtl="0" eaLnBrk="1" fontAlgn="b"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charset="0"/>
                          <a:ea typeface="ＭＳ Ｐゴシック" pitchFamily="-105" charset="-128"/>
                          <a:cs typeface="Arial" charset="0"/>
                        </a:rPr>
                        <a:t> </a:t>
                      </a:r>
                      <a:r>
                        <a:rPr kumimoji="0" lang="en-US" sz="2800" b="1" i="0" u="none" strike="noStrike" cap="none" normalizeH="0" baseline="0" dirty="0" smtClean="0">
                          <a:ln>
                            <a:noFill/>
                          </a:ln>
                          <a:solidFill>
                            <a:srgbClr val="C00000"/>
                          </a:solidFill>
                          <a:effectLst/>
                          <a:latin typeface="Arial" charset="0"/>
                          <a:ea typeface="ＭＳ Ｐゴシック" pitchFamily="-105" charset="-128"/>
                          <a:cs typeface="Arial" charset="0"/>
                        </a:rPr>
                        <a:t>Not Likely/Unlikely</a:t>
                      </a:r>
                    </a:p>
                  </a:txBody>
                  <a:tcPr marL="12700" marR="12700" marT="12698"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4681538"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charset="0"/>
                          <a:ea typeface="ＭＳ Ｐゴシック" pitchFamily="-105" charset="-128"/>
                          <a:cs typeface="Arial" charset="0"/>
                        </a:rPr>
                        <a:t>32%</a:t>
                      </a:r>
                    </a:p>
                  </a:txBody>
                  <a:tcPr marT="45715" marB="4571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782583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229600" cy="864429"/>
          </a:xfrm>
        </p:spPr>
        <p:txBody>
          <a:bodyPr>
            <a:noAutofit/>
          </a:bodyPr>
          <a:lstStyle/>
          <a:p>
            <a:r>
              <a:rPr lang="en-US" sz="3400" dirty="0" smtClean="0">
                <a:latin typeface="Arial"/>
                <a:cs typeface="Arial"/>
              </a:rPr>
              <a:t>Behavior Changes: 1-Year Later</a:t>
            </a:r>
            <a:endParaRPr lang="en-US" sz="3400" dirty="0">
              <a:latin typeface="Arial"/>
              <a:cs typeface="Arial"/>
            </a:endParaRPr>
          </a:p>
        </p:txBody>
      </p:sp>
      <p:sp>
        <p:nvSpPr>
          <p:cNvPr id="5" name="TextBox 4"/>
          <p:cNvSpPr txBox="1"/>
          <p:nvPr/>
        </p:nvSpPr>
        <p:spPr>
          <a:xfrm>
            <a:off x="228600" y="1838980"/>
            <a:ext cx="4817194" cy="523220"/>
          </a:xfrm>
          <a:prstGeom prst="rect">
            <a:avLst/>
          </a:prstGeom>
          <a:noFill/>
        </p:spPr>
        <p:txBody>
          <a:bodyPr wrap="none" rtlCol="0">
            <a:spAutoFit/>
          </a:bodyPr>
          <a:lstStyle/>
          <a:p>
            <a:r>
              <a:rPr lang="en-US" sz="2800" b="1" dirty="0" smtClean="0">
                <a:solidFill>
                  <a:srgbClr val="800000"/>
                </a:solidFill>
                <a:latin typeface="Arial"/>
                <a:cs typeface="Arial"/>
              </a:rPr>
              <a:t>No change in helmet use </a:t>
            </a:r>
            <a:r>
              <a:rPr lang="en-US" sz="2800" b="1" dirty="0" smtClean="0">
                <a:solidFill>
                  <a:srgbClr val="800000"/>
                </a:solidFill>
                <a:latin typeface="Arial"/>
                <a:cs typeface="Arial"/>
                <a:sym typeface="Wingdings"/>
              </a:rPr>
              <a:t></a:t>
            </a:r>
            <a:endParaRPr lang="en-US" sz="2800" b="1" dirty="0">
              <a:solidFill>
                <a:srgbClr val="800000"/>
              </a:solidFill>
              <a:latin typeface="Arial"/>
              <a:cs typeface="Arial"/>
            </a:endParaRPr>
          </a:p>
        </p:txBody>
      </p:sp>
      <p:sp>
        <p:nvSpPr>
          <p:cNvPr id="6" name="TextBox 5"/>
          <p:cNvSpPr txBox="1"/>
          <p:nvPr/>
        </p:nvSpPr>
        <p:spPr>
          <a:xfrm>
            <a:off x="1905000" y="2509560"/>
            <a:ext cx="6852056" cy="523220"/>
          </a:xfrm>
          <a:prstGeom prst="rect">
            <a:avLst/>
          </a:prstGeom>
          <a:noFill/>
        </p:spPr>
        <p:txBody>
          <a:bodyPr wrap="none" rtlCol="0">
            <a:spAutoFit/>
          </a:bodyPr>
          <a:lstStyle/>
          <a:p>
            <a:r>
              <a:rPr lang="en-US" sz="2800" b="1" dirty="0" smtClean="0">
                <a:solidFill>
                  <a:srgbClr val="800000"/>
                </a:solidFill>
                <a:latin typeface="Arial"/>
                <a:cs typeface="Arial"/>
              </a:rPr>
              <a:t>No change in riding with passengers </a:t>
            </a:r>
            <a:r>
              <a:rPr lang="en-US" sz="2800" b="1" dirty="0" smtClean="0">
                <a:solidFill>
                  <a:srgbClr val="800000"/>
                </a:solidFill>
                <a:latin typeface="Arial"/>
                <a:cs typeface="Arial"/>
                <a:sym typeface="Wingdings"/>
              </a:rPr>
              <a:t></a:t>
            </a:r>
            <a:endParaRPr lang="en-US" sz="2800" b="1" dirty="0">
              <a:solidFill>
                <a:srgbClr val="800000"/>
              </a:solidFill>
              <a:latin typeface="Arial"/>
              <a:cs typeface="Arial"/>
            </a:endParaRPr>
          </a:p>
        </p:txBody>
      </p:sp>
      <p:sp>
        <p:nvSpPr>
          <p:cNvPr id="7" name="TextBox 6"/>
          <p:cNvSpPr txBox="1"/>
          <p:nvPr/>
        </p:nvSpPr>
        <p:spPr>
          <a:xfrm>
            <a:off x="228600" y="3276600"/>
            <a:ext cx="6948311" cy="523220"/>
          </a:xfrm>
          <a:prstGeom prst="rect">
            <a:avLst/>
          </a:prstGeom>
          <a:noFill/>
        </p:spPr>
        <p:txBody>
          <a:bodyPr wrap="none" rtlCol="0">
            <a:spAutoFit/>
          </a:bodyPr>
          <a:lstStyle/>
          <a:p>
            <a:r>
              <a:rPr lang="en-US" sz="2800" b="1" dirty="0" smtClean="0">
                <a:solidFill>
                  <a:srgbClr val="800000"/>
                </a:solidFill>
                <a:latin typeface="Arial"/>
                <a:cs typeface="Arial"/>
              </a:rPr>
              <a:t>But before riding on roads was 62% ….. </a:t>
            </a:r>
            <a:endParaRPr lang="en-US" sz="2800" b="1" dirty="0">
              <a:solidFill>
                <a:srgbClr val="800000"/>
              </a:solidFill>
              <a:latin typeface="Arial"/>
              <a:cs typeface="Arial"/>
            </a:endParaRPr>
          </a:p>
        </p:txBody>
      </p:sp>
      <p:sp>
        <p:nvSpPr>
          <p:cNvPr id="8" name="TextBox 7"/>
          <p:cNvSpPr txBox="1"/>
          <p:nvPr/>
        </p:nvSpPr>
        <p:spPr>
          <a:xfrm>
            <a:off x="1143000" y="4038600"/>
            <a:ext cx="6849601" cy="523220"/>
          </a:xfrm>
          <a:prstGeom prst="rect">
            <a:avLst/>
          </a:prstGeom>
          <a:noFill/>
        </p:spPr>
        <p:txBody>
          <a:bodyPr wrap="none" rtlCol="0">
            <a:spAutoFit/>
          </a:bodyPr>
          <a:lstStyle/>
          <a:p>
            <a:r>
              <a:rPr lang="en-US" sz="2800" b="1" dirty="0" smtClean="0">
                <a:solidFill>
                  <a:srgbClr val="008000"/>
                </a:solidFill>
                <a:latin typeface="Arial"/>
                <a:cs typeface="Arial"/>
              </a:rPr>
              <a:t>1-year later riding on roads was 44%  </a:t>
            </a:r>
            <a:r>
              <a:rPr lang="en-US" sz="2800" b="1" dirty="0" smtClean="0">
                <a:solidFill>
                  <a:srgbClr val="008000"/>
                </a:solidFill>
                <a:latin typeface="Arial"/>
                <a:cs typeface="Arial"/>
                <a:sym typeface="Wingdings"/>
              </a:rPr>
              <a:t></a:t>
            </a:r>
            <a:r>
              <a:rPr lang="en-US" sz="2800" b="1" dirty="0" smtClean="0">
                <a:solidFill>
                  <a:srgbClr val="008000"/>
                </a:solidFill>
                <a:latin typeface="Arial"/>
                <a:cs typeface="Arial"/>
              </a:rPr>
              <a:t> </a:t>
            </a:r>
            <a:endParaRPr lang="en-US" sz="2800" b="1" dirty="0">
              <a:solidFill>
                <a:srgbClr val="008000"/>
              </a:solidFill>
              <a:latin typeface="Arial"/>
              <a:cs typeface="Arial"/>
            </a:endParaRPr>
          </a:p>
        </p:txBody>
      </p:sp>
      <p:sp>
        <p:nvSpPr>
          <p:cNvPr id="9" name="TextBox 8"/>
          <p:cNvSpPr txBox="1"/>
          <p:nvPr/>
        </p:nvSpPr>
        <p:spPr>
          <a:xfrm>
            <a:off x="2209800" y="1066800"/>
            <a:ext cx="4853312" cy="523220"/>
          </a:xfrm>
          <a:prstGeom prst="rect">
            <a:avLst/>
          </a:prstGeom>
          <a:noFill/>
        </p:spPr>
        <p:txBody>
          <a:bodyPr wrap="none" rtlCol="0">
            <a:spAutoFit/>
          </a:bodyPr>
          <a:lstStyle/>
          <a:p>
            <a:r>
              <a:rPr lang="en-US" sz="2800" b="1" u="sng" dirty="0" smtClean="0">
                <a:latin typeface="Arial"/>
                <a:cs typeface="Arial"/>
              </a:rPr>
              <a:t>Matching School and Class</a:t>
            </a:r>
            <a:endParaRPr lang="en-US" sz="2800" b="1" u="sng" dirty="0">
              <a:latin typeface="Arial"/>
              <a:cs typeface="Arial"/>
            </a:endParaRPr>
          </a:p>
        </p:txBody>
      </p:sp>
      <p:sp>
        <p:nvSpPr>
          <p:cNvPr id="10" name="TextBox 9"/>
          <p:cNvSpPr txBox="1"/>
          <p:nvPr/>
        </p:nvSpPr>
        <p:spPr>
          <a:xfrm>
            <a:off x="304801" y="4876800"/>
            <a:ext cx="7543800" cy="954107"/>
          </a:xfrm>
          <a:prstGeom prst="rect">
            <a:avLst/>
          </a:prstGeom>
          <a:noFill/>
        </p:spPr>
        <p:txBody>
          <a:bodyPr wrap="square" rtlCol="0">
            <a:spAutoFit/>
          </a:bodyPr>
          <a:lstStyle/>
          <a:p>
            <a:r>
              <a:rPr lang="en-US" sz="2800" b="1" dirty="0" smtClean="0">
                <a:solidFill>
                  <a:srgbClr val="800000"/>
                </a:solidFill>
                <a:latin typeface="Arial"/>
                <a:cs typeface="Arial"/>
              </a:rPr>
              <a:t>Also, having had a crash in past 12 mos initially was 34%....</a:t>
            </a:r>
            <a:endParaRPr lang="en-US" sz="2800" b="1" dirty="0">
              <a:solidFill>
                <a:srgbClr val="800000"/>
              </a:solidFill>
              <a:latin typeface="Arial"/>
              <a:cs typeface="Arial"/>
            </a:endParaRPr>
          </a:p>
        </p:txBody>
      </p:sp>
      <p:sp>
        <p:nvSpPr>
          <p:cNvPr id="11" name="TextBox 10"/>
          <p:cNvSpPr txBox="1"/>
          <p:nvPr/>
        </p:nvSpPr>
        <p:spPr>
          <a:xfrm>
            <a:off x="1143000" y="6018087"/>
            <a:ext cx="8162812" cy="523220"/>
          </a:xfrm>
          <a:prstGeom prst="rect">
            <a:avLst/>
          </a:prstGeom>
          <a:noFill/>
        </p:spPr>
        <p:txBody>
          <a:bodyPr wrap="none" rtlCol="0">
            <a:spAutoFit/>
          </a:bodyPr>
          <a:lstStyle/>
          <a:p>
            <a:r>
              <a:rPr lang="en-US" sz="2800" b="1" dirty="0" smtClean="0">
                <a:solidFill>
                  <a:srgbClr val="008000"/>
                </a:solidFill>
                <a:latin typeface="Arial"/>
                <a:cs typeface="Arial"/>
              </a:rPr>
              <a:t>1-year later crashes in past 12 mos was 20%</a:t>
            </a:r>
            <a:r>
              <a:rPr lang="en-US" sz="2800" b="1" dirty="0" smtClean="0">
                <a:solidFill>
                  <a:srgbClr val="008000"/>
                </a:solidFill>
                <a:latin typeface="Arial"/>
                <a:cs typeface="Arial"/>
                <a:sym typeface="Wingdings"/>
              </a:rPr>
              <a:t></a:t>
            </a:r>
            <a:r>
              <a:rPr lang="en-US" sz="2800" b="1" dirty="0" smtClean="0">
                <a:solidFill>
                  <a:srgbClr val="008000"/>
                </a:solidFill>
                <a:latin typeface="Arial"/>
                <a:cs typeface="Arial"/>
              </a:rPr>
              <a:t> </a:t>
            </a:r>
            <a:endParaRPr lang="en-US" sz="2800" b="1" dirty="0">
              <a:solidFill>
                <a:srgbClr val="008000"/>
              </a:solidFill>
              <a:latin typeface="Arial"/>
              <a:cs typeface="Arial"/>
            </a:endParaRPr>
          </a:p>
        </p:txBody>
      </p:sp>
    </p:spTree>
    <p:extLst>
      <p:ext uri="{BB962C8B-B14F-4D97-AF65-F5344CB8AC3E}">
        <p14:creationId xmlns:p14="http://schemas.microsoft.com/office/powerpoint/2010/main" val="3529361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dissolv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dissolv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dissolv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dissolve">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2895600"/>
            <a:ext cx="6858000" cy="1828800"/>
          </a:xfrm>
        </p:spPr>
        <p:txBody>
          <a:bodyPr anchor="t">
            <a:normAutofit/>
          </a:bodyPr>
          <a:lstStyle/>
          <a:p>
            <a:pPr algn="ctr"/>
            <a:r>
              <a:rPr lang="en-US" sz="4800" b="1" dirty="0" smtClean="0">
                <a:ln w="1905"/>
                <a:solidFill>
                  <a:schemeClr val="accent6">
                    <a:lumMod val="75000"/>
                  </a:schemeClr>
                </a:solidFill>
                <a:effectLst>
                  <a:innerShdw blurRad="69850" dist="43180" dir="5400000">
                    <a:srgbClr val="000000">
                      <a:alpha val="65000"/>
                    </a:srgbClr>
                  </a:innerShdw>
                </a:effectLst>
                <a:latin typeface="Arial"/>
                <a:cs typeface="Arial"/>
              </a:rPr>
              <a:t>The STARs Trainer Toolkit</a:t>
            </a:r>
            <a:endParaRPr lang="en-US" sz="4800" b="1" dirty="0">
              <a:ln w="1905"/>
              <a:solidFill>
                <a:schemeClr val="accent6">
                  <a:lumMod val="75000"/>
                </a:schemeClr>
              </a:solidFill>
              <a:effectLst>
                <a:innerShdw blurRad="69850" dist="43180" dir="5400000">
                  <a:srgbClr val="000000">
                    <a:alpha val="65000"/>
                  </a:srgbClr>
                </a:innerShdw>
              </a:effectLst>
              <a:latin typeface="Arial"/>
              <a:cs typeface="Arial"/>
            </a:endParaRPr>
          </a:p>
        </p:txBody>
      </p:sp>
    </p:spTree>
    <p:extLst>
      <p:ext uri="{BB962C8B-B14F-4D97-AF65-F5344CB8AC3E}">
        <p14:creationId xmlns:p14="http://schemas.microsoft.com/office/powerpoint/2010/main" val="7171869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6" y="0"/>
            <a:ext cx="8229600" cy="990600"/>
          </a:xfrm>
        </p:spPr>
        <p:txBody>
          <a:bodyPr/>
          <a:lstStyle/>
          <a:p>
            <a:r>
              <a:rPr lang="en-US" dirty="0" smtClean="0">
                <a:latin typeface="Arial"/>
                <a:cs typeface="Arial"/>
              </a:rPr>
              <a:t>Toolkit Contents</a:t>
            </a:r>
            <a:endParaRPr lang="en-US" dirty="0">
              <a:latin typeface="Arial"/>
              <a:cs typeface="Arial"/>
            </a:endParaRPr>
          </a:p>
        </p:txBody>
      </p:sp>
      <p:pic>
        <p:nvPicPr>
          <p:cNvPr id="4" name="Picture 3" descr="STEAD toolkit contents.tif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200" y="990600"/>
            <a:ext cx="3924300" cy="5346700"/>
          </a:xfrm>
          <a:prstGeom prst="rect">
            <a:avLst/>
          </a:prstGeom>
        </p:spPr>
      </p:pic>
      <p:sp>
        <p:nvSpPr>
          <p:cNvPr id="5" name="TextBox 4"/>
          <p:cNvSpPr txBox="1"/>
          <p:nvPr/>
        </p:nvSpPr>
        <p:spPr>
          <a:xfrm>
            <a:off x="152400" y="1093580"/>
            <a:ext cx="4648200" cy="5262979"/>
          </a:xfrm>
          <a:prstGeom prst="rect">
            <a:avLst/>
          </a:prstGeom>
          <a:noFill/>
        </p:spPr>
        <p:txBody>
          <a:bodyPr wrap="square" rtlCol="0">
            <a:spAutoFit/>
          </a:bodyPr>
          <a:lstStyle/>
          <a:p>
            <a:pPr>
              <a:lnSpc>
                <a:spcPct val="140000"/>
              </a:lnSpc>
            </a:pPr>
            <a:r>
              <a:rPr lang="en-US" sz="3000" b="1" dirty="0" smtClean="0"/>
              <a:t>Toolkit contains:</a:t>
            </a:r>
          </a:p>
          <a:p>
            <a:pPr>
              <a:lnSpc>
                <a:spcPct val="140000"/>
              </a:lnSpc>
            </a:pPr>
            <a:r>
              <a:rPr lang="en-US" sz="3000" dirty="0"/>
              <a:t>L</a:t>
            </a:r>
            <a:r>
              <a:rPr lang="en-US" sz="3000" dirty="0" smtClean="0"/>
              <a:t>esson plan with slides</a:t>
            </a:r>
          </a:p>
          <a:p>
            <a:pPr>
              <a:lnSpc>
                <a:spcPct val="140000"/>
              </a:lnSpc>
            </a:pPr>
            <a:r>
              <a:rPr lang="en-US" sz="3000" dirty="0"/>
              <a:t>S</a:t>
            </a:r>
            <a:r>
              <a:rPr lang="en-US" sz="3000" dirty="0" smtClean="0"/>
              <a:t>afety materials</a:t>
            </a:r>
          </a:p>
          <a:p>
            <a:pPr>
              <a:lnSpc>
                <a:spcPct val="140000"/>
              </a:lnSpc>
            </a:pPr>
            <a:r>
              <a:rPr lang="en-US" sz="3000" dirty="0"/>
              <a:t>O</a:t>
            </a:r>
            <a:r>
              <a:rPr lang="en-US" sz="3000" dirty="0" smtClean="0"/>
              <a:t>ther fun resources</a:t>
            </a:r>
          </a:p>
          <a:p>
            <a:pPr>
              <a:lnSpc>
                <a:spcPct val="140000"/>
              </a:lnSpc>
            </a:pPr>
            <a:endParaRPr lang="en-US" sz="3000" dirty="0"/>
          </a:p>
          <a:p>
            <a:pPr>
              <a:lnSpc>
                <a:spcPct val="140000"/>
              </a:lnSpc>
            </a:pPr>
            <a:r>
              <a:rPr lang="en-US" sz="3000" dirty="0" smtClean="0"/>
              <a:t>A video of a session </a:t>
            </a:r>
            <a:r>
              <a:rPr lang="en-US" sz="3000" dirty="0"/>
              <a:t>and the </a:t>
            </a:r>
            <a:r>
              <a:rPr lang="en-US" sz="3000" dirty="0" err="1"/>
              <a:t>Powerpoint</a:t>
            </a:r>
            <a:r>
              <a:rPr lang="en-US" sz="3000" dirty="0"/>
              <a:t> presentation is </a:t>
            </a:r>
            <a:r>
              <a:rPr lang="en-US" sz="3000" dirty="0" smtClean="0"/>
              <a:t>also available.</a:t>
            </a:r>
            <a:endParaRPr lang="en-US" sz="3000" dirty="0"/>
          </a:p>
        </p:txBody>
      </p:sp>
    </p:spTree>
    <p:extLst>
      <p:ext uri="{BB962C8B-B14F-4D97-AF65-F5344CB8AC3E}">
        <p14:creationId xmlns:p14="http://schemas.microsoft.com/office/powerpoint/2010/main" val="3909513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43840" y="-29984"/>
            <a:ext cx="6858000" cy="1038993"/>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b="1" i="0" kern="1200">
                <a:solidFill>
                  <a:schemeClr val="bg1"/>
                </a:solidFill>
                <a:latin typeface="Helvetica" charset="0"/>
                <a:ea typeface="Helvetica" charset="0"/>
                <a:cs typeface="Helvetica" charset="0"/>
              </a:defRPr>
            </a:lvl1pPr>
          </a:lstStyle>
          <a:p>
            <a:pPr>
              <a:lnSpc>
                <a:spcPct val="80000"/>
              </a:lnSpc>
            </a:pPr>
            <a:r>
              <a:rPr lang="en-US" dirty="0" smtClean="0">
                <a:latin typeface="Arial"/>
                <a:cs typeface="Arial"/>
              </a:rPr>
              <a:t>ATVs Are Not Designed For Roadway Use</a:t>
            </a:r>
            <a:endParaRPr lang="en-US" dirty="0">
              <a:latin typeface="Arial"/>
              <a:cs typeface="Arial"/>
            </a:endParaRPr>
          </a:p>
        </p:txBody>
      </p:sp>
      <p:pic>
        <p:nvPicPr>
          <p:cNvPr id="5" name="STUPID HURTS (Low).mp4">
            <a:hlinkClick r:id="" action="ppaction://media"/>
          </p:cNvPr>
          <p:cNvPicPr>
            <a:picLocks noChangeAspect="1"/>
          </p:cNvPicPr>
          <p:nvPr>
            <a:videoFile r:link="rId1"/>
            <p:extLst>
              <p:ext uri="{DAA4B4D4-6D71-4841-9C94-3DE7FCFB9230}">
                <p14:media xmlns:p14="http://schemas.microsoft.com/office/powerpoint/2010/main" r:embed="rId2">
                  <p14:trim st="5165.0756" end="23906.9205"/>
                </p14:media>
              </p:ext>
            </p:extLst>
          </p:nvPr>
        </p:nvPicPr>
        <p:blipFill>
          <a:blip r:embed="rId4"/>
          <a:stretch>
            <a:fillRect/>
          </a:stretch>
        </p:blipFill>
        <p:spPr bwMode="auto">
          <a:xfrm>
            <a:off x="1600200" y="1463040"/>
            <a:ext cx="6096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5235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69811" mute="1">
                <p:cTn id="7" fill="hold" display="0">
                  <p:stCondLst>
                    <p:cond delay="indefinite"/>
                  </p:stCondLst>
                </p:cTn>
                <p:tgtEl>
                  <p:spTgt spid="5"/>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2667000"/>
            <a:ext cx="6172200" cy="830997"/>
          </a:xfrm>
          <a:prstGeom prst="rect">
            <a:avLst/>
          </a:prstGeom>
          <a:noFill/>
        </p:spPr>
        <p:txBody>
          <a:bodyPr wrap="square" rtlCol="0">
            <a:spAutoFit/>
          </a:bodyPr>
          <a:lstStyle/>
          <a:p>
            <a:pPr algn="ctr"/>
            <a:r>
              <a:rPr lang="en-US" sz="4800" b="1" smtClean="0">
                <a:ln w="1905"/>
                <a:solidFill>
                  <a:srgbClr val="E46C0A"/>
                </a:solidFill>
                <a:effectLst>
                  <a:innerShdw blurRad="69850" dist="43180" dir="5400000">
                    <a:srgbClr val="000000">
                      <a:alpha val="65000"/>
                    </a:srgbClr>
                  </a:innerShdw>
                </a:effectLst>
                <a:latin typeface="Arial"/>
                <a:cs typeface="Arial"/>
              </a:rPr>
              <a:t>Questions?</a:t>
            </a:r>
            <a:endParaRPr lang="en-US" sz="4800" b="1" dirty="0">
              <a:ln w="1905"/>
              <a:solidFill>
                <a:srgbClr val="E46C0A"/>
              </a:solidFill>
              <a:effectLst>
                <a:innerShdw blurRad="69850" dist="43180" dir="5400000">
                  <a:srgbClr val="000000">
                    <a:alpha val="65000"/>
                  </a:srgbClr>
                </a:innerShdw>
              </a:effectLst>
              <a:latin typeface="Arial"/>
              <a:cs typeface="Arial"/>
            </a:endParaRPr>
          </a:p>
        </p:txBody>
      </p:sp>
    </p:spTree>
    <p:extLst>
      <p:ext uri="{BB962C8B-B14F-4D97-AF65-F5344CB8AC3E}">
        <p14:creationId xmlns:p14="http://schemas.microsoft.com/office/powerpoint/2010/main" val="38062772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6324600"/>
            <a:ext cx="8913430" cy="430887"/>
          </a:xfrm>
          <a:prstGeom prst="rect">
            <a:avLst/>
          </a:prstGeom>
          <a:noFill/>
        </p:spPr>
        <p:txBody>
          <a:bodyPr wrap="none" rtlCol="0">
            <a:spAutoFit/>
          </a:bodyPr>
          <a:lstStyle/>
          <a:p>
            <a:r>
              <a:rPr lang="en-US" sz="2200" i="1" dirty="0" smtClean="0">
                <a:latin typeface="Arial"/>
                <a:cs typeface="Arial"/>
              </a:rPr>
              <a:t>Consumer Product Safety Commission ATV Fatality Data (1982-2012)</a:t>
            </a:r>
            <a:endParaRPr lang="en-US" sz="2200" i="1" dirty="0">
              <a:latin typeface="Arial"/>
              <a:cs typeface="Arial"/>
            </a:endParaRPr>
          </a:p>
        </p:txBody>
      </p:sp>
      <p:grpSp>
        <p:nvGrpSpPr>
          <p:cNvPr id="12" name="Group 11"/>
          <p:cNvGrpSpPr/>
          <p:nvPr/>
        </p:nvGrpSpPr>
        <p:grpSpPr>
          <a:xfrm>
            <a:off x="142404" y="1327666"/>
            <a:ext cx="4221314" cy="4692134"/>
            <a:chOff x="142404" y="1327666"/>
            <a:chExt cx="4221314" cy="4692134"/>
          </a:xfrm>
        </p:grpSpPr>
        <p:sp>
          <p:nvSpPr>
            <p:cNvPr id="6" name="TextBox 5"/>
            <p:cNvSpPr txBox="1"/>
            <p:nvPr/>
          </p:nvSpPr>
          <p:spPr>
            <a:xfrm rot="16200000">
              <a:off x="-1174378" y="3268800"/>
              <a:ext cx="3002895" cy="369332"/>
            </a:xfrm>
            <a:prstGeom prst="rect">
              <a:avLst/>
            </a:prstGeom>
            <a:noFill/>
          </p:spPr>
          <p:txBody>
            <a:bodyPr wrap="none" rtlCol="0">
              <a:spAutoFit/>
            </a:bodyPr>
            <a:lstStyle/>
            <a:p>
              <a:r>
                <a:rPr lang="en-US" dirty="0" smtClean="0"/>
                <a:t>Percent of Roadway Fatalities</a:t>
              </a:r>
              <a:endParaRPr lang="en-US" dirty="0"/>
            </a:p>
          </p:txBody>
        </p:sp>
        <p:grpSp>
          <p:nvGrpSpPr>
            <p:cNvPr id="3" name="Group 2"/>
            <p:cNvGrpSpPr/>
            <p:nvPr/>
          </p:nvGrpSpPr>
          <p:grpSpPr>
            <a:xfrm>
              <a:off x="488059" y="1327666"/>
              <a:ext cx="3875659" cy="4692134"/>
              <a:chOff x="488059" y="1327666"/>
              <a:chExt cx="3875659" cy="4692134"/>
            </a:xfrm>
          </p:grpSpPr>
          <p:graphicFrame>
            <p:nvGraphicFramePr>
              <p:cNvPr id="5" name="Chart 4"/>
              <p:cNvGraphicFramePr>
                <a:graphicFrameLocks/>
              </p:cNvGraphicFramePr>
              <p:nvPr>
                <p:extLst/>
              </p:nvPr>
            </p:nvGraphicFramePr>
            <p:xfrm>
              <a:off x="488059" y="1327666"/>
              <a:ext cx="3875659" cy="4692134"/>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1617398" y="1327666"/>
                <a:ext cx="903337" cy="523220"/>
              </a:xfrm>
              <a:prstGeom prst="rect">
                <a:avLst/>
              </a:prstGeom>
              <a:noFill/>
            </p:spPr>
            <p:txBody>
              <a:bodyPr wrap="none" rtlCol="0">
                <a:spAutoFit/>
              </a:bodyPr>
              <a:lstStyle/>
              <a:p>
                <a:r>
                  <a:rPr lang="en-US" sz="2800" b="1" dirty="0" smtClean="0">
                    <a:latin typeface="Arial"/>
                    <a:cs typeface="Arial"/>
                  </a:rPr>
                  <a:t>58%</a:t>
                </a:r>
                <a:endParaRPr lang="en-US" sz="2800" b="1" dirty="0">
                  <a:latin typeface="Arial"/>
                  <a:cs typeface="Arial"/>
                </a:endParaRPr>
              </a:p>
            </p:txBody>
          </p:sp>
          <p:sp>
            <p:nvSpPr>
              <p:cNvPr id="8" name="TextBox 7"/>
              <p:cNvSpPr txBox="1"/>
              <p:nvPr/>
            </p:nvSpPr>
            <p:spPr>
              <a:xfrm>
                <a:off x="2952996" y="2185677"/>
                <a:ext cx="903337" cy="523220"/>
              </a:xfrm>
              <a:prstGeom prst="rect">
                <a:avLst/>
              </a:prstGeom>
              <a:noFill/>
            </p:spPr>
            <p:txBody>
              <a:bodyPr wrap="none" rtlCol="0">
                <a:spAutoFit/>
              </a:bodyPr>
              <a:lstStyle/>
              <a:p>
                <a:r>
                  <a:rPr lang="en-US" sz="2800" b="1" dirty="0" smtClean="0">
                    <a:latin typeface="Arial"/>
                    <a:cs typeface="Arial"/>
                  </a:rPr>
                  <a:t>42%</a:t>
                </a:r>
                <a:endParaRPr lang="en-US" sz="2800" b="1" dirty="0">
                  <a:latin typeface="Arial"/>
                  <a:cs typeface="Arial"/>
                </a:endParaRPr>
              </a:p>
            </p:txBody>
          </p:sp>
        </p:grpSp>
      </p:grpSp>
      <p:sp>
        <p:nvSpPr>
          <p:cNvPr id="20" name="Title 1"/>
          <p:cNvSpPr>
            <a:spLocks noGrp="1"/>
          </p:cNvSpPr>
          <p:nvPr>
            <p:ph type="title"/>
          </p:nvPr>
        </p:nvSpPr>
        <p:spPr>
          <a:xfrm>
            <a:off x="76200" y="76200"/>
            <a:ext cx="6629400" cy="762000"/>
          </a:xfrm>
        </p:spPr>
        <p:txBody>
          <a:bodyPr>
            <a:noAutofit/>
          </a:bodyPr>
          <a:lstStyle/>
          <a:p>
            <a:pPr>
              <a:lnSpc>
                <a:spcPct val="80000"/>
              </a:lnSpc>
            </a:pPr>
            <a:r>
              <a:rPr lang="en-US" dirty="0" smtClean="0">
                <a:latin typeface="Arial"/>
                <a:cs typeface="Arial"/>
              </a:rPr>
              <a:t>Paved And Unpaved Roads Are Unsafe</a:t>
            </a:r>
            <a:endParaRPr lang="en-US" dirty="0">
              <a:latin typeface="Arial"/>
              <a:cs typeface="Arial"/>
            </a:endParaRPr>
          </a:p>
        </p:txBody>
      </p:sp>
      <p:sp>
        <p:nvSpPr>
          <p:cNvPr id="2" name="TextBox 1"/>
          <p:cNvSpPr txBox="1"/>
          <p:nvPr/>
        </p:nvSpPr>
        <p:spPr>
          <a:xfrm>
            <a:off x="4876800" y="1676400"/>
            <a:ext cx="3657600" cy="3323987"/>
          </a:xfrm>
          <a:prstGeom prst="rect">
            <a:avLst/>
          </a:prstGeom>
          <a:noFill/>
        </p:spPr>
        <p:txBody>
          <a:bodyPr wrap="square" rtlCol="0">
            <a:spAutoFit/>
          </a:bodyPr>
          <a:lstStyle/>
          <a:p>
            <a:r>
              <a:rPr lang="en-US" sz="4200" dirty="0" smtClean="0">
                <a:latin typeface="Arial"/>
                <a:cs typeface="Arial"/>
              </a:rPr>
              <a:t>23 states had </a:t>
            </a:r>
            <a:r>
              <a:rPr lang="en-US" sz="4200" u="sng" dirty="0" smtClean="0">
                <a:latin typeface="Arial"/>
                <a:cs typeface="Arial"/>
              </a:rPr>
              <a:t>half or more </a:t>
            </a:r>
            <a:r>
              <a:rPr lang="en-US" sz="4200" dirty="0" smtClean="0">
                <a:latin typeface="Arial"/>
                <a:cs typeface="Arial"/>
              </a:rPr>
              <a:t>of their fatalities on unpaved roads.</a:t>
            </a:r>
            <a:endParaRPr lang="en-US" sz="4200" dirty="0">
              <a:latin typeface="Arial"/>
              <a:cs typeface="Arial"/>
            </a:endParaRPr>
          </a:p>
        </p:txBody>
      </p:sp>
    </p:spTree>
    <p:extLst>
      <p:ext uri="{BB962C8B-B14F-4D97-AF65-F5344CB8AC3E}">
        <p14:creationId xmlns:p14="http://schemas.microsoft.com/office/powerpoint/2010/main" val="16833927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422"/>
            <a:ext cx="6705600" cy="947499"/>
          </a:xfrm>
        </p:spPr>
        <p:txBody>
          <a:bodyPr anchor="b">
            <a:noAutofit/>
          </a:bodyPr>
          <a:lstStyle/>
          <a:p>
            <a:pPr>
              <a:lnSpc>
                <a:spcPct val="80000"/>
              </a:lnSpc>
            </a:pPr>
            <a:r>
              <a:rPr lang="en-US" sz="3400" b="1" dirty="0" smtClean="0">
                <a:latin typeface="Arial"/>
                <a:cs typeface="Arial"/>
              </a:rPr>
              <a:t>Speed Adds To Risk On Roadways And Other Terrains</a:t>
            </a:r>
            <a:endParaRPr lang="en-US" sz="3400" b="1" dirty="0">
              <a:latin typeface="Arial"/>
              <a:cs typeface="Arial"/>
            </a:endParaRPr>
          </a:p>
        </p:txBody>
      </p:sp>
      <p:sp>
        <p:nvSpPr>
          <p:cNvPr id="3" name="Content Placeholder 2"/>
          <p:cNvSpPr>
            <a:spLocks noGrp="1"/>
          </p:cNvSpPr>
          <p:nvPr>
            <p:ph idx="1"/>
          </p:nvPr>
        </p:nvSpPr>
        <p:spPr>
          <a:xfrm>
            <a:off x="152400" y="1143000"/>
            <a:ext cx="5116349" cy="5392093"/>
          </a:xfrm>
        </p:spPr>
        <p:txBody>
          <a:bodyPr>
            <a:noAutofit/>
          </a:bodyPr>
          <a:lstStyle/>
          <a:p>
            <a:pPr>
              <a:lnSpc>
                <a:spcPct val="120000"/>
              </a:lnSpc>
            </a:pPr>
            <a:r>
              <a:rPr lang="en-US" sz="2400" dirty="0" smtClean="0">
                <a:latin typeface="Arial"/>
                <a:cs typeface="Arial"/>
              </a:rPr>
              <a:t>Sport models on the market can travel as fast as 90 mph.</a:t>
            </a:r>
          </a:p>
          <a:p>
            <a:pPr>
              <a:lnSpc>
                <a:spcPct val="120000"/>
              </a:lnSpc>
            </a:pPr>
            <a:r>
              <a:rPr lang="en-US" sz="2400" dirty="0" smtClean="0">
                <a:latin typeface="Arial"/>
                <a:cs typeface="Arial"/>
              </a:rPr>
              <a:t>Utility ATVs can travel over 60 mph.</a:t>
            </a:r>
            <a:endParaRPr lang="en-US" sz="2400" dirty="0">
              <a:latin typeface="Arial"/>
              <a:cs typeface="Arial"/>
            </a:endParaRPr>
          </a:p>
          <a:p>
            <a:pPr>
              <a:lnSpc>
                <a:spcPct val="120000"/>
              </a:lnSpc>
            </a:pPr>
            <a:r>
              <a:rPr lang="en-US" sz="2400" dirty="0" smtClean="0">
                <a:latin typeface="Arial"/>
                <a:cs typeface="Arial"/>
              </a:rPr>
              <a:t>In order to reach peak speeds, many drivers take their ATVs on roads.</a:t>
            </a:r>
          </a:p>
          <a:p>
            <a:pPr>
              <a:lnSpc>
                <a:spcPct val="120000"/>
              </a:lnSpc>
            </a:pPr>
            <a:r>
              <a:rPr lang="en-US" sz="2400" dirty="0" smtClean="0">
                <a:latin typeface="Arial"/>
                <a:cs typeface="Arial"/>
              </a:rPr>
              <a:t>Outcomes</a:t>
            </a:r>
            <a:r>
              <a:rPr lang="en-US" sz="2400" dirty="0">
                <a:latin typeface="Arial"/>
                <a:cs typeface="Arial"/>
              </a:rPr>
              <a:t>:</a:t>
            </a:r>
          </a:p>
          <a:p>
            <a:pPr lvl="1">
              <a:lnSpc>
                <a:spcPct val="120000"/>
              </a:lnSpc>
              <a:buFont typeface="Wingdings" charset="2"/>
              <a:buChar char="ü"/>
            </a:pPr>
            <a:r>
              <a:rPr lang="en-US" dirty="0" smtClean="0">
                <a:latin typeface="Arial"/>
                <a:cs typeface="Arial"/>
              </a:rPr>
              <a:t>Higher speeds mean more severe injuries, including brain injuries.</a:t>
            </a:r>
            <a:endParaRPr lang="en-US" dirty="0">
              <a:latin typeface="Arial"/>
              <a:cs typeface="Arial"/>
            </a:endParaRPr>
          </a:p>
        </p:txBody>
      </p:sp>
      <p:pic>
        <p:nvPicPr>
          <p:cNvPr id="11" name="Picture 10" descr="girls on atv.jpg"/>
          <p:cNvPicPr>
            <a:picLocks noChangeAspect="1"/>
          </p:cNvPicPr>
          <p:nvPr/>
        </p:nvPicPr>
        <p:blipFill rotWithShape="1">
          <a:blip r:embed="rId3">
            <a:extLst>
              <a:ext uri="{28A0092B-C50C-407E-A947-70E740481C1C}">
                <a14:useLocalDpi xmlns:a14="http://schemas.microsoft.com/office/drawing/2010/main" val="0"/>
              </a:ext>
            </a:extLst>
          </a:blip>
          <a:srcRect b="11396"/>
          <a:stretch/>
        </p:blipFill>
        <p:spPr>
          <a:xfrm>
            <a:off x="5334000" y="1524000"/>
            <a:ext cx="3510882" cy="426719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327870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775700" cy="1038993"/>
          </a:xfrm>
        </p:spPr>
        <p:txBody>
          <a:bodyPr>
            <a:noAutofit/>
          </a:bodyPr>
          <a:lstStyle/>
          <a:p>
            <a:pPr>
              <a:lnSpc>
                <a:spcPct val="80000"/>
              </a:lnSpc>
            </a:pPr>
            <a:r>
              <a:rPr lang="en-US" b="1" dirty="0" smtClean="0">
                <a:latin typeface="Arial"/>
                <a:cs typeface="Arial"/>
              </a:rPr>
              <a:t>There Are No Safe Roads</a:t>
            </a:r>
            <a:endParaRPr lang="en-US" b="1" dirty="0">
              <a:latin typeface="Arial"/>
              <a:cs typeface="Arial"/>
            </a:endParaRPr>
          </a:p>
        </p:txBody>
      </p:sp>
      <p:sp>
        <p:nvSpPr>
          <p:cNvPr id="14" name="TextBox 13"/>
          <p:cNvSpPr txBox="1"/>
          <p:nvPr/>
        </p:nvSpPr>
        <p:spPr>
          <a:xfrm>
            <a:off x="1537225" y="1683940"/>
            <a:ext cx="6090486" cy="738664"/>
          </a:xfrm>
          <a:prstGeom prst="rect">
            <a:avLst/>
          </a:prstGeom>
          <a:noFill/>
        </p:spPr>
        <p:txBody>
          <a:bodyPr wrap="none" rtlCol="0">
            <a:spAutoFit/>
          </a:bodyPr>
          <a:lstStyle/>
          <a:p>
            <a:pPr algn="ctr"/>
            <a:r>
              <a:rPr lang="en-US" sz="4200" b="1" i="1" dirty="0" smtClean="0"/>
              <a:t>Paved roads are not safe!</a:t>
            </a:r>
            <a:endParaRPr lang="en-US" sz="4200" b="1" i="1" dirty="0"/>
          </a:p>
        </p:txBody>
      </p:sp>
      <p:sp>
        <p:nvSpPr>
          <p:cNvPr id="15" name="TextBox 14"/>
          <p:cNvSpPr txBox="1"/>
          <p:nvPr/>
        </p:nvSpPr>
        <p:spPr>
          <a:xfrm>
            <a:off x="1228209" y="2933805"/>
            <a:ext cx="6708518" cy="738664"/>
          </a:xfrm>
          <a:prstGeom prst="rect">
            <a:avLst/>
          </a:prstGeom>
          <a:noFill/>
        </p:spPr>
        <p:txBody>
          <a:bodyPr wrap="none" rtlCol="0">
            <a:spAutoFit/>
          </a:bodyPr>
          <a:lstStyle/>
          <a:p>
            <a:pPr algn="ctr"/>
            <a:r>
              <a:rPr lang="en-US" sz="4200" b="1" i="1" dirty="0" smtClean="0"/>
              <a:t>Unpaved roads are not safe!</a:t>
            </a:r>
            <a:endParaRPr lang="en-US" sz="4200" b="1" i="1" dirty="0"/>
          </a:p>
        </p:txBody>
      </p:sp>
      <p:sp>
        <p:nvSpPr>
          <p:cNvPr id="16" name="TextBox 15"/>
          <p:cNvSpPr txBox="1"/>
          <p:nvPr/>
        </p:nvSpPr>
        <p:spPr>
          <a:xfrm>
            <a:off x="1021891" y="4183670"/>
            <a:ext cx="7121154" cy="738664"/>
          </a:xfrm>
          <a:prstGeom prst="rect">
            <a:avLst/>
          </a:prstGeom>
          <a:noFill/>
        </p:spPr>
        <p:txBody>
          <a:bodyPr wrap="none" rtlCol="0">
            <a:spAutoFit/>
          </a:bodyPr>
          <a:lstStyle/>
          <a:p>
            <a:pPr algn="ctr"/>
            <a:r>
              <a:rPr lang="en-US" sz="4200" b="1" i="1" dirty="0" smtClean="0"/>
              <a:t>Low traffic roads are not safe!</a:t>
            </a:r>
            <a:endParaRPr lang="en-US" sz="4200" b="1" i="1" dirty="0"/>
          </a:p>
        </p:txBody>
      </p:sp>
      <p:sp>
        <p:nvSpPr>
          <p:cNvPr id="7" name="TextBox 6"/>
          <p:cNvSpPr txBox="1"/>
          <p:nvPr/>
        </p:nvSpPr>
        <p:spPr>
          <a:xfrm>
            <a:off x="1625591" y="5433536"/>
            <a:ext cx="5913755" cy="738664"/>
          </a:xfrm>
          <a:prstGeom prst="rect">
            <a:avLst/>
          </a:prstGeom>
          <a:noFill/>
        </p:spPr>
        <p:txBody>
          <a:bodyPr wrap="none" rtlCol="0">
            <a:spAutoFit/>
          </a:bodyPr>
          <a:lstStyle/>
          <a:p>
            <a:pPr algn="ctr"/>
            <a:r>
              <a:rPr lang="en-US" sz="4200" b="1" i="1" dirty="0" smtClean="0"/>
              <a:t>Rural roads are not safe!</a:t>
            </a:r>
            <a:endParaRPr lang="en-US" sz="4200" b="1" i="1" dirty="0"/>
          </a:p>
        </p:txBody>
      </p:sp>
    </p:spTree>
    <p:extLst>
      <p:ext uri="{BB962C8B-B14F-4D97-AF65-F5344CB8AC3E}">
        <p14:creationId xmlns:p14="http://schemas.microsoft.com/office/powerpoint/2010/main" val="1453836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ssolv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dissolv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dissolv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8" name="Picture 14" descr="STAR LOGO_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1066800"/>
            <a:ext cx="2590800" cy="2590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21507" name="Content Placeholder 2"/>
          <p:cNvSpPr>
            <a:spLocks noGrp="1"/>
          </p:cNvSpPr>
          <p:nvPr>
            <p:ph idx="4294967295"/>
          </p:nvPr>
        </p:nvSpPr>
        <p:spPr>
          <a:xfrm>
            <a:off x="1085850" y="990600"/>
            <a:ext cx="5867400" cy="5562600"/>
          </a:xfrm>
        </p:spPr>
        <p:txBody>
          <a:bodyPr>
            <a:noAutofit/>
          </a:bodyPr>
          <a:lstStyle/>
          <a:p>
            <a:pPr marL="514350" indent="-514350" eaLnBrk="1" hangingPunct="1">
              <a:lnSpc>
                <a:spcPct val="110000"/>
              </a:lnSpc>
              <a:spcAft>
                <a:spcPts val="600"/>
              </a:spcAft>
              <a:buFont typeface="Calibri" pitchFamily="34" charset="0"/>
              <a:buNone/>
            </a:pPr>
            <a:r>
              <a:rPr lang="en-US" altLang="en-US" sz="2400" dirty="0" smtClean="0">
                <a:latin typeface="Arial"/>
                <a:cs typeface="Arial"/>
              </a:rPr>
              <a:t>	 </a:t>
            </a:r>
            <a:r>
              <a:rPr lang="en-US" altLang="en-US" sz="2400" dirty="0" smtClean="0">
                <a:solidFill>
                  <a:srgbClr val="D9D9D9"/>
                </a:solidFill>
                <a:latin typeface="Arial"/>
                <a:cs typeface="Arial"/>
              </a:rPr>
              <a:t>Always wear your helmet</a:t>
            </a:r>
          </a:p>
          <a:p>
            <a:pPr marL="514350" indent="-514350" eaLnBrk="1" hangingPunct="1">
              <a:lnSpc>
                <a:spcPct val="110000"/>
              </a:lnSpc>
              <a:spcAft>
                <a:spcPts val="600"/>
              </a:spcAft>
              <a:buFont typeface="Calibri" pitchFamily="34" charset="0"/>
              <a:buNone/>
            </a:pPr>
            <a:r>
              <a:rPr lang="en-US" altLang="en-US" sz="2400" dirty="0" smtClean="0">
                <a:latin typeface="Arial"/>
                <a:cs typeface="Arial"/>
              </a:rPr>
              <a:t>       </a:t>
            </a:r>
            <a:r>
              <a:rPr lang="en-US" altLang="en-US" sz="2400" dirty="0" smtClean="0">
                <a:solidFill>
                  <a:schemeClr val="bg1">
                    <a:lumMod val="85000"/>
                  </a:schemeClr>
                </a:solidFill>
                <a:latin typeface="Arial"/>
                <a:cs typeface="Arial"/>
              </a:rPr>
              <a:t>One person at a time</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Ride the right size machine</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Always wear your protective gear</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a:t>
            </a:r>
            <a:r>
              <a:rPr lang="en-US" altLang="en-US" sz="2400" dirty="0" smtClean="0">
                <a:solidFill>
                  <a:srgbClr val="D9D9D9"/>
                </a:solidFill>
                <a:latin typeface="Arial"/>
                <a:cs typeface="Arial"/>
              </a:rPr>
              <a:t>Never ride on the road</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a:t>
            </a:r>
            <a:r>
              <a:rPr lang="en-US" altLang="en-US" b="1" dirty="0" smtClean="0">
                <a:latin typeface="Arial"/>
                <a:cs typeface="Arial"/>
              </a:rPr>
              <a:t>Take a safety course</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Tell someone where you are going</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Respect private property</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Never use alcohol or drugs</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Always obey the rules</a:t>
            </a:r>
          </a:p>
          <a:p>
            <a:pPr marL="514350" indent="-514350" eaLnBrk="1" hangingPunct="1">
              <a:lnSpc>
                <a:spcPct val="110000"/>
              </a:lnSpc>
              <a:spcAft>
                <a:spcPts val="600"/>
              </a:spcAft>
              <a:buFontTx/>
              <a:buNone/>
            </a:pPr>
            <a:endParaRPr lang="en-US" altLang="en-US" sz="2400" dirty="0" smtClean="0">
              <a:latin typeface="Arial"/>
              <a:cs typeface="Arial"/>
            </a:endParaRPr>
          </a:p>
        </p:txBody>
      </p:sp>
      <p:sp>
        <p:nvSpPr>
          <p:cNvPr id="764932" name="AutoShape 4"/>
          <p:cNvSpPr>
            <a:spLocks noChangeArrowheads="1"/>
          </p:cNvSpPr>
          <p:nvPr/>
        </p:nvSpPr>
        <p:spPr bwMode="auto">
          <a:xfrm>
            <a:off x="1066800" y="914400"/>
            <a:ext cx="647700" cy="5080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1</a:t>
            </a:r>
          </a:p>
        </p:txBody>
      </p:sp>
      <p:sp>
        <p:nvSpPr>
          <p:cNvPr id="764933" name="AutoShape 5"/>
          <p:cNvSpPr>
            <a:spLocks noChangeArrowheads="1"/>
          </p:cNvSpPr>
          <p:nvPr/>
        </p:nvSpPr>
        <p:spPr bwMode="auto">
          <a:xfrm>
            <a:off x="1066800" y="1444625"/>
            <a:ext cx="647700" cy="5080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2</a:t>
            </a:r>
          </a:p>
        </p:txBody>
      </p:sp>
      <p:sp>
        <p:nvSpPr>
          <p:cNvPr id="764934" name="AutoShape 6"/>
          <p:cNvSpPr>
            <a:spLocks noChangeArrowheads="1"/>
          </p:cNvSpPr>
          <p:nvPr/>
        </p:nvSpPr>
        <p:spPr bwMode="auto">
          <a:xfrm>
            <a:off x="1066800" y="1974850"/>
            <a:ext cx="647700" cy="5207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3</a:t>
            </a:r>
          </a:p>
        </p:txBody>
      </p:sp>
      <p:sp>
        <p:nvSpPr>
          <p:cNvPr id="764935" name="AutoShape 7"/>
          <p:cNvSpPr>
            <a:spLocks noChangeArrowheads="1"/>
          </p:cNvSpPr>
          <p:nvPr/>
        </p:nvSpPr>
        <p:spPr bwMode="auto">
          <a:xfrm>
            <a:off x="1066800" y="2519363"/>
            <a:ext cx="647700" cy="560387"/>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4</a:t>
            </a:r>
          </a:p>
        </p:txBody>
      </p:sp>
      <p:sp>
        <p:nvSpPr>
          <p:cNvPr id="764936" name="AutoShape 8"/>
          <p:cNvSpPr>
            <a:spLocks noChangeArrowheads="1"/>
          </p:cNvSpPr>
          <p:nvPr/>
        </p:nvSpPr>
        <p:spPr bwMode="auto">
          <a:xfrm>
            <a:off x="1096963" y="3101975"/>
            <a:ext cx="587375" cy="5461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a:latin typeface="Arial" pitchFamily="-108" charset="0"/>
                <a:ea typeface="Arial" pitchFamily="-108" charset="0"/>
                <a:cs typeface="Arial" pitchFamily="-108" charset="0"/>
              </a:rPr>
              <a:t>5</a:t>
            </a:r>
          </a:p>
        </p:txBody>
      </p:sp>
      <p:sp>
        <p:nvSpPr>
          <p:cNvPr id="764937" name="AutoShape 9"/>
          <p:cNvSpPr>
            <a:spLocks noChangeArrowheads="1"/>
          </p:cNvSpPr>
          <p:nvPr/>
        </p:nvSpPr>
        <p:spPr bwMode="auto">
          <a:xfrm>
            <a:off x="1096963" y="3670300"/>
            <a:ext cx="587375" cy="569913"/>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6</a:t>
            </a:r>
          </a:p>
        </p:txBody>
      </p:sp>
      <p:sp>
        <p:nvSpPr>
          <p:cNvPr id="764938" name="AutoShape 10"/>
          <p:cNvSpPr>
            <a:spLocks noChangeArrowheads="1"/>
          </p:cNvSpPr>
          <p:nvPr/>
        </p:nvSpPr>
        <p:spPr bwMode="auto">
          <a:xfrm>
            <a:off x="1096963" y="4262438"/>
            <a:ext cx="587375" cy="5207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7</a:t>
            </a:r>
          </a:p>
        </p:txBody>
      </p:sp>
      <p:sp>
        <p:nvSpPr>
          <p:cNvPr id="764939" name="AutoShape 11"/>
          <p:cNvSpPr>
            <a:spLocks noChangeArrowheads="1"/>
          </p:cNvSpPr>
          <p:nvPr/>
        </p:nvSpPr>
        <p:spPr bwMode="auto">
          <a:xfrm>
            <a:off x="1096963" y="4806950"/>
            <a:ext cx="587375" cy="5207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8</a:t>
            </a:r>
          </a:p>
        </p:txBody>
      </p:sp>
      <p:sp>
        <p:nvSpPr>
          <p:cNvPr id="764940" name="AutoShape 12"/>
          <p:cNvSpPr>
            <a:spLocks noChangeArrowheads="1"/>
          </p:cNvSpPr>
          <p:nvPr/>
        </p:nvSpPr>
        <p:spPr bwMode="auto">
          <a:xfrm>
            <a:off x="1092200" y="5349875"/>
            <a:ext cx="596900" cy="5334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9</a:t>
            </a:r>
          </a:p>
        </p:txBody>
      </p:sp>
      <p:sp>
        <p:nvSpPr>
          <p:cNvPr id="764941" name="AutoShape 13"/>
          <p:cNvSpPr>
            <a:spLocks noChangeArrowheads="1"/>
          </p:cNvSpPr>
          <p:nvPr/>
        </p:nvSpPr>
        <p:spPr bwMode="auto">
          <a:xfrm>
            <a:off x="1066800" y="5905500"/>
            <a:ext cx="647700" cy="5715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10</a:t>
            </a:r>
          </a:p>
        </p:txBody>
      </p:sp>
      <p:sp>
        <p:nvSpPr>
          <p:cNvPr id="15" name="Title 1"/>
          <p:cNvSpPr txBox="1">
            <a:spLocks/>
          </p:cNvSpPr>
          <p:nvPr/>
        </p:nvSpPr>
        <p:spPr>
          <a:xfrm>
            <a:off x="0" y="-76200"/>
            <a:ext cx="6477000" cy="990600"/>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altLang="en-US" sz="4000" b="1" i="0" u="none" strike="noStrike" kern="1200" cap="none" spc="0" normalizeH="0" baseline="0" noProof="0" smtClean="0">
                <a:ln>
                  <a:noFill/>
                </a:ln>
                <a:solidFill>
                  <a:schemeClr val="bg1"/>
                </a:solidFill>
                <a:effectLst/>
                <a:uLnTx/>
                <a:uFillTx/>
                <a:latin typeface="Arial"/>
                <a:ea typeface="Helvetica" charset="0"/>
                <a:cs typeface="Arial"/>
              </a:rPr>
              <a:t>The Ten STARs</a:t>
            </a:r>
            <a:endParaRPr kumimoji="0" lang="en-US" altLang="en-US" sz="4000" b="1" i="0" u="none" strike="noStrike" kern="1200" cap="none" spc="0" normalizeH="0" baseline="0" noProof="0" dirty="0" smtClean="0">
              <a:ln>
                <a:noFill/>
              </a:ln>
              <a:solidFill>
                <a:schemeClr val="bg1"/>
              </a:solidFill>
              <a:effectLst/>
              <a:uLnTx/>
              <a:uFillTx/>
              <a:latin typeface="Arial"/>
              <a:ea typeface="Helvetica" charset="0"/>
              <a:cs typeface="Arial"/>
            </a:endParaRPr>
          </a:p>
        </p:txBody>
      </p:sp>
    </p:spTree>
    <p:extLst>
      <p:ext uri="{BB962C8B-B14F-4D97-AF65-F5344CB8AC3E}">
        <p14:creationId xmlns:p14="http://schemas.microsoft.com/office/powerpoint/2010/main" val="3472029126"/>
      </p:ext>
    </p:extLst>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View Image">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68214" y="1676400"/>
            <a:ext cx="6383245"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p:cNvSpPr txBox="1">
            <a:spLocks/>
          </p:cNvSpPr>
          <p:nvPr/>
        </p:nvSpPr>
        <p:spPr>
          <a:xfrm>
            <a:off x="0" y="-76200"/>
            <a:ext cx="6477000" cy="990600"/>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altLang="en-US" sz="4000" b="1" i="0" u="none" strike="noStrike" kern="1200" cap="none" spc="0" normalizeH="0" baseline="0" noProof="0" dirty="0" err="1" smtClean="0">
                <a:ln>
                  <a:noFill/>
                </a:ln>
                <a:solidFill>
                  <a:schemeClr val="bg1"/>
                </a:solidFill>
                <a:effectLst/>
                <a:uLnTx/>
                <a:uFillTx/>
                <a:latin typeface="Arial"/>
                <a:ea typeface="Helvetica" charset="0"/>
                <a:cs typeface="Arial"/>
              </a:rPr>
              <a:t>STARs</a:t>
            </a:r>
            <a:r>
              <a:rPr kumimoji="0" lang="en-US" altLang="en-US" sz="4000" b="1" i="0" u="none" strike="noStrike" kern="1200" cap="none" spc="0" normalizeH="0" baseline="0" noProof="0" dirty="0" smtClean="0">
                <a:ln>
                  <a:noFill/>
                </a:ln>
                <a:solidFill>
                  <a:schemeClr val="bg1"/>
                </a:solidFill>
                <a:effectLst/>
                <a:uLnTx/>
                <a:uFillTx/>
                <a:latin typeface="Arial"/>
                <a:ea typeface="Helvetica" charset="0"/>
                <a:cs typeface="Arial"/>
              </a:rPr>
              <a:t> Program Slide</a:t>
            </a:r>
          </a:p>
        </p:txBody>
      </p:sp>
    </p:spTree>
    <p:custDataLst>
      <p:tags r:id="rId1"/>
    </p:custDataLst>
    <p:extLst>
      <p:ext uri="{BB962C8B-B14F-4D97-AF65-F5344CB8AC3E}">
        <p14:creationId xmlns:p14="http://schemas.microsoft.com/office/powerpoint/2010/main" val="26733084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8" name="Picture 14" descr="STAR LOGO_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1066800"/>
            <a:ext cx="2590800" cy="2590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sp>
        <p:nvSpPr>
          <p:cNvPr id="21507" name="Content Placeholder 2"/>
          <p:cNvSpPr>
            <a:spLocks noGrp="1"/>
          </p:cNvSpPr>
          <p:nvPr>
            <p:ph idx="4294967295"/>
          </p:nvPr>
        </p:nvSpPr>
        <p:spPr>
          <a:xfrm>
            <a:off x="1085850" y="990600"/>
            <a:ext cx="6915150" cy="5562600"/>
          </a:xfrm>
        </p:spPr>
        <p:txBody>
          <a:bodyPr>
            <a:noAutofit/>
          </a:bodyPr>
          <a:lstStyle/>
          <a:p>
            <a:pPr marL="514350" indent="-514350" eaLnBrk="1" hangingPunct="1">
              <a:lnSpc>
                <a:spcPct val="110000"/>
              </a:lnSpc>
              <a:spcAft>
                <a:spcPts val="600"/>
              </a:spcAft>
              <a:buFont typeface="Calibri" pitchFamily="34" charset="0"/>
              <a:buNone/>
            </a:pPr>
            <a:r>
              <a:rPr lang="en-US" altLang="en-US" sz="2400" dirty="0" smtClean="0">
                <a:latin typeface="Arial"/>
                <a:cs typeface="Arial"/>
              </a:rPr>
              <a:t>	 </a:t>
            </a:r>
            <a:r>
              <a:rPr lang="en-US" altLang="en-US" sz="2400" dirty="0" smtClean="0">
                <a:solidFill>
                  <a:srgbClr val="D9D9D9"/>
                </a:solidFill>
                <a:latin typeface="Arial"/>
                <a:cs typeface="Arial"/>
              </a:rPr>
              <a:t>Always wear your helmet</a:t>
            </a:r>
          </a:p>
          <a:p>
            <a:pPr marL="514350" indent="-514350" eaLnBrk="1" hangingPunct="1">
              <a:lnSpc>
                <a:spcPct val="110000"/>
              </a:lnSpc>
              <a:spcAft>
                <a:spcPts val="600"/>
              </a:spcAft>
              <a:buFont typeface="Calibri" pitchFamily="34" charset="0"/>
              <a:buNone/>
            </a:pPr>
            <a:r>
              <a:rPr lang="en-US" altLang="en-US" sz="2400" dirty="0" smtClean="0">
                <a:latin typeface="Arial"/>
                <a:cs typeface="Arial"/>
              </a:rPr>
              <a:t>       </a:t>
            </a:r>
            <a:r>
              <a:rPr lang="en-US" altLang="en-US" sz="2400" dirty="0" smtClean="0">
                <a:solidFill>
                  <a:schemeClr val="bg1">
                    <a:lumMod val="85000"/>
                  </a:schemeClr>
                </a:solidFill>
                <a:latin typeface="Arial"/>
                <a:cs typeface="Arial"/>
              </a:rPr>
              <a:t>One person at a time</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Ride the right size machine</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Always wear your protective gear</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a:t>
            </a:r>
            <a:r>
              <a:rPr lang="en-US" altLang="en-US" sz="2400" dirty="0" smtClean="0">
                <a:solidFill>
                  <a:srgbClr val="D9D9D9"/>
                </a:solidFill>
                <a:latin typeface="Arial"/>
                <a:cs typeface="Arial"/>
              </a:rPr>
              <a:t>Never ride on the road</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Take a safety course</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a:t>
            </a:r>
            <a:r>
              <a:rPr lang="en-US" altLang="en-US" b="1" dirty="0" smtClean="0">
                <a:latin typeface="Arial"/>
                <a:cs typeface="Arial"/>
              </a:rPr>
              <a:t>Tell someone where you are going</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Respect private property</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Never use alcohol or drugs</a:t>
            </a:r>
          </a:p>
          <a:p>
            <a:pPr marL="514350" indent="-514350" eaLnBrk="1" hangingPunct="1">
              <a:lnSpc>
                <a:spcPct val="110000"/>
              </a:lnSpc>
              <a:spcAft>
                <a:spcPts val="600"/>
              </a:spcAft>
              <a:buFont typeface="Calibri" pitchFamily="34" charset="0"/>
              <a:buNone/>
            </a:pPr>
            <a:r>
              <a:rPr lang="en-US" altLang="en-US" sz="2400" dirty="0" smtClean="0">
                <a:solidFill>
                  <a:schemeClr val="bg1">
                    <a:lumMod val="85000"/>
                  </a:schemeClr>
                </a:solidFill>
                <a:latin typeface="Arial"/>
                <a:cs typeface="Arial"/>
              </a:rPr>
              <a:t> 	 Always obey the rules</a:t>
            </a:r>
          </a:p>
          <a:p>
            <a:pPr marL="514350" indent="-514350" eaLnBrk="1" hangingPunct="1">
              <a:lnSpc>
                <a:spcPct val="110000"/>
              </a:lnSpc>
              <a:spcAft>
                <a:spcPts val="600"/>
              </a:spcAft>
              <a:buFontTx/>
              <a:buNone/>
            </a:pPr>
            <a:endParaRPr lang="en-US" altLang="en-US" sz="2400" dirty="0" smtClean="0">
              <a:latin typeface="Arial"/>
              <a:cs typeface="Arial"/>
            </a:endParaRPr>
          </a:p>
        </p:txBody>
      </p:sp>
      <p:sp>
        <p:nvSpPr>
          <p:cNvPr id="764932" name="AutoShape 4"/>
          <p:cNvSpPr>
            <a:spLocks noChangeArrowheads="1"/>
          </p:cNvSpPr>
          <p:nvPr/>
        </p:nvSpPr>
        <p:spPr bwMode="auto">
          <a:xfrm>
            <a:off x="1066800" y="914400"/>
            <a:ext cx="647700" cy="5080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1</a:t>
            </a:r>
          </a:p>
        </p:txBody>
      </p:sp>
      <p:sp>
        <p:nvSpPr>
          <p:cNvPr id="764933" name="AutoShape 5"/>
          <p:cNvSpPr>
            <a:spLocks noChangeArrowheads="1"/>
          </p:cNvSpPr>
          <p:nvPr/>
        </p:nvSpPr>
        <p:spPr bwMode="auto">
          <a:xfrm>
            <a:off x="1066800" y="1444625"/>
            <a:ext cx="647700" cy="5080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2</a:t>
            </a:r>
          </a:p>
        </p:txBody>
      </p:sp>
      <p:sp>
        <p:nvSpPr>
          <p:cNvPr id="764934" name="AutoShape 6"/>
          <p:cNvSpPr>
            <a:spLocks noChangeArrowheads="1"/>
          </p:cNvSpPr>
          <p:nvPr/>
        </p:nvSpPr>
        <p:spPr bwMode="auto">
          <a:xfrm>
            <a:off x="1066800" y="1974850"/>
            <a:ext cx="647700" cy="5207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3</a:t>
            </a:r>
          </a:p>
        </p:txBody>
      </p:sp>
      <p:sp>
        <p:nvSpPr>
          <p:cNvPr id="764935" name="AutoShape 7"/>
          <p:cNvSpPr>
            <a:spLocks noChangeArrowheads="1"/>
          </p:cNvSpPr>
          <p:nvPr/>
        </p:nvSpPr>
        <p:spPr bwMode="auto">
          <a:xfrm>
            <a:off x="1066800" y="2519363"/>
            <a:ext cx="647700" cy="560387"/>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4</a:t>
            </a:r>
          </a:p>
        </p:txBody>
      </p:sp>
      <p:sp>
        <p:nvSpPr>
          <p:cNvPr id="764936" name="AutoShape 8"/>
          <p:cNvSpPr>
            <a:spLocks noChangeArrowheads="1"/>
          </p:cNvSpPr>
          <p:nvPr/>
        </p:nvSpPr>
        <p:spPr bwMode="auto">
          <a:xfrm>
            <a:off x="1096963" y="3101975"/>
            <a:ext cx="587375" cy="5461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a:latin typeface="Arial" pitchFamily="-108" charset="0"/>
                <a:ea typeface="Arial" pitchFamily="-108" charset="0"/>
                <a:cs typeface="Arial" pitchFamily="-108" charset="0"/>
              </a:rPr>
              <a:t>5</a:t>
            </a:r>
          </a:p>
        </p:txBody>
      </p:sp>
      <p:sp>
        <p:nvSpPr>
          <p:cNvPr id="764937" name="AutoShape 9"/>
          <p:cNvSpPr>
            <a:spLocks noChangeArrowheads="1"/>
          </p:cNvSpPr>
          <p:nvPr/>
        </p:nvSpPr>
        <p:spPr bwMode="auto">
          <a:xfrm>
            <a:off x="1096963" y="3670300"/>
            <a:ext cx="587375" cy="569913"/>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6</a:t>
            </a:r>
          </a:p>
        </p:txBody>
      </p:sp>
      <p:sp>
        <p:nvSpPr>
          <p:cNvPr id="764938" name="AutoShape 10"/>
          <p:cNvSpPr>
            <a:spLocks noChangeArrowheads="1"/>
          </p:cNvSpPr>
          <p:nvPr/>
        </p:nvSpPr>
        <p:spPr bwMode="auto">
          <a:xfrm>
            <a:off x="1096963" y="4262438"/>
            <a:ext cx="587375" cy="5207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7</a:t>
            </a:r>
          </a:p>
        </p:txBody>
      </p:sp>
      <p:sp>
        <p:nvSpPr>
          <p:cNvPr id="764939" name="AutoShape 11"/>
          <p:cNvSpPr>
            <a:spLocks noChangeArrowheads="1"/>
          </p:cNvSpPr>
          <p:nvPr/>
        </p:nvSpPr>
        <p:spPr bwMode="auto">
          <a:xfrm>
            <a:off x="1096963" y="4806950"/>
            <a:ext cx="587375" cy="5207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8</a:t>
            </a:r>
          </a:p>
        </p:txBody>
      </p:sp>
      <p:sp>
        <p:nvSpPr>
          <p:cNvPr id="764940" name="AutoShape 12"/>
          <p:cNvSpPr>
            <a:spLocks noChangeArrowheads="1"/>
          </p:cNvSpPr>
          <p:nvPr/>
        </p:nvSpPr>
        <p:spPr bwMode="auto">
          <a:xfrm>
            <a:off x="1092200" y="5349875"/>
            <a:ext cx="596900" cy="5334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9</a:t>
            </a:r>
          </a:p>
        </p:txBody>
      </p:sp>
      <p:sp>
        <p:nvSpPr>
          <p:cNvPr id="764941" name="AutoShape 13"/>
          <p:cNvSpPr>
            <a:spLocks noChangeArrowheads="1"/>
          </p:cNvSpPr>
          <p:nvPr/>
        </p:nvSpPr>
        <p:spPr bwMode="auto">
          <a:xfrm>
            <a:off x="1066800" y="5905500"/>
            <a:ext cx="647700" cy="571500"/>
          </a:xfrm>
          <a:prstGeom prst="star5">
            <a:avLst/>
          </a:prstGeom>
          <a:solidFill>
            <a:srgbClr val="FFFF00"/>
          </a:solidFill>
          <a:ln w="9525">
            <a:solidFill>
              <a:schemeClr val="tx1"/>
            </a:solidFill>
            <a:miter lim="800000"/>
            <a:headEnd/>
            <a:tailEnd/>
          </a:ln>
          <a:effectLst/>
        </p:spPr>
        <p:txBody>
          <a:bodyPr wrap="none" anchor="ctr"/>
          <a:lstStyle/>
          <a:p>
            <a:pPr algn="ctr" eaLnBrk="1" hangingPunct="1">
              <a:defRPr/>
            </a:pPr>
            <a:r>
              <a:rPr lang="en-US" sz="1800" dirty="0">
                <a:latin typeface="Arial" pitchFamily="-108" charset="0"/>
                <a:ea typeface="Arial" pitchFamily="-108" charset="0"/>
                <a:cs typeface="Arial" pitchFamily="-108" charset="0"/>
              </a:rPr>
              <a:t>10</a:t>
            </a:r>
          </a:p>
        </p:txBody>
      </p:sp>
      <p:sp>
        <p:nvSpPr>
          <p:cNvPr id="15" name="Title 1"/>
          <p:cNvSpPr txBox="1">
            <a:spLocks/>
          </p:cNvSpPr>
          <p:nvPr/>
        </p:nvSpPr>
        <p:spPr>
          <a:xfrm>
            <a:off x="0" y="-76200"/>
            <a:ext cx="6477000" cy="990600"/>
          </a:xfrm>
          <a:prstGeom prst="rect">
            <a:avLst/>
          </a:prstGeom>
        </p:spPr>
        <p:txBody>
          <a:bodyPr vert="horz" lIns="91440" tIns="45720" rIns="91440" bIns="45720" rtlCol="0" anchor="ctr">
            <a:noAutofit/>
          </a:body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altLang="en-US" sz="4000" b="1" i="0" u="none" strike="noStrike" kern="1200" cap="none" spc="0" normalizeH="0" baseline="0" noProof="0" smtClean="0">
                <a:ln>
                  <a:noFill/>
                </a:ln>
                <a:solidFill>
                  <a:schemeClr val="bg1"/>
                </a:solidFill>
                <a:effectLst/>
                <a:uLnTx/>
                <a:uFillTx/>
                <a:latin typeface="Arial"/>
                <a:ea typeface="Helvetica" charset="0"/>
                <a:cs typeface="Arial"/>
              </a:rPr>
              <a:t>The Ten STARs</a:t>
            </a:r>
            <a:endParaRPr kumimoji="0" lang="en-US" altLang="en-US" sz="4000" b="1" i="0" u="none" strike="noStrike" kern="1200" cap="none" spc="0" normalizeH="0" baseline="0" noProof="0" dirty="0" smtClean="0">
              <a:ln>
                <a:noFill/>
              </a:ln>
              <a:solidFill>
                <a:schemeClr val="bg1"/>
              </a:solidFill>
              <a:effectLst/>
              <a:uLnTx/>
              <a:uFillTx/>
              <a:latin typeface="Arial"/>
              <a:ea typeface="Helvetica" charset="0"/>
              <a:cs typeface="Arial"/>
            </a:endParaRPr>
          </a:p>
        </p:txBody>
      </p:sp>
    </p:spTree>
    <p:extLst>
      <p:ext uri="{BB962C8B-B14F-4D97-AF65-F5344CB8AC3E}">
        <p14:creationId xmlns:p14="http://schemas.microsoft.com/office/powerpoint/2010/main" val="3472029126"/>
      </p:ext>
    </p:extLst>
  </p:cSld>
  <p:clrMapOvr>
    <a:masterClrMapping/>
  </p:clrMapOvr>
  <p:transition advClick="0"/>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ANSWERBULLETS" val="1"/>
  <p:tag name="OLDNUMANSWERS" val="5"/>
  <p:tag name="TEXTLENGTH" val="40"/>
  <p:tag name="FONTSIZE" val="32"/>
  <p:tag name="BULLETTYPE" val="ppBulletAlphaUCPeriod"/>
  <p:tag name="ANSWERTEXT" val="Under 70cc&#10;90cc&#10;200cc&#10;300cc&#10;I don’t know"/>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Lst>
</file>

<file path=ppt/tags/tag13.xml><?xml version="1.0" encoding="utf-8"?>
<p:tagLst xmlns:a="http://schemas.openxmlformats.org/drawingml/2006/main" xmlns:r="http://schemas.openxmlformats.org/officeDocument/2006/relationships" xmlns:p="http://schemas.openxmlformats.org/presentationml/2006/main">
  <p:tag name="ANSWERBULLETS" val="1"/>
  <p:tag name="OLDNUMANSWERS" val="4"/>
  <p:tag name="TEXTLENGTH" val="103"/>
  <p:tag name="FONTSIZE" val="32"/>
  <p:tag name="BULLETTYPE" val="ppBulletAlphaUCPeriod"/>
  <p:tag name="ANSWERTEXT" val="When it is a gravel road&#10;For farming purposes&#10;You can never operate an ATV on public roads&#10;I don’t know"/>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ANSWERBULLETS" val="1"/>
  <p:tag name="OLDNUMANSWERS" val="5"/>
  <p:tag name="TEXTLENGTH" val="30"/>
  <p:tag name="FONTSIZE" val="40"/>
  <p:tag name="BULLETTYPE" val="ppBulletAlphaUCPeriod"/>
  <p:tag name="ANSWERTEXT" val="1&#10;2&#10;3&#10;More than 3&#10;I don’t know"/>
</p:tagLst>
</file>

<file path=ppt/theme/theme1.xml><?xml version="1.0" encoding="utf-8"?>
<a:theme xmlns:a="http://schemas.openxmlformats.org/drawingml/2006/main" name="UI Childrens PowerPoint Template_L6">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I Childrens PowerPoint Template_L3" id="{3769F7AE-647D-474B-A396-0C828081B269}" vid="{A2CEEF17-1876-6A4A-8BCD-AC9F2716B2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CDEDC90E2FE04428E837FFF5BDE3A98" ma:contentTypeVersion="20" ma:contentTypeDescription="Create a new document." ma:contentTypeScope="" ma:versionID="ff15ec4c44383d5e3b3c3dc49a54f2d2">
  <xsd:schema xmlns:xsd="http://www.w3.org/2001/XMLSchema" xmlns:xs="http://www.w3.org/2001/XMLSchema" xmlns:p="http://schemas.microsoft.com/office/2006/metadata/properties" xmlns:ns1="http://schemas.microsoft.com/sharepoint/v3" xmlns:ns2="9bc5b47b-ac0d-40d3-8b46-83133f5aa4b9" xmlns:ns3="b6d52ec0-87bc-4946-b445-d8b0fda8d901" targetNamespace="http://schemas.microsoft.com/office/2006/metadata/properties" ma:root="true" ma:fieldsID="74c1cecb23d55e9f8d5a92bb510a3fe3" ns1:_="" ns2:_="" ns3:_="">
    <xsd:import namespace="http://schemas.microsoft.com/sharepoint/v3"/>
    <xsd:import namespace="9bc5b47b-ac0d-40d3-8b46-83133f5aa4b9"/>
    <xsd:import namespace="b6d52ec0-87bc-4946-b445-d8b0fda8d901"/>
    <xsd:element name="properties">
      <xsd:complexType>
        <xsd:sequence>
          <xsd:element name="documentManagement">
            <xsd:complexType>
              <xsd:all>
                <xsd:element ref="ns3:FFA_x0020_Doc_x0020_Tags" minOccurs="0"/>
                <xsd:element ref="ns3:_dlc_DocId" minOccurs="0"/>
                <xsd:element ref="ns3:_dlc_DocIdUrl" minOccurs="0"/>
                <xsd:element ref="ns3:_dlc_DocIdPersistId" minOccurs="0"/>
                <xsd:element ref="ns1:PublishingStartDate" minOccurs="0"/>
                <xsd:element ref="ns1:PublishingExpirationDate" minOccurs="0"/>
                <xsd:element ref="ns2:j8775799762640b392c3a9eb4bef840f" minOccurs="0"/>
                <xsd:element ref="ns3:TaxCatchAll" minOccurs="0"/>
                <xsd:element ref="ns2:j73cd933905b4519a729240915b69801"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bc5b47b-ac0d-40d3-8b46-83133f5aa4b9" elementFormDefault="qualified">
    <xsd:import namespace="http://schemas.microsoft.com/office/2006/documentManagement/types"/>
    <xsd:import namespace="http://schemas.microsoft.com/office/infopath/2007/PartnerControls"/>
    <xsd:element name="j8775799762640b392c3a9eb4bef840f" ma:index="12" nillable="true" ma:taxonomy="true" ma:internalName="j8775799762640b392c3a9eb4bef840f" ma:taxonomyFieldName="Managed_x0020_Metadata_x0020_Test" ma:displayName="FFA Department" ma:readOnly="false" ma:default="" ma:fieldId="{38775799-7626-40b3-92c3-a9eb4bef840f}" ma:taxonomyMulti="true" ma:sspId="55671149-fea6-473b-b7d2-969e537a5471" ma:termSetId="8ed8c9ea-7052-4c1d-a4d7-b9c10bffea6f" ma:anchorId="00000000-0000-0000-0000-000000000000" ma:open="false" ma:isKeyword="false">
      <xsd:complexType>
        <xsd:sequence>
          <xsd:element ref="pc:Terms" minOccurs="0" maxOccurs="1"/>
        </xsd:sequence>
      </xsd:complexType>
    </xsd:element>
    <xsd:element name="j73cd933905b4519a729240915b69801" ma:index="14" nillable="true" ma:taxonomy="true" ma:internalName="j73cd933905b4519a729240915b69801" ma:taxonomyFieldName="FFA_x0020_Page_x0020_Location" ma:displayName="FFA Page Location" ma:readOnly="false" ma:default="" ma:fieldId="{373cd933-905b-4519-a729-240915b69801}" ma:taxonomyMulti="true" ma:sspId="55671149-fea6-473b-b7d2-969e537a5471" ma:termSetId="39abbe26-dbb7-4f33-9f66-075b7701aeb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6d52ec0-87bc-4946-b445-d8b0fda8d901" elementFormDefault="qualified">
    <xsd:import namespace="http://schemas.microsoft.com/office/2006/documentManagement/types"/>
    <xsd:import namespace="http://schemas.microsoft.com/office/infopath/2007/PartnerControls"/>
    <xsd:element name="FFA_x0020_Doc_x0020_Tags" ma:index="3" nillable="true" ma:displayName="FFA Doc Tags" ma:indexed="true" ma:internalName="FFA_x0020_Doc_x0020_Tags">
      <xsd:simpleType>
        <xsd:restriction base="dms:Text">
          <xsd:maxLength value="255"/>
        </xsd:restriction>
      </xsd:simpleType>
    </xsd:element>
    <xsd:element name="_dlc_DocId" ma:index="7" nillable="true" ma:displayName="Document ID Value" ma:description="The value of the document ID assigned to this item." ma:internalName="_dlc_DocId" ma:readOnly="true">
      <xsd:simpleType>
        <xsd:restriction base="dms:Text"/>
      </xsd:simpleType>
    </xsd:element>
    <xsd:element name="_dlc_DocIdUrl" ma:index="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9" nillable="true" ma:displayName="Persist ID" ma:description="Keep ID on add." ma:hidden="true" ma:internalName="_dlc_DocIdPersistId" ma:readOnly="true">
      <xsd:simpleType>
        <xsd:restriction base="dms:Boolean"/>
      </xsd:simpleType>
    </xsd:element>
    <xsd:element name="TaxCatchAll" ma:index="13" nillable="true" ma:displayName="Taxonomy Catch All Column" ma:hidden="true" ma:list="{2cb21bfa-76d8-41e4-834b-bfb3210c0f80}" ma:internalName="TaxCatchAll" ma:showField="CatchAllData" ma:web="b6d52ec0-87bc-4946-b445-d8b0fda8d90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FFA_x0020_Doc_x0020_Tags xmlns="b6d52ec0-87bc-4946-b445-d8b0fda8d901" xsi:nil="true"/>
    <j73cd933905b4519a729240915b69801 xmlns="9bc5b47b-ac0d-40d3-8b46-83133f5aa4b9">
      <Terms xmlns="http://schemas.microsoft.com/office/infopath/2007/PartnerControls"/>
    </j73cd933905b4519a729240915b69801>
    <j8775799762640b392c3a9eb4bef840f xmlns="9bc5b47b-ac0d-40d3-8b46-83133f5aa4b9">
      <Terms xmlns="http://schemas.microsoft.com/office/infopath/2007/PartnerControls"/>
    </j8775799762640b392c3a9eb4bef840f>
    <PublishingExpirationDate xmlns="http://schemas.microsoft.com/sharepoint/v3" xsi:nil="true"/>
    <PublishingStartDate xmlns="http://schemas.microsoft.com/sharepoint/v3" xsi:nil="true"/>
    <TaxCatchAll xmlns="b6d52ec0-87bc-4946-b445-d8b0fda8d901"/>
    <_dlc_DocId xmlns="b6d52ec0-87bc-4946-b445-d8b0fda8d901">AN4R3U435VRR-8-5120</_dlc_DocId>
    <_dlc_DocIdUrl xmlns="b6d52ec0-87bc-4946-b445-d8b0fda8d901">
      <Url>https://www.ffa.org/_layouts/15/DocIdRedir.aspx?ID=AN4R3U435VRR-8-5120</Url>
      <Description>AN4R3U435VRR-8-5120</Description>
    </_dlc_DocIdUrl>
  </documentManagement>
</p:properties>
</file>

<file path=customXml/itemProps1.xml><?xml version="1.0" encoding="utf-8"?>
<ds:datastoreItem xmlns:ds="http://schemas.openxmlformats.org/officeDocument/2006/customXml" ds:itemID="{97FF2787-E09C-4347-8B6E-C7790F4E5DCE}">
  <ds:schemaRefs>
    <ds:schemaRef ds:uri="http://schemas.microsoft.com/sharepoint/v3/contenttype/forms"/>
  </ds:schemaRefs>
</ds:datastoreItem>
</file>

<file path=customXml/itemProps2.xml><?xml version="1.0" encoding="utf-8"?>
<ds:datastoreItem xmlns:ds="http://schemas.openxmlformats.org/officeDocument/2006/customXml" ds:itemID="{D33178F1-C1CB-4F19-8C2B-ABAA2800F4A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bc5b47b-ac0d-40d3-8b46-83133f5aa4b9"/>
    <ds:schemaRef ds:uri="b6d52ec0-87bc-4946-b445-d8b0fda8d9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ACF4360-2A38-4DF1-BC92-DBC2A7234D65}">
  <ds:schemaRefs>
    <ds:schemaRef ds:uri="http://schemas.microsoft.com/sharepoint/events"/>
  </ds:schemaRefs>
</ds:datastoreItem>
</file>

<file path=customXml/itemProps4.xml><?xml version="1.0" encoding="utf-8"?>
<ds:datastoreItem xmlns:ds="http://schemas.openxmlformats.org/officeDocument/2006/customXml" ds:itemID="{93CE0877-57CF-4E60-8AA9-16A61166A29E}">
  <ds:schemaRefs>
    <ds:schemaRef ds:uri="http://www.w3.org/XML/1998/namespace"/>
    <ds:schemaRef ds:uri="b6d52ec0-87bc-4946-b445-d8b0fda8d901"/>
    <ds:schemaRef ds:uri="http://purl.org/dc/terms/"/>
    <ds:schemaRef ds:uri="http://schemas.microsoft.com/office/infopath/2007/PartnerControls"/>
    <ds:schemaRef ds:uri="http://schemas.microsoft.com/office/2006/metadata/properties"/>
    <ds:schemaRef ds:uri="http://purl.org/dc/elements/1.1/"/>
    <ds:schemaRef ds:uri="http://purl.org/dc/dcmitype/"/>
    <ds:schemaRef ds:uri="http://schemas.microsoft.com/office/2006/documentManagement/types"/>
    <ds:schemaRef ds:uri="http://schemas.openxmlformats.org/package/2006/metadata/core-properties"/>
    <ds:schemaRef ds:uri="9bc5b47b-ac0d-40d3-8b46-83133f5aa4b9"/>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UI Childrens PowerPoint Template_L6</Template>
  <TotalTime>1163</TotalTime>
  <Words>1631</Words>
  <Application>Microsoft Office PowerPoint</Application>
  <PresentationFormat>On-screen Show (4:3)</PresentationFormat>
  <Paragraphs>335</Paragraphs>
  <Slides>30</Slides>
  <Notes>15</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MS PGothic</vt:lpstr>
      <vt:lpstr>MS PGothic</vt:lpstr>
      <vt:lpstr>Arial</vt:lpstr>
      <vt:lpstr>Calibri</vt:lpstr>
      <vt:lpstr>Helvetica</vt:lpstr>
      <vt:lpstr>Tahoma</vt:lpstr>
      <vt:lpstr>Wingdings</vt:lpstr>
      <vt:lpstr>Wingdings 2</vt:lpstr>
      <vt:lpstr>UI Childrens PowerPoint Template_L6</vt:lpstr>
      <vt:lpstr>PowerPoint Presentation</vt:lpstr>
      <vt:lpstr>ATVs Are Not Designed For Roadway Use</vt:lpstr>
      <vt:lpstr>PowerPoint Presentation</vt:lpstr>
      <vt:lpstr>Paved And Unpaved Roads Are Unsafe</vt:lpstr>
      <vt:lpstr>Speed Adds To Risk On Roadways And Other Terrains</vt:lpstr>
      <vt:lpstr>There Are No Safe Roads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Three Measures of Unsafe Riding Behaviors</vt:lpstr>
      <vt:lpstr>Riders Often Engage in Multiple Unsafe Behaviors</vt:lpstr>
      <vt:lpstr>PowerPoint Presentation</vt:lpstr>
      <vt:lpstr>Short-Term Knowledge Gain</vt:lpstr>
      <vt:lpstr>Short-Term Knowledge Gain</vt:lpstr>
      <vt:lpstr>Short-Term Knowledge Gain</vt:lpstr>
      <vt:lpstr>1-Year Follow Up Knowledge</vt:lpstr>
      <vt:lpstr>Likelihood of Using STARs</vt:lpstr>
      <vt:lpstr>Behavior Changes: 1-Year Later</vt:lpstr>
      <vt:lpstr>PowerPoint Presentation</vt:lpstr>
      <vt:lpstr>Toolkit Contents</vt:lpstr>
      <vt:lpstr>PowerPoint Presentation</vt:lpstr>
    </vt:vector>
  </TitlesOfParts>
  <Company>University of Iowa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Hodgson, Cheryl</dc:creator>
  <cp:lastModifiedBy>Weinrich, Ashli</cp:lastModifiedBy>
  <cp:revision>225</cp:revision>
  <dcterms:created xsi:type="dcterms:W3CDTF">2017-04-02T15:09:28Z</dcterms:created>
  <dcterms:modified xsi:type="dcterms:W3CDTF">2018-07-11T17:30:02Z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0x010100DCDEDC90E2FE04428E837FFF5BDE3A98</vt:lpwstr>
  </property>
  <property fmtid="{D5CDD505-2E9C-101B-9397-08002B2CF9AE}" pid="3" name="_dlc_DocIdItemGuid">
    <vt:lpwstr>6aff5a7b-0ae6-4327-a4cc-25fb9e7b58b9</vt:lpwstr>
  </property>
</Properties>
</file>