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8" r:id="rId3"/>
    <p:sldId id="275" r:id="rId4"/>
    <p:sldId id="276" r:id="rId5"/>
    <p:sldId id="277" r:id="rId6"/>
    <p:sldId id="278" r:id="rId7"/>
    <p:sldId id="279" r:id="rId8"/>
    <p:sldId id="283" r:id="rId9"/>
    <p:sldId id="280" r:id="rId10"/>
    <p:sldId id="284" r:id="rId11"/>
    <p:sldId id="271" r:id="rId12"/>
    <p:sldId id="281" r:id="rId13"/>
    <p:sldId id="282" r:id="rId14"/>
    <p:sldId id="272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2233" autoAdjust="0"/>
  </p:normalViewPr>
  <p:slideViewPr>
    <p:cSldViewPr>
      <p:cViewPr varScale="1">
        <p:scale>
          <a:sx n="100" d="100"/>
          <a:sy n="100" d="100"/>
        </p:scale>
        <p:origin x="-10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FBB5FA1-97A5-4986-92DE-A8FED4BFDE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7FC7BB4-6B7E-4E10-8002-F7538C604DD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7F034-AEDC-430C-BA91-8366D6D671C2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63682-EEC8-4233-9F2C-27E5062ACF6E}" type="slidenum">
              <a:rPr lang="en-US"/>
              <a:pPr/>
              <a:t>10</a:t>
            </a:fld>
            <a:endParaRPr lang="en-US"/>
          </a:p>
        </p:txBody>
      </p:sp>
      <p:sp>
        <p:nvSpPr>
          <p:cNvPr id="1720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7E89EB-8B8A-482B-91BC-BACD9F12787A}" type="slidenum">
              <a:rPr lang="en-US"/>
              <a:pPr/>
              <a:t>11</a:t>
            </a:fld>
            <a:endParaRPr lang="en-US"/>
          </a:p>
        </p:txBody>
      </p:sp>
      <p:sp>
        <p:nvSpPr>
          <p:cNvPr id="1433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43CF61-8289-428B-BA14-E59872919C0A}" type="slidenum">
              <a:rPr lang="en-US"/>
              <a:pPr/>
              <a:t>12</a:t>
            </a:fld>
            <a:endParaRPr lang="en-US"/>
          </a:p>
        </p:txBody>
      </p:sp>
      <p:sp>
        <p:nvSpPr>
          <p:cNvPr id="1638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76DD27-67A5-4F7F-9FD4-C628080E0110}" type="slidenum">
              <a:rPr lang="en-US"/>
              <a:pPr/>
              <a:t>13</a:t>
            </a:fld>
            <a:endParaRPr lang="en-US"/>
          </a:p>
        </p:txBody>
      </p:sp>
      <p:sp>
        <p:nvSpPr>
          <p:cNvPr id="1658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E43AC-75A4-4E3E-BA00-78C025785FD3}" type="slidenum">
              <a:rPr lang="en-US"/>
              <a:pPr/>
              <a:t>14</a:t>
            </a:fld>
            <a:endParaRPr lang="en-US"/>
          </a:p>
        </p:txBody>
      </p:sp>
      <p:sp>
        <p:nvSpPr>
          <p:cNvPr id="1454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C53772-B072-4C38-B4E5-1227875D41A0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90018-2D67-4128-B0FA-E5E03F664660}" type="slidenum">
              <a:rPr lang="en-US"/>
              <a:pPr/>
              <a:t>3</a:t>
            </a:fld>
            <a:endParaRPr lang="en-US"/>
          </a:p>
        </p:txBody>
      </p:sp>
      <p:sp>
        <p:nvSpPr>
          <p:cNvPr id="151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7CB473-7E38-439A-9130-6189C63ED98E}" type="slidenum">
              <a:rPr lang="en-US"/>
              <a:pPr/>
              <a:t>4</a:t>
            </a:fld>
            <a:endParaRPr lang="en-US"/>
          </a:p>
        </p:txBody>
      </p:sp>
      <p:sp>
        <p:nvSpPr>
          <p:cNvPr id="153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BE7721-9064-4CD7-8F62-9E5F8A0E58C1}" type="slidenum">
              <a:rPr lang="en-US"/>
              <a:pPr/>
              <a:t>5</a:t>
            </a:fld>
            <a:endParaRPr lang="en-US"/>
          </a:p>
        </p:txBody>
      </p:sp>
      <p:sp>
        <p:nvSpPr>
          <p:cNvPr id="155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91537B-F5BD-40A3-B168-4C9B956C0C63}" type="slidenum">
              <a:rPr lang="en-US"/>
              <a:pPr/>
              <a:t>6</a:t>
            </a:fld>
            <a:endParaRPr lang="en-US"/>
          </a:p>
        </p:txBody>
      </p:sp>
      <p:sp>
        <p:nvSpPr>
          <p:cNvPr id="157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CB9CFB-126C-4C7F-8E6A-DCE7C2682BCB}" type="slidenum">
              <a:rPr lang="en-US"/>
              <a:pPr/>
              <a:t>7</a:t>
            </a:fld>
            <a:endParaRPr lang="en-US"/>
          </a:p>
        </p:txBody>
      </p:sp>
      <p:sp>
        <p:nvSpPr>
          <p:cNvPr id="159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FD01B6-2C2D-4FDF-9C85-D3D142B0BB24}" type="slidenum">
              <a:rPr lang="en-US"/>
              <a:pPr/>
              <a:t>8</a:t>
            </a:fld>
            <a:endParaRPr lang="en-US"/>
          </a:p>
        </p:txBody>
      </p:sp>
      <p:sp>
        <p:nvSpPr>
          <p:cNvPr id="169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A0C400-CC28-496F-928A-4D331978953C}" type="slidenum">
              <a:rPr lang="en-US"/>
              <a:pPr/>
              <a:t>9</a:t>
            </a:fld>
            <a:endParaRPr lang="en-US"/>
          </a:p>
        </p:txBody>
      </p:sp>
      <p:sp>
        <p:nvSpPr>
          <p:cNvPr id="1617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685800"/>
            <a:ext cx="64008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0250"/>
            <a:ext cx="59436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543300" y="2247900"/>
            <a:ext cx="8610600" cy="15240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277813"/>
            <a:ext cx="17716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77813"/>
            <a:ext cx="51625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7813"/>
            <a:ext cx="7086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086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41763"/>
            <a:ext cx="7086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5532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77813"/>
            <a:ext cx="7086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086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5532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http://www.pueblo.gsa.gov/cic_text/food/food-pyramid/pyramid.g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2057400" y="457200"/>
            <a:ext cx="6705600" cy="2355850"/>
          </a:xfrm>
          <a:noFill/>
          <a:ln/>
        </p:spPr>
        <p:txBody>
          <a:bodyPr lIns="92075" tIns="46038" rIns="92075" bIns="46038"/>
          <a:lstStyle/>
          <a:p>
            <a:r>
              <a:rPr lang="en-US" sz="5900" b="1">
                <a:cs typeface="Times New Roman" pitchFamily="18" charset="0"/>
              </a:rPr>
              <a:t>Understanding Healthy Eating Habits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590800" y="31242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4700588"/>
            <a:ext cx="2743200" cy="2157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1010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620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The Number of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Calories You Need Each Day </a:t>
            </a:r>
          </a:p>
        </p:txBody>
      </p:sp>
      <p:sp>
        <p:nvSpPr>
          <p:cNvPr id="1710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2286000"/>
            <a:ext cx="7391400" cy="457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3.</a:t>
            </a:r>
            <a:r>
              <a:rPr lang="en-US" sz="3400">
                <a:cs typeface="Times New Roman" pitchFamily="18" charset="0"/>
              </a:rPr>
              <a:t>  If you get very little exercise, multiply your weight by 13 instead of 15.  </a:t>
            </a:r>
          </a:p>
          <a:p>
            <a:pPr marL="457200" indent="-457200">
              <a:buClr>
                <a:srgbClr val="FFFF00"/>
              </a:buClr>
            </a:pPr>
            <a:endParaRPr lang="en-US" sz="34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4.</a:t>
            </a:r>
            <a:r>
              <a:rPr lang="en-US" sz="3400">
                <a:cs typeface="Times New Roman" pitchFamily="18" charset="0"/>
              </a:rPr>
              <a:t>  Less active people burn fewer calories. 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2338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Maintaining a Healthy Weight </a:t>
            </a:r>
          </a:p>
        </p:txBody>
      </p:sp>
      <p:sp>
        <p:nvSpPr>
          <p:cNvPr id="1423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447800" y="1600200"/>
            <a:ext cx="7391400" cy="3505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Maintaining a healthful weight throughout life is a key to personal success.</a:t>
            </a:r>
            <a:r>
              <a:rPr lang="en-US" sz="1800">
                <a:cs typeface="Times New Roman" pitchFamily="18" charset="0"/>
              </a:rPr>
              <a:t>  </a:t>
            </a:r>
          </a:p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endParaRPr lang="en-US" sz="1800">
              <a:cs typeface="Times New Roman" pitchFamily="18" charset="0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None/>
            </a:pPr>
            <a:endParaRPr lang="en-US" sz="1800">
              <a:cs typeface="Times New Roman" pitchFamily="18" charset="0"/>
            </a:endParaRPr>
          </a:p>
          <a:p>
            <a:pPr marL="838200" lvl="1" indent="-381000">
              <a:buClr>
                <a:srgbClr val="FF0000"/>
              </a:buClr>
              <a:buFont typeface="Wingdings" pitchFamily="2" charset="2"/>
              <a:buAutoNum type="alphaUcPeriod"/>
            </a:pPr>
            <a:r>
              <a:rPr lang="en-US">
                <a:cs typeface="Times New Roman" pitchFamily="18" charset="0"/>
              </a:rPr>
              <a:t>Most women can lose an average of one to two pounds a week by consuming 1,200-1,500 calories a day.</a:t>
            </a: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D1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2818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Maintaining a Healthy Weight </a:t>
            </a:r>
          </a:p>
        </p:txBody>
      </p:sp>
      <p:sp>
        <p:nvSpPr>
          <p:cNvPr id="1628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7010400" cy="106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Maintaining a healthful weight throughout life is a key to personal success.</a:t>
            </a:r>
            <a:r>
              <a:rPr lang="en-US" sz="1800">
                <a:cs typeface="Times New Roman" pitchFamily="18" charset="0"/>
              </a:rPr>
              <a:t>  </a:t>
            </a:r>
          </a:p>
        </p:txBody>
      </p:sp>
      <p:sp>
        <p:nvSpPr>
          <p:cNvPr id="16282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D2</a:t>
            </a:r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auto">
          <a:xfrm>
            <a:off x="1600200" y="3124200"/>
            <a:ext cx="7086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lphaUcPeriod" startAt="2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Most men can lose an average of one to two pounds per week by consuming 1,500-1,800 calories a day. A weight loss of no more than one to two pounds a week is the ideal.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4866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Maintaining a Healthy Weight 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D3</a:t>
            </a:r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1143000" y="1752600"/>
            <a:ext cx="8001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lphaUcPeriod" startAt="3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Losing weight requires a combination of reducing calories and increasing physical activity. </a:t>
            </a:r>
          </a:p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endParaRPr lang="en-US" sz="24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1371600" lvl="2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To lose one pound, a person needs to burn 3,500 calories more than is taken in, or run a calorie deficit. </a:t>
            </a:r>
            <a:b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marL="1371600" lvl="2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0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Reducing caloric intake by 500 calories per day—seven days times 500 calories equals 3,500 calories equals one pound.</a:t>
            </a: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E</a:t>
            </a:r>
          </a:p>
        </p:txBody>
      </p:sp>
      <p:pic>
        <p:nvPicPr>
          <p:cNvPr id="144390" name="Picture 6" descr="{Food Guide Pyramid}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295400" y="0"/>
            <a:ext cx="7848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034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467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838200" lvl="1" indent="-381000">
              <a:buClr>
                <a:srgbClr val="FFFF00"/>
              </a:buClr>
              <a:buSzTx/>
              <a:buFont typeface="Wingdings" pitchFamily="2" charset="2"/>
              <a:buAutoNum type="alphaUcPeriod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Eat 2 to 3 servings of meat, poultry, and fish per day.</a:t>
            </a:r>
          </a:p>
          <a:p>
            <a:pPr marL="838200" lvl="1" indent="-381000">
              <a:buClr>
                <a:srgbClr val="FFFF00"/>
              </a:buClr>
              <a:buSzTx/>
              <a:buFont typeface="Wingdings" pitchFamily="2" charset="2"/>
              <a:buAutoNum type="alphaUcPeriod"/>
            </a:pP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Include fat-free and low-fat milk products, fish, legumes (beans), skinless poultry, and lean meats.</a:t>
            </a: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Trim away all the fat you see, and remove the skin from poultry.</a:t>
            </a: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1257300" lvl="2" indent="-342900">
              <a:buClr>
                <a:srgbClr val="FFFF00"/>
              </a:buClr>
              <a:buSzTx/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Avoid frying meat.</a:t>
            </a:r>
            <a:endParaRPr lang="en-US" b="1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05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9050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A2</a:t>
            </a:r>
          </a:p>
        </p:txBody>
      </p:sp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676400" y="3429000"/>
            <a:ext cx="7010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None/>
            </a:pPr>
            <a:endParaRPr lang="en-US" sz="28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2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Eat a variety of 2 to 4 servings of fruits and 3 to 5 servings of vegetables per day.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2578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25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A3</a:t>
            </a: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990600" y="2819400"/>
            <a:ext cx="6553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3"/>
            </a:pPr>
            <a:endParaRPr lang="en-US" sz="28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3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Eat a variety of grain products, including whole grains, for 6 to 11 servings per day. </a:t>
            </a:r>
          </a:p>
        </p:txBody>
      </p:sp>
      <p:pic>
        <p:nvPicPr>
          <p:cNvPr id="152582" name="Picture 6" descr="MCj04104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4191000"/>
            <a:ext cx="3276600" cy="230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4626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46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A4</a:t>
            </a:r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1676400" y="2590800"/>
            <a:ext cx="6324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4"/>
            </a:pPr>
            <a:endParaRPr lang="en-US" sz="28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4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Choose fats and oils with 2 grams or less saturated fat per tablespoon, such as liquid and tub margarines, canola oil, and olive oil.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6674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Eating </a:t>
            </a:r>
          </a:p>
        </p:txBody>
      </p:sp>
      <p:sp>
        <p:nvSpPr>
          <p:cNvPr id="15667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Watch what you eat, avoid fats and salt, and do not overdo sweets.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A5</a:t>
            </a: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2209800" y="4114800"/>
            <a:ext cx="5181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5"/>
            </a:pPr>
            <a:endParaRPr lang="en-US" sz="280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lphaUcPeriod" startAt="5"/>
            </a:pPr>
            <a:r>
              <a:rPr lang="en-US" sz="24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Eat 2 to 3 servings of milk, cheese, or yogurt per day. </a:t>
            </a:r>
          </a:p>
        </p:txBody>
      </p:sp>
      <p:pic>
        <p:nvPicPr>
          <p:cNvPr id="156679" name="Picture 7" descr="MCj023257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438400"/>
            <a:ext cx="2373313" cy="1795463"/>
          </a:xfrm>
          <a:prstGeom prst="rect">
            <a:avLst/>
          </a:prstGeom>
          <a:noFill/>
        </p:spPr>
      </p:pic>
      <p:pic>
        <p:nvPicPr>
          <p:cNvPr id="156680" name="Picture 8" descr="MCj0250767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7263" y="4038600"/>
            <a:ext cx="1836737" cy="223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872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Living </a:t>
            </a:r>
          </a:p>
        </p:txBody>
      </p:sp>
      <p:sp>
        <p:nvSpPr>
          <p:cNvPr id="1587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6477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Balance</a:t>
            </a:r>
            <a:r>
              <a:rPr lang="en-US" sz="2600" b="1">
                <a:cs typeface="Times New Roman" pitchFamily="18" charset="0"/>
              </a:rPr>
              <a:t> </a:t>
            </a:r>
            <a:r>
              <a:rPr lang="en-US" sz="2600">
                <a:cs typeface="Times New Roman" pitchFamily="18" charset="0"/>
              </a:rPr>
              <a:t>the number of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calories</a:t>
            </a:r>
            <a:r>
              <a:rPr lang="en-US" sz="2600">
                <a:cs typeface="Times New Roman" pitchFamily="18" charset="0"/>
              </a:rPr>
              <a:t> you eat with the number you use each day.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Maintain</a:t>
            </a:r>
            <a:r>
              <a:rPr lang="en-US" sz="2600">
                <a:cs typeface="Times New Roman" pitchFamily="18" charset="0"/>
              </a:rPr>
              <a:t> a level of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physical activity</a:t>
            </a:r>
            <a:r>
              <a:rPr lang="en-US" sz="2600">
                <a:cs typeface="Times New Roman" pitchFamily="18" charset="0"/>
              </a:rPr>
              <a:t> that keeps you fit and matches the number of calories you eat.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lphaUcPeriod" startAt="6"/>
            </a:pP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Limit</a:t>
            </a:r>
            <a:r>
              <a:rPr lang="en-US" sz="2600">
                <a:cs typeface="Times New Roman" pitchFamily="18" charset="0"/>
              </a:rPr>
              <a:t> your intake of foods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high in calories</a:t>
            </a:r>
            <a:r>
              <a:rPr lang="en-US" sz="2600">
                <a:cs typeface="Times New Roman" pitchFamily="18" charset="0"/>
              </a:rPr>
              <a:t> or low in nutrition, including soft drinks and candy.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896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Healthy Living </a:t>
            </a:r>
          </a:p>
        </p:txBody>
      </p:sp>
      <p:sp>
        <p:nvSpPr>
          <p:cNvPr id="1689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I.</a:t>
            </a:r>
            <a:r>
              <a:rPr lang="en-US" sz="2600" b="1">
                <a:cs typeface="Times New Roman" pitchFamily="18" charset="0"/>
              </a:rPr>
              <a:t>  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Limit </a:t>
            </a:r>
            <a:r>
              <a:rPr lang="en-US" sz="2600">
                <a:cs typeface="Times New Roman" pitchFamily="18" charset="0"/>
              </a:rPr>
              <a:t>foods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high in</a:t>
            </a:r>
            <a:r>
              <a:rPr lang="en-US" sz="260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saturated fat</a:t>
            </a:r>
            <a:r>
              <a:rPr lang="en-US" sz="2600">
                <a:solidFill>
                  <a:srgbClr val="FFFF00"/>
                </a:solidFill>
                <a:cs typeface="Times New Roman" pitchFamily="18" charset="0"/>
              </a:rPr>
              <a:t>,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trans fat</a:t>
            </a:r>
            <a:r>
              <a:rPr lang="en-US" sz="2600">
                <a:solidFill>
                  <a:srgbClr val="FFFF00"/>
                </a:solidFill>
                <a:cs typeface="Times New Roman" pitchFamily="18" charset="0"/>
              </a:rPr>
              <a:t>, and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cholesterol</a:t>
            </a:r>
            <a:r>
              <a:rPr lang="en-US" sz="2600">
                <a:cs typeface="Times New Roman" pitchFamily="18" charset="0"/>
              </a:rPr>
              <a:t>, such as full-fat milk products, fatty meats, tropical oils, partially hydrogenated vegetable oils, and egg yolks.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j.</a:t>
            </a:r>
            <a:r>
              <a:rPr lang="en-US" sz="2600" b="1">
                <a:cs typeface="Times New Roman" pitchFamily="18" charset="0"/>
              </a:rPr>
              <a:t>   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Eat less</a:t>
            </a:r>
            <a:r>
              <a:rPr lang="en-US" sz="2600">
                <a:cs typeface="Times New Roman" pitchFamily="18" charset="0"/>
              </a:rPr>
              <a:t> than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6 grams</a:t>
            </a:r>
            <a:r>
              <a:rPr lang="en-US" sz="2600">
                <a:cs typeface="Times New Roman" pitchFamily="18" charset="0"/>
              </a:rPr>
              <a:t> of </a:t>
            </a:r>
            <a:r>
              <a:rPr lang="en-US" sz="2600" b="1">
                <a:solidFill>
                  <a:srgbClr val="FFFF00"/>
                </a:solidFill>
                <a:cs typeface="Times New Roman" pitchFamily="18" charset="0"/>
              </a:rPr>
              <a:t>salt</a:t>
            </a:r>
            <a:r>
              <a:rPr lang="en-US" sz="2600" b="1">
                <a:cs typeface="Times New Roman" pitchFamily="18" charset="0"/>
              </a:rPr>
              <a:t> </a:t>
            </a:r>
            <a:r>
              <a:rPr lang="en-US" sz="2600">
                <a:cs typeface="Times New Roman" pitchFamily="18" charset="0"/>
              </a:rPr>
              <a:t>per day</a:t>
            </a:r>
            <a:r>
              <a:rPr lang="en-US">
                <a:cs typeface="Times New Roman" pitchFamily="18" charset="0"/>
              </a:rPr>
              <a:t>  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B</a:t>
            </a:r>
          </a:p>
        </p:txBody>
      </p:sp>
      <p:pic>
        <p:nvPicPr>
          <p:cNvPr id="168965" name="Picture 5" descr="MCj023224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5257800"/>
            <a:ext cx="1730375" cy="147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0770" name="Rectangle 2"/>
          <p:cNvSpPr>
            <a:spLocks noChangeArrowheads="1"/>
          </p:cNvSpPr>
          <p:nvPr>
            <p:ph type="title"/>
          </p:nvPr>
        </p:nvSpPr>
        <p:spPr>
          <a:xfrm>
            <a:off x="1371600" y="277813"/>
            <a:ext cx="7620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The Number of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Calories You Need Each Day </a:t>
            </a:r>
          </a:p>
        </p:txBody>
      </p:sp>
      <p:sp>
        <p:nvSpPr>
          <p:cNvPr id="16077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752600"/>
            <a:ext cx="69342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sz="2600">
                <a:cs typeface="Times New Roman" pitchFamily="18" charset="0"/>
              </a:rPr>
              <a:t>To find the number of calories, multiply the number of pounds you weigh now by 15 calories.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r>
              <a:rPr lang="en-US" sz="2000">
                <a:solidFill>
                  <a:srgbClr val="FFFF00"/>
                </a:solidFill>
                <a:cs typeface="Times New Roman" pitchFamily="18" charset="0"/>
              </a:rPr>
              <a:t>2.</a:t>
            </a:r>
            <a:r>
              <a:rPr lang="en-US" sz="2600">
                <a:cs typeface="Times New Roman" pitchFamily="18" charset="0"/>
              </a:rPr>
              <a:t>  This represents the average number of calories used in one day if you are moderately active. 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 sz="2600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cs typeface="Times New Roman" pitchFamily="18" charset="0"/>
            </a:endParaRP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16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67D6297A-B8AD-4705-8BBB-399A26727455}"/>
</file>

<file path=customXml/itemProps2.xml><?xml version="1.0" encoding="utf-8"?>
<ds:datastoreItem xmlns:ds="http://schemas.openxmlformats.org/officeDocument/2006/customXml" ds:itemID="{A290CBFD-0944-4803-8E32-0573541F4E60}"/>
</file>

<file path=customXml/itemProps3.xml><?xml version="1.0" encoding="utf-8"?>
<ds:datastoreItem xmlns:ds="http://schemas.openxmlformats.org/officeDocument/2006/customXml" ds:itemID="{DF421668-BDDA-490C-91EC-BF27BD19456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8447</TotalTime>
  <Words>588</Words>
  <Application>Microsoft PowerPoint</Application>
  <PresentationFormat>On-screen Show (4:3)</PresentationFormat>
  <Paragraphs>91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Times New Roman</vt:lpstr>
      <vt:lpstr>Arial</vt:lpstr>
      <vt:lpstr>Wingdings</vt:lpstr>
      <vt:lpstr>Verdana</vt:lpstr>
      <vt:lpstr>Lucida Calligraphy</vt:lpstr>
      <vt:lpstr>Level</vt:lpstr>
      <vt:lpstr>Understanding Healthy Eating Habits </vt:lpstr>
      <vt:lpstr>Healthy Eating </vt:lpstr>
      <vt:lpstr>Healthy Eating </vt:lpstr>
      <vt:lpstr>Healthy Eating </vt:lpstr>
      <vt:lpstr>Healthy Eating </vt:lpstr>
      <vt:lpstr>Healthy Eating </vt:lpstr>
      <vt:lpstr>Healthy Living </vt:lpstr>
      <vt:lpstr>Healthy Living </vt:lpstr>
      <vt:lpstr>The Number of  Calories You Need Each Day </vt:lpstr>
      <vt:lpstr>The Number of  Calories You Need Each Day </vt:lpstr>
      <vt:lpstr>Maintaining a Healthy Weight </vt:lpstr>
      <vt:lpstr>Maintaining a Healthy Weight </vt:lpstr>
      <vt:lpstr>Maintaining a Healthy Weight </vt:lpstr>
      <vt:lpstr>Slide 14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69</cp:revision>
  <cp:lastPrinted>1601-01-01T00:00:00Z</cp:lastPrinted>
  <dcterms:created xsi:type="dcterms:W3CDTF">2003-12-22T04:45:08Z</dcterms:created>
  <dcterms:modified xsi:type="dcterms:W3CDTF">2008-01-14T17:14:01Z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