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8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83" r:id="rId11"/>
    <p:sldId id="299" r:id="rId12"/>
    <p:sldId id="284" r:id="rId13"/>
    <p:sldId id="275" r:id="rId14"/>
    <p:sldId id="298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2233" autoAdjust="0"/>
  </p:normalViewPr>
  <p:slideViewPr>
    <p:cSldViewPr>
      <p:cViewPr varScale="1">
        <p:scale>
          <a:sx n="100" d="100"/>
          <a:sy n="100" d="100"/>
        </p:scale>
        <p:origin x="-102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B571D0E7-7C40-403D-8760-C73A4B8176F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FC01BF83-41DB-45E2-9866-16FB78F09DC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02379F-009F-42B3-A2BF-5532B3DB332F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EC9D80-73B8-43D3-8333-58EFA3BCDF91}" type="slidenum">
              <a:rPr lang="en-US"/>
              <a:pPr/>
              <a:t>10</a:t>
            </a:fld>
            <a:endParaRPr lang="en-US"/>
          </a:p>
        </p:txBody>
      </p:sp>
      <p:sp>
        <p:nvSpPr>
          <p:cNvPr id="1699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6BF710-337A-4625-BB9D-A8C9A437DEA1}" type="slidenum">
              <a:rPr lang="en-US"/>
              <a:pPr/>
              <a:t>11</a:t>
            </a:fld>
            <a:endParaRPr lang="en-US"/>
          </a:p>
        </p:txBody>
      </p:sp>
      <p:sp>
        <p:nvSpPr>
          <p:cNvPr id="202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72B195-D19D-40FB-9ACA-627E5CFAADB3}" type="slidenum">
              <a:rPr lang="en-US"/>
              <a:pPr/>
              <a:t>12</a:t>
            </a:fld>
            <a:endParaRPr lang="en-US"/>
          </a:p>
        </p:txBody>
      </p:sp>
      <p:sp>
        <p:nvSpPr>
          <p:cNvPr id="1720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ECA4B9-2DD8-4AEA-9B0B-E2759568324F}" type="slidenum">
              <a:rPr lang="en-US"/>
              <a:pPr/>
              <a:t>13</a:t>
            </a:fld>
            <a:endParaRPr lang="en-US"/>
          </a:p>
        </p:txBody>
      </p:sp>
      <p:sp>
        <p:nvSpPr>
          <p:cNvPr id="1515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9BEABE-232E-49D0-B7C5-4426A6D560C4}" type="slidenum">
              <a:rPr lang="en-US"/>
              <a:pPr/>
              <a:t>14</a:t>
            </a:fld>
            <a:endParaRPr lang="en-US"/>
          </a:p>
        </p:txBody>
      </p:sp>
      <p:sp>
        <p:nvSpPr>
          <p:cNvPr id="200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C5966E-4C53-47AF-BBDE-7B8FDECDD038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327E85-5912-40F6-AFF8-BD7AD535B331}" type="slidenum">
              <a:rPr lang="en-US"/>
              <a:pPr/>
              <a:t>3</a:t>
            </a:fld>
            <a:endParaRPr lang="en-US"/>
          </a:p>
        </p:txBody>
      </p:sp>
      <p:sp>
        <p:nvSpPr>
          <p:cNvPr id="1863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E1B430-553B-42FE-B780-A3A5E97E15AE}" type="slidenum">
              <a:rPr lang="en-US"/>
              <a:pPr/>
              <a:t>4</a:t>
            </a:fld>
            <a:endParaRPr lang="en-US"/>
          </a:p>
        </p:txBody>
      </p:sp>
      <p:sp>
        <p:nvSpPr>
          <p:cNvPr id="1884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9D68CA-B181-4CB5-9934-2D63A216895E}" type="slidenum">
              <a:rPr lang="en-US"/>
              <a:pPr/>
              <a:t>5</a:t>
            </a:fld>
            <a:endParaRPr lang="en-US"/>
          </a:p>
        </p:txBody>
      </p:sp>
      <p:sp>
        <p:nvSpPr>
          <p:cNvPr id="1904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6C645A-54DB-478A-A334-86C76AE1E8B3}" type="slidenum">
              <a:rPr lang="en-US"/>
              <a:pPr/>
              <a:t>6</a:t>
            </a:fld>
            <a:endParaRPr lang="en-US"/>
          </a:p>
        </p:txBody>
      </p:sp>
      <p:sp>
        <p:nvSpPr>
          <p:cNvPr id="1925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4AB244-5FB1-406B-A90C-72D6DDC3773E}" type="slidenum">
              <a:rPr lang="en-US"/>
              <a:pPr/>
              <a:t>7</a:t>
            </a:fld>
            <a:endParaRPr lang="en-US"/>
          </a:p>
        </p:txBody>
      </p:sp>
      <p:sp>
        <p:nvSpPr>
          <p:cNvPr id="1945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A52070-4CE3-4BC7-A619-1324ECB6FA16}" type="slidenum">
              <a:rPr lang="en-US"/>
              <a:pPr/>
              <a:t>8</a:t>
            </a:fld>
            <a:endParaRPr lang="en-US"/>
          </a:p>
        </p:txBody>
      </p:sp>
      <p:sp>
        <p:nvSpPr>
          <p:cNvPr id="1966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F800AB-1A66-458F-BA5D-6588E1DD7956}" type="slidenum">
              <a:rPr lang="en-US"/>
              <a:pPr/>
              <a:t>9</a:t>
            </a:fld>
            <a:endParaRPr lang="en-US"/>
          </a:p>
        </p:txBody>
      </p:sp>
      <p:sp>
        <p:nvSpPr>
          <p:cNvPr id="1986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685800"/>
            <a:ext cx="70866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70250"/>
            <a:ext cx="59436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5400000">
            <a:off x="-3619500" y="2247900"/>
            <a:ext cx="8610600" cy="13716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277813"/>
            <a:ext cx="17526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277813"/>
            <a:ext cx="51054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7813"/>
            <a:ext cx="70104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76400" y="1600200"/>
            <a:ext cx="70104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6400" y="3941763"/>
            <a:ext cx="70104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657600" y="64008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600200"/>
            <a:ext cx="3429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600200"/>
            <a:ext cx="3429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277813"/>
            <a:ext cx="7010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600200"/>
            <a:ext cx="7010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4008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2790825" y="2771775"/>
            <a:ext cx="6877050" cy="12954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Understanding Adverse Effects of Risk Behaviors 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2362200" y="32766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What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foundational skills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 do I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need for leadership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? </a:t>
            </a:r>
            <a:endParaRPr lang="en-US">
              <a:solidFill>
                <a:srgbClr val="FF0000"/>
              </a:solidFill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42913" y="5943600"/>
            <a:ext cx="623887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4640263"/>
            <a:ext cx="2819400" cy="2217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68962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8486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>
                <a:cs typeface="Times New Roman" pitchFamily="18" charset="0"/>
              </a:rPr>
              <a:t>Negative Impacts of </a:t>
            </a:r>
            <a:br>
              <a:rPr lang="en-US" sz="4800" b="1">
                <a:cs typeface="Times New Roman" pitchFamily="18" charset="0"/>
              </a:rPr>
            </a:br>
            <a:r>
              <a:rPr lang="en-US" sz="48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689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00200" y="1752600"/>
            <a:ext cx="7010400" cy="4876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900" b="1">
                <a:solidFill>
                  <a:srgbClr val="FF0000"/>
                </a:solidFill>
                <a:cs typeface="Times New Roman" pitchFamily="18" charset="0"/>
              </a:rPr>
              <a:t>Dropping out of school</a:t>
            </a:r>
            <a:r>
              <a:rPr lang="en-US" sz="2900">
                <a:cs typeface="Times New Roman" pitchFamily="18" charset="0"/>
              </a:rPr>
              <a:t> limits a person’s education, and thus, his or her future career opportunities.</a:t>
            </a: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endParaRPr lang="en-US" sz="2900">
              <a:cs typeface="Times New Roman" pitchFamily="18" charset="0"/>
            </a:endParaRP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900" b="1">
                <a:solidFill>
                  <a:srgbClr val="FF0000"/>
                </a:solidFill>
                <a:cs typeface="Times New Roman" pitchFamily="18" charset="0"/>
              </a:rPr>
              <a:t>Illnesses and diseases</a:t>
            </a:r>
            <a:r>
              <a:rPr lang="en-US" sz="2900">
                <a:cs typeface="Times New Roman" pitchFamily="18" charset="0"/>
              </a:rPr>
              <a:t> are often the result of by risk behaviors.</a:t>
            </a: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endParaRPr lang="en-US" sz="2900">
              <a:cs typeface="Times New Roman" pitchFamily="18" charset="0"/>
            </a:endParaRP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900">
                <a:cs typeface="Times New Roman" pitchFamily="18" charset="0"/>
              </a:rPr>
              <a:t>Risk behaviors generally </a:t>
            </a:r>
            <a:r>
              <a:rPr lang="en-US" sz="2900" b="1">
                <a:solidFill>
                  <a:srgbClr val="FF0000"/>
                </a:solidFill>
                <a:cs typeface="Times New Roman" pitchFamily="18" charset="0"/>
              </a:rPr>
              <a:t>cost great sums of money</a:t>
            </a:r>
            <a:r>
              <a:rPr lang="en-US" sz="2900">
                <a:cs typeface="Times New Roman" pitchFamily="18" charset="0"/>
              </a:rPr>
              <a:t>.</a:t>
            </a: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endParaRPr lang="en-US" sz="2900">
              <a:cs typeface="Times New Roman" pitchFamily="18" charset="0"/>
            </a:endParaRP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None/>
            </a:pPr>
            <a:endParaRPr lang="en-US" sz="3300">
              <a:cs typeface="Times New Roman" pitchFamily="18" charset="0"/>
            </a:endParaRPr>
          </a:p>
        </p:txBody>
      </p:sp>
      <p:sp>
        <p:nvSpPr>
          <p:cNvPr id="16896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01730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8486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>
                <a:cs typeface="Times New Roman" pitchFamily="18" charset="0"/>
              </a:rPr>
              <a:t>Negative Impacts of </a:t>
            </a:r>
            <a:br>
              <a:rPr lang="en-US" sz="4800" b="1">
                <a:cs typeface="Times New Roman" pitchFamily="18" charset="0"/>
              </a:rPr>
            </a:br>
            <a:r>
              <a:rPr lang="en-US" sz="48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2017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00200" y="1524000"/>
            <a:ext cx="70104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None/>
            </a:pPr>
            <a:endParaRPr lang="en-US" sz="2500">
              <a:cs typeface="Times New Roman" pitchFamily="18" charset="0"/>
            </a:endParaRP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Char char="n"/>
            </a:pPr>
            <a:endParaRPr lang="en-US" sz="2500">
              <a:cs typeface="Times New Roman" pitchFamily="18" charset="0"/>
            </a:endParaRP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en-US" sz="1900">
                <a:solidFill>
                  <a:srgbClr val="FF0000"/>
                </a:solidFill>
                <a:cs typeface="Times New Roman" pitchFamily="18" charset="0"/>
              </a:rPr>
              <a:t>3.</a:t>
            </a:r>
            <a:r>
              <a:rPr lang="en-US" sz="2500">
                <a:cs typeface="Times New Roman" pitchFamily="18" charset="0"/>
              </a:rPr>
              <a:t>   If a person engages in risk behaviors at an early age, he or she will likely incur </a:t>
            </a:r>
            <a:r>
              <a:rPr lang="en-US" sz="2500" b="1">
                <a:solidFill>
                  <a:srgbClr val="FF0000"/>
                </a:solidFill>
                <a:cs typeface="Times New Roman" pitchFamily="18" charset="0"/>
              </a:rPr>
              <a:t>high medical expenses</a:t>
            </a:r>
            <a:r>
              <a:rPr lang="en-US" sz="2500">
                <a:cs typeface="Times New Roman" pitchFamily="18" charset="0"/>
              </a:rPr>
              <a:t> over a lifetime.</a:t>
            </a: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Char char="n"/>
            </a:pPr>
            <a:endParaRPr lang="en-US" sz="2500">
              <a:cs typeface="Times New Roman" pitchFamily="18" charset="0"/>
            </a:endParaRP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en-US" sz="1700">
                <a:solidFill>
                  <a:srgbClr val="FF0000"/>
                </a:solidFill>
                <a:cs typeface="Times New Roman" pitchFamily="18" charset="0"/>
              </a:rPr>
              <a:t>4.</a:t>
            </a:r>
            <a:r>
              <a:rPr lang="en-US" sz="2500">
                <a:cs typeface="Times New Roman" pitchFamily="18" charset="0"/>
              </a:rPr>
              <a:t>   A person’s </a:t>
            </a:r>
            <a:r>
              <a:rPr lang="en-US" sz="2500" b="1">
                <a:solidFill>
                  <a:srgbClr val="FF0000"/>
                </a:solidFill>
                <a:cs typeface="Times New Roman" pitchFamily="18" charset="0"/>
              </a:rPr>
              <a:t>image and respect generally suffer</a:t>
            </a:r>
            <a:r>
              <a:rPr lang="en-US" sz="2500">
                <a:cs typeface="Times New Roman" pitchFamily="18" charset="0"/>
              </a:rPr>
              <a:t> as a result of risk behaviors.  </a:t>
            </a: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Char char="n"/>
            </a:pPr>
            <a:endParaRPr lang="en-US" sz="2500">
              <a:cs typeface="Times New Roman" pitchFamily="18" charset="0"/>
            </a:endParaRP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en-US" sz="1900" b="1">
                <a:solidFill>
                  <a:srgbClr val="FF0000"/>
                </a:solidFill>
                <a:cs typeface="Times New Roman" pitchFamily="18" charset="0"/>
              </a:rPr>
              <a:t>5.</a:t>
            </a:r>
            <a:r>
              <a:rPr lang="en-US" sz="2500" b="1">
                <a:solidFill>
                  <a:srgbClr val="FF0000"/>
                </a:solidFill>
                <a:cs typeface="Times New Roman" pitchFamily="18" charset="0"/>
              </a:rPr>
              <a:t>   Death may result</a:t>
            </a:r>
            <a:r>
              <a:rPr lang="en-US" sz="2500">
                <a:cs typeface="Times New Roman" pitchFamily="18" charset="0"/>
              </a:rPr>
              <a:t> from high-risk behaviors. </a:t>
            </a:r>
          </a:p>
        </p:txBody>
      </p:sp>
      <p:sp>
        <p:nvSpPr>
          <p:cNvPr id="20173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71010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>
                <a:cs typeface="Times New Roman" pitchFamily="18" charset="0"/>
              </a:rPr>
              <a:t>Methods for </a:t>
            </a:r>
            <a:br>
              <a:rPr lang="en-US" sz="4800" b="1">
                <a:cs typeface="Times New Roman" pitchFamily="18" charset="0"/>
              </a:rPr>
            </a:br>
            <a:r>
              <a:rPr lang="en-US" sz="4800" b="1">
                <a:cs typeface="Times New Roman" pitchFamily="18" charset="0"/>
              </a:rPr>
              <a:t>Avoiding Risk Behaviors </a:t>
            </a:r>
          </a:p>
        </p:txBody>
      </p:sp>
      <p:sp>
        <p:nvSpPr>
          <p:cNvPr id="17101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447800" y="1600200"/>
            <a:ext cx="76962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Several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positive alternatives to risk behaviors</a:t>
            </a:r>
            <a:r>
              <a:rPr lang="en-US">
                <a:cs typeface="Times New Roman" pitchFamily="18" charset="0"/>
              </a:rPr>
              <a:t> exist within the school setting:</a:t>
            </a:r>
          </a:p>
          <a:p>
            <a:pPr marL="457200" indent="-457200">
              <a:lnSpc>
                <a:spcPct val="90000"/>
              </a:lnSpc>
              <a:buClr>
                <a:srgbClr val="FFFF00"/>
              </a:buCl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pPr marL="838200" lvl="1" indent="-381000">
              <a:lnSpc>
                <a:spcPct val="9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Extracurricular activities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lnSpc>
                <a:spcPct val="9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FFA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lnSpc>
                <a:spcPct val="9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4-H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lnSpc>
                <a:spcPct val="9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Student council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lnSpc>
                <a:spcPct val="9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Athletics </a:t>
            </a:r>
          </a:p>
        </p:txBody>
      </p:sp>
      <p:sp>
        <p:nvSpPr>
          <p:cNvPr id="171012" name="Text Box 4"/>
          <p:cNvSpPr txBox="1">
            <a:spLocks noChangeArrowheads="1"/>
          </p:cNvSpPr>
          <p:nvPr/>
        </p:nvSpPr>
        <p:spPr bwMode="auto">
          <a:xfrm>
            <a:off x="0" y="60960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C1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0530" name="Rectangle 2"/>
          <p:cNvSpPr>
            <a:spLocks noChangeArrowheads="1"/>
          </p:cNvSpPr>
          <p:nvPr>
            <p:ph type="title"/>
          </p:nvPr>
        </p:nvSpPr>
        <p:spPr>
          <a:xfrm>
            <a:off x="1371600" y="277813"/>
            <a:ext cx="77724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>
                <a:cs typeface="Times New Roman" pitchFamily="18" charset="0"/>
              </a:rPr>
              <a:t>Methods for </a:t>
            </a:r>
            <a:br>
              <a:rPr lang="en-US" sz="4800" b="1">
                <a:cs typeface="Times New Roman" pitchFamily="18" charset="0"/>
              </a:rPr>
            </a:br>
            <a:r>
              <a:rPr lang="en-US" sz="4800" b="1">
                <a:cs typeface="Times New Roman" pitchFamily="18" charset="0"/>
              </a:rPr>
              <a:t>Avoiding Risk Behaviors </a:t>
            </a:r>
          </a:p>
        </p:txBody>
      </p:sp>
      <p:sp>
        <p:nvSpPr>
          <p:cNvPr id="1505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600200"/>
            <a:ext cx="7848600" cy="129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What are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some benefits of these alternatives</a:t>
            </a:r>
            <a:r>
              <a:rPr lang="en-US">
                <a:cs typeface="Times New Roman" pitchFamily="18" charset="0"/>
              </a:rPr>
              <a:t> to avoiding high-risk behaviors?</a:t>
            </a:r>
            <a:r>
              <a:rPr lang="en-US" sz="2400" b="1">
                <a:cs typeface="Times New Roman" pitchFamily="18" charset="0"/>
              </a:rPr>
              <a:t> </a:t>
            </a:r>
          </a:p>
        </p:txBody>
      </p:sp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0" y="61722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C2</a:t>
            </a:r>
          </a:p>
        </p:txBody>
      </p:sp>
      <p:sp>
        <p:nvSpPr>
          <p:cNvPr id="150534" name="Rectangle 6"/>
          <p:cNvSpPr>
            <a:spLocks noChangeArrowheads="1"/>
          </p:cNvSpPr>
          <p:nvPr/>
        </p:nvSpPr>
        <p:spPr bwMode="auto">
          <a:xfrm>
            <a:off x="1447800" y="2971800"/>
            <a:ext cx="7543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A student can learn leadership and teamwork skills.</a:t>
            </a:r>
            <a:b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endParaRPr lang="en-US" sz="24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Students can build quality friendships that will last a lifetime.</a:t>
            </a:r>
            <a:b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endParaRPr lang="en-US" sz="24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Participation in organizations often leads to scholarships and job opportunities.</a:t>
            </a:r>
            <a:endParaRPr lang="en-US" sz="20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99682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8486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>
                <a:cs typeface="Times New Roman" pitchFamily="18" charset="0"/>
              </a:rPr>
              <a:t>Methods for </a:t>
            </a:r>
            <a:br>
              <a:rPr lang="en-US" sz="4800" b="1">
                <a:cs typeface="Times New Roman" pitchFamily="18" charset="0"/>
              </a:rPr>
            </a:br>
            <a:r>
              <a:rPr lang="en-US" sz="4800" b="1">
                <a:cs typeface="Times New Roman" pitchFamily="18" charset="0"/>
              </a:rPr>
              <a:t>Avoiding Risk Behaviors </a:t>
            </a:r>
          </a:p>
        </p:txBody>
      </p:sp>
      <p:sp>
        <p:nvSpPr>
          <p:cNvPr id="19968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600200"/>
            <a:ext cx="7848600" cy="129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What are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some benefits of these alternatives</a:t>
            </a:r>
            <a:r>
              <a:rPr lang="en-US">
                <a:cs typeface="Times New Roman" pitchFamily="18" charset="0"/>
              </a:rPr>
              <a:t> to avoiding high-risk behaviors?</a:t>
            </a:r>
            <a:r>
              <a:rPr lang="en-US" sz="2400" b="1">
                <a:cs typeface="Times New Roman" pitchFamily="18" charset="0"/>
              </a:rPr>
              <a:t> </a:t>
            </a:r>
          </a:p>
        </p:txBody>
      </p:sp>
      <p:sp>
        <p:nvSpPr>
          <p:cNvPr id="199684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C3</a:t>
            </a:r>
          </a:p>
        </p:txBody>
      </p:sp>
      <p:sp>
        <p:nvSpPr>
          <p:cNvPr id="199685" name="Rectangle 5"/>
          <p:cNvSpPr>
            <a:spLocks noChangeArrowheads="1"/>
          </p:cNvSpPr>
          <p:nvPr/>
        </p:nvSpPr>
        <p:spPr bwMode="auto">
          <a:xfrm>
            <a:off x="1447800" y="3200400"/>
            <a:ext cx="7086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rabicPeriod" startAt="4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Service organizations and projects add to a person’s quality of life.</a:t>
            </a:r>
            <a:b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endParaRPr lang="en-US" sz="24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rabicPeriod" startAt="4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A person can maintain and improve his or her physical health and appearance, adding years to his or her life expectancy.</a:t>
            </a:r>
            <a:endParaRPr lang="en-US" sz="20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3426" name="Rectangle 2"/>
          <p:cNvSpPr>
            <a:spLocks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0342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0" y="2133600"/>
            <a:ext cx="7010400" cy="2514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4400" b="1">
                <a:solidFill>
                  <a:srgbClr val="FF0000"/>
                </a:solidFill>
                <a:cs typeface="Times New Roman" pitchFamily="18" charset="0"/>
              </a:rPr>
              <a:t>Risk behaviors: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are any behaviors that decrease the student’s chance for health and success.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85346" name="Rectangle 2"/>
          <p:cNvSpPr>
            <a:spLocks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8534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0" y="2286000"/>
            <a:ext cx="7010400" cy="2362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Taking undue risks includes:</a:t>
            </a:r>
            <a:r>
              <a:rPr lang="en-US">
                <a:cs typeface="Times New Roman" pitchFamily="18" charset="0"/>
              </a:rPr>
              <a:t> failure to take care of one’s health, failure to wear a seat belt, driving too fast, or carrying weapons.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2000">
                <a:cs typeface="Times New Roman" pitchFamily="18" charset="0"/>
              </a:rPr>
              <a:t> 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 sz="2000">
              <a:cs typeface="Times New Roman" pitchFamily="18" charset="0"/>
            </a:endParaRPr>
          </a:p>
        </p:txBody>
      </p:sp>
      <p:sp>
        <p:nvSpPr>
          <p:cNvPr id="185348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87394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8739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0" y="2209800"/>
            <a:ext cx="7010400" cy="1828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Substance abuse</a:t>
            </a:r>
            <a:r>
              <a:rPr lang="en-US">
                <a:cs typeface="Times New Roman" pitchFamily="18" charset="0"/>
              </a:rPr>
              <a:t> includes: using tobacco products, or consuming alcohol or other illegal substances. 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</p:txBody>
      </p:sp>
      <p:sp>
        <p:nvSpPr>
          <p:cNvPr id="187396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89442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8944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2133600"/>
            <a:ext cx="7620000" cy="2209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Engaging in sexual behaviors</a:t>
            </a:r>
            <a:r>
              <a:rPr lang="en-US">
                <a:cs typeface="Times New Roman" pitchFamily="18" charset="0"/>
              </a:rPr>
              <a:t> may include: premature sexual intercourse, intercourse with a member of the same sex, or intercourse with multiple partners 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</p:txBody>
      </p:sp>
      <p:sp>
        <p:nvSpPr>
          <p:cNvPr id="189444" name="Text Box 4"/>
          <p:cNvSpPr txBox="1">
            <a:spLocks noChangeArrowheads="1"/>
          </p:cNvSpPr>
          <p:nvPr/>
        </p:nvSpPr>
        <p:spPr bwMode="auto">
          <a:xfrm>
            <a:off x="15240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91490" name="Rectangle 2"/>
          <p:cNvSpPr>
            <a:spLocks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9149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752600" y="1981200"/>
            <a:ext cx="7010400" cy="2209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Violence</a:t>
            </a:r>
            <a:r>
              <a:rPr lang="en-US">
                <a:cs typeface="Times New Roman" pitchFamily="18" charset="0"/>
              </a:rPr>
              <a:t> creates a risk of harm and punishment.</a:t>
            </a:r>
            <a:endParaRPr lang="en-US" sz="3600">
              <a:cs typeface="Times New Roman" pitchFamily="18" charset="0"/>
            </a:endParaRPr>
          </a:p>
        </p:txBody>
      </p:sp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93538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9353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447800" y="2362200"/>
            <a:ext cx="7239000" cy="2209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Failing academically</a:t>
            </a:r>
            <a:r>
              <a:rPr lang="en-US">
                <a:cs typeface="Times New Roman" pitchFamily="18" charset="0"/>
              </a:rPr>
              <a:t> in school limits future opportunities for education and careers.</a:t>
            </a:r>
          </a:p>
        </p:txBody>
      </p:sp>
      <p:sp>
        <p:nvSpPr>
          <p:cNvPr id="193540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95586" name="Rectangle 2"/>
          <p:cNvSpPr>
            <a:spLocks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95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590800" y="2057400"/>
            <a:ext cx="5192713" cy="2209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Delinquency</a:t>
            </a:r>
            <a:r>
              <a:rPr lang="en-US" b="1">
                <a:cs typeface="Times New Roman" pitchFamily="18" charset="0"/>
              </a:rPr>
              <a:t> </a:t>
            </a:r>
            <a:r>
              <a:rPr lang="en-US">
                <a:cs typeface="Times New Roman" pitchFamily="18" charset="0"/>
              </a:rPr>
              <a:t>is the failure to attend school daily.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</p:txBody>
      </p:sp>
      <p:sp>
        <p:nvSpPr>
          <p:cNvPr id="195588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97634" name="Rectangle 2"/>
          <p:cNvSpPr>
            <a:spLocks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976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752600" y="2133600"/>
            <a:ext cx="7010400" cy="2209800"/>
          </a:xfrm>
          <a:noFill/>
          <a:ln/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Negative peer relationships</a:t>
            </a:r>
            <a:r>
              <a:rPr lang="en-US">
                <a:cs typeface="Times New Roman" pitchFamily="18" charset="0"/>
              </a:rPr>
              <a:t> include associating with people who engage in risk behaviors or who provide negative influences.</a:t>
            </a:r>
          </a:p>
        </p:txBody>
      </p:sp>
      <p:sp>
        <p:nvSpPr>
          <p:cNvPr id="197636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E5A7C6DC-5103-4B95-B3B6-4D784F15B4C3}"/>
</file>

<file path=customXml/itemProps2.xml><?xml version="1.0" encoding="utf-8"?>
<ds:datastoreItem xmlns:ds="http://schemas.openxmlformats.org/officeDocument/2006/customXml" ds:itemID="{97A3011E-C1AE-4F6A-88B4-B749ECF6DDAF}"/>
</file>

<file path=customXml/itemProps3.xml><?xml version="1.0" encoding="utf-8"?>
<ds:datastoreItem xmlns:ds="http://schemas.openxmlformats.org/officeDocument/2006/customXml" ds:itemID="{088DC719-093D-439F-AD98-E99942E3274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8546</TotalTime>
  <Words>436</Words>
  <Application>Microsoft PowerPoint</Application>
  <PresentationFormat>On-screen Show (4:3)</PresentationFormat>
  <Paragraphs>79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Times New Roman</vt:lpstr>
      <vt:lpstr>Arial</vt:lpstr>
      <vt:lpstr>Wingdings</vt:lpstr>
      <vt:lpstr>Verdana</vt:lpstr>
      <vt:lpstr>Lucida Calligraphy</vt:lpstr>
      <vt:lpstr>Level</vt:lpstr>
      <vt:lpstr>Understanding Adverse Effects of Risk Behaviors </vt:lpstr>
      <vt:lpstr>Risk Behaviors </vt:lpstr>
      <vt:lpstr>Risk Behaviors </vt:lpstr>
      <vt:lpstr>Risk Behaviors </vt:lpstr>
      <vt:lpstr>Risk Behaviors </vt:lpstr>
      <vt:lpstr>Risk Behaviors </vt:lpstr>
      <vt:lpstr>Risk Behaviors </vt:lpstr>
      <vt:lpstr>Risk Behaviors </vt:lpstr>
      <vt:lpstr>Risk Behaviors </vt:lpstr>
      <vt:lpstr>Negative Impacts of  Risk Behaviors </vt:lpstr>
      <vt:lpstr>Negative Impacts of  Risk Behaviors </vt:lpstr>
      <vt:lpstr>Methods for  Avoiding Risk Behaviors </vt:lpstr>
      <vt:lpstr>Methods for  Avoiding Risk Behaviors </vt:lpstr>
      <vt:lpstr>Methods for  Avoiding Risk Behaviors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85</cp:revision>
  <cp:lastPrinted>1601-01-01T00:00:00Z</cp:lastPrinted>
  <dcterms:created xsi:type="dcterms:W3CDTF">2003-12-22T04:45:08Z</dcterms:created>
  <dcterms:modified xsi:type="dcterms:W3CDTF">2008-01-14T18:29:04Z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