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4" r:id="rId9"/>
    <p:sldId id="263"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vans, Brett" initials="EB" lastIdx="1" clrIdx="0">
    <p:extLst>
      <p:ext uri="{19B8F6BF-5375-455C-9EA6-DF929625EA0E}">
        <p15:presenceInfo xmlns:p15="http://schemas.microsoft.com/office/powerpoint/2012/main" userId="S::bevans@ffa.org::1e9458cd-9417-4d29-bf19-5becc0d0ac3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108" d="100"/>
          <a:sy n="108" d="100"/>
        </p:scale>
        <p:origin x="654" y="102"/>
      </p:cViewPr>
      <p:guideLst/>
    </p:cSldViewPr>
  </p:slideViewPr>
  <p:notesTextViewPr>
    <p:cViewPr>
      <p:scale>
        <a:sx n="3" d="2"/>
        <a:sy n="3" d="2"/>
      </p:scale>
      <p:origin x="0" y="0"/>
    </p:cViewPr>
  </p:notesText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6EED23-A0E4-4C9A-9246-2462EFC5787A}" type="datetimeFigureOut">
              <a:rPr lang="en-US" smtClean="0"/>
              <a:t>5/13/2020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1FB954-3F4D-4EF4-9F9A-FAD5087915B9}" type="slidenum">
              <a:rPr lang="en-US" smtClean="0"/>
              <a:t>‹#›</a:t>
            </a:fld>
            <a:endParaRPr lang="en-US"/>
          </a:p>
        </p:txBody>
      </p:sp>
    </p:spTree>
    <p:extLst>
      <p:ext uri="{BB962C8B-B14F-4D97-AF65-F5344CB8AC3E}">
        <p14:creationId xmlns:p14="http://schemas.microsoft.com/office/powerpoint/2010/main" val="797468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Emphasize this is student not teacher, chapter or other person lead.  The student is to be the developer and leader in order to grow and learn by gaining the experience.</a:t>
            </a:r>
          </a:p>
        </p:txBody>
      </p:sp>
      <p:sp>
        <p:nvSpPr>
          <p:cNvPr id="4" name="Slide Number Placeholder 3"/>
          <p:cNvSpPr>
            <a:spLocks noGrp="1"/>
          </p:cNvSpPr>
          <p:nvPr>
            <p:ph type="sldNum" sz="quarter" idx="5"/>
          </p:nvPr>
        </p:nvSpPr>
        <p:spPr/>
        <p:txBody>
          <a:bodyPr/>
          <a:lstStyle/>
          <a:p>
            <a:fld id="{871FB954-3F4D-4EF4-9F9A-FAD5087915B9}" type="slidenum">
              <a:rPr lang="en-US" smtClean="0"/>
              <a:t>1</a:t>
            </a:fld>
            <a:endParaRPr lang="en-US"/>
          </a:p>
        </p:txBody>
      </p:sp>
    </p:spTree>
    <p:extLst>
      <p:ext uri="{BB962C8B-B14F-4D97-AF65-F5344CB8AC3E}">
        <p14:creationId xmlns:p14="http://schemas.microsoft.com/office/powerpoint/2010/main" val="2303388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Service cannot be for the benefit of the FFA chapter even indirectly.  Example: Project benefits FFA Alumni (Farm Bureau, Fair Board, etc.) who then donate proceeds to FFA chapter or to FFA members.</a:t>
            </a:r>
          </a:p>
          <a:p>
            <a:pPr marL="0" indent="0">
              <a:buNone/>
            </a:pPr>
            <a:endParaRPr lang="en-US" dirty="0"/>
          </a:p>
          <a:p>
            <a:pPr marL="0" indent="0">
              <a:buNone/>
            </a:pPr>
            <a:r>
              <a:rPr lang="en-US" dirty="0"/>
              <a:t>Community can be a group of individuals but not solely family or family friends and neighbors.</a:t>
            </a:r>
          </a:p>
          <a:p>
            <a:pPr marL="0" indent="0">
              <a:buNone/>
            </a:pPr>
            <a:endParaRPr lang="en-US" dirty="0"/>
          </a:p>
          <a:p>
            <a:pPr marL="0" indent="0">
              <a:buNone/>
            </a:pPr>
            <a:r>
              <a:rPr lang="en-US" dirty="0"/>
              <a:t>AFNR Content discussed in a later slide.</a:t>
            </a:r>
          </a:p>
        </p:txBody>
      </p:sp>
      <p:sp>
        <p:nvSpPr>
          <p:cNvPr id="4" name="Slide Number Placeholder 3"/>
          <p:cNvSpPr>
            <a:spLocks noGrp="1"/>
          </p:cNvSpPr>
          <p:nvPr>
            <p:ph type="sldNum" sz="quarter" idx="5"/>
          </p:nvPr>
        </p:nvSpPr>
        <p:spPr/>
        <p:txBody>
          <a:bodyPr/>
          <a:lstStyle/>
          <a:p>
            <a:fld id="{871FB954-3F4D-4EF4-9F9A-FAD5087915B9}" type="slidenum">
              <a:rPr lang="en-US" smtClean="0"/>
              <a:t>2</a:t>
            </a:fld>
            <a:endParaRPr lang="en-US"/>
          </a:p>
        </p:txBody>
      </p:sp>
    </p:spTree>
    <p:extLst>
      <p:ext uri="{BB962C8B-B14F-4D97-AF65-F5344CB8AC3E}">
        <p14:creationId xmlns:p14="http://schemas.microsoft.com/office/powerpoint/2010/main" val="39180329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Emphasize the importance of the student creating the plan.  They should certainly consult with experts but they should not be handed a plan to perform.</a:t>
            </a:r>
          </a:p>
        </p:txBody>
      </p:sp>
      <p:sp>
        <p:nvSpPr>
          <p:cNvPr id="4" name="Slide Number Placeholder 3"/>
          <p:cNvSpPr>
            <a:spLocks noGrp="1"/>
          </p:cNvSpPr>
          <p:nvPr>
            <p:ph type="sldNum" sz="quarter" idx="5"/>
          </p:nvPr>
        </p:nvSpPr>
        <p:spPr/>
        <p:txBody>
          <a:bodyPr/>
          <a:lstStyle/>
          <a:p>
            <a:fld id="{871FB954-3F4D-4EF4-9F9A-FAD5087915B9}" type="slidenum">
              <a:rPr lang="en-US" smtClean="0"/>
              <a:t>3</a:t>
            </a:fld>
            <a:endParaRPr lang="en-US"/>
          </a:p>
        </p:txBody>
      </p:sp>
    </p:spTree>
    <p:extLst>
      <p:ext uri="{BB962C8B-B14F-4D97-AF65-F5344CB8AC3E}">
        <p14:creationId xmlns:p14="http://schemas.microsoft.com/office/powerpoint/2010/main" val="18800299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“Local Stakeholders” could include people the project is for, Ag Ed Advisory Board members, FFA Alumni &amp; Friends, experts who will consult on project, etc. but must include local ag teacher.</a:t>
            </a:r>
          </a:p>
        </p:txBody>
      </p:sp>
      <p:sp>
        <p:nvSpPr>
          <p:cNvPr id="4" name="Slide Number Placeholder 3"/>
          <p:cNvSpPr>
            <a:spLocks noGrp="1"/>
          </p:cNvSpPr>
          <p:nvPr>
            <p:ph type="sldNum" sz="quarter" idx="5"/>
          </p:nvPr>
        </p:nvSpPr>
        <p:spPr/>
        <p:txBody>
          <a:bodyPr/>
          <a:lstStyle/>
          <a:p>
            <a:fld id="{871FB954-3F4D-4EF4-9F9A-FAD5087915B9}" type="slidenum">
              <a:rPr lang="en-US" smtClean="0"/>
              <a:t>4</a:t>
            </a:fld>
            <a:endParaRPr lang="en-US"/>
          </a:p>
        </p:txBody>
      </p:sp>
    </p:spTree>
    <p:extLst>
      <p:ext uri="{BB962C8B-B14F-4D97-AF65-F5344CB8AC3E}">
        <p14:creationId xmlns:p14="http://schemas.microsoft.com/office/powerpoint/2010/main" val="26876138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Student should run the project.  They should be the on assigning specific tasks to individuals helping.</a:t>
            </a:r>
          </a:p>
          <a:p>
            <a:pPr marL="0" indent="0">
              <a:buNone/>
            </a:pPr>
            <a:endParaRPr lang="en-US" dirty="0"/>
          </a:p>
          <a:p>
            <a:pPr marL="0" indent="0">
              <a:buNone/>
            </a:pPr>
            <a:r>
              <a:rPr lang="en-US" dirty="0"/>
              <a:t>Individuals who help with specific project activities are performing “Community Service” but are not conducting a Service-Learning SAE.  These community service hours can count towards FFA degree requirements.</a:t>
            </a:r>
          </a:p>
        </p:txBody>
      </p:sp>
      <p:sp>
        <p:nvSpPr>
          <p:cNvPr id="4" name="Slide Number Placeholder 3"/>
          <p:cNvSpPr>
            <a:spLocks noGrp="1"/>
          </p:cNvSpPr>
          <p:nvPr>
            <p:ph type="sldNum" sz="quarter" idx="5"/>
          </p:nvPr>
        </p:nvSpPr>
        <p:spPr/>
        <p:txBody>
          <a:bodyPr/>
          <a:lstStyle/>
          <a:p>
            <a:fld id="{871FB954-3F4D-4EF4-9F9A-FAD5087915B9}" type="slidenum">
              <a:rPr lang="en-US" smtClean="0"/>
              <a:t>5</a:t>
            </a:fld>
            <a:endParaRPr lang="en-US"/>
          </a:p>
        </p:txBody>
      </p:sp>
    </p:spTree>
    <p:extLst>
      <p:ext uri="{BB962C8B-B14F-4D97-AF65-F5344CB8AC3E}">
        <p14:creationId xmlns:p14="http://schemas.microsoft.com/office/powerpoint/2010/main" val="12009415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fld id="{871FB954-3F4D-4EF4-9F9A-FAD5087915B9}" type="slidenum">
              <a:rPr lang="en-US" smtClean="0"/>
              <a:t>6</a:t>
            </a:fld>
            <a:endParaRPr lang="en-US"/>
          </a:p>
        </p:txBody>
      </p:sp>
    </p:spTree>
    <p:extLst>
      <p:ext uri="{BB962C8B-B14F-4D97-AF65-F5344CB8AC3E}">
        <p14:creationId xmlns:p14="http://schemas.microsoft.com/office/powerpoint/2010/main" val="4410862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fld id="{871FB954-3F4D-4EF4-9F9A-FAD5087915B9}" type="slidenum">
              <a:rPr lang="en-US" smtClean="0"/>
              <a:t>7</a:t>
            </a:fld>
            <a:endParaRPr lang="en-US"/>
          </a:p>
        </p:txBody>
      </p:sp>
    </p:spTree>
    <p:extLst>
      <p:ext uri="{BB962C8B-B14F-4D97-AF65-F5344CB8AC3E}">
        <p14:creationId xmlns:p14="http://schemas.microsoft.com/office/powerpoint/2010/main" val="544009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391C3-0014-4A96-83EB-D844A8CE58A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7AE63DC-03D9-4FF0-A35C-126F007E26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FD7076E-6E5C-40AE-89D6-6C891B0B90BE}"/>
              </a:ext>
            </a:extLst>
          </p:cNvPr>
          <p:cNvSpPr>
            <a:spLocks noGrp="1"/>
          </p:cNvSpPr>
          <p:nvPr>
            <p:ph type="dt" sz="half" idx="10"/>
          </p:nvPr>
        </p:nvSpPr>
        <p:spPr/>
        <p:txBody>
          <a:bodyPr/>
          <a:lstStyle/>
          <a:p>
            <a:fld id="{B3E2A8DA-0496-43BA-859C-DDB775F1C92F}" type="datetimeFigureOut">
              <a:rPr lang="en-US" smtClean="0"/>
              <a:t>5/13/2020</a:t>
            </a:fld>
            <a:endParaRPr lang="en-US"/>
          </a:p>
        </p:txBody>
      </p:sp>
      <p:sp>
        <p:nvSpPr>
          <p:cNvPr id="5" name="Footer Placeholder 4">
            <a:extLst>
              <a:ext uri="{FF2B5EF4-FFF2-40B4-BE49-F238E27FC236}">
                <a16:creationId xmlns:a16="http://schemas.microsoft.com/office/drawing/2014/main" id="{29442375-CCCC-40B9-BA1C-0CDF3CC3E0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C27427-29C0-4E5A-B5DD-A18D1A05A8D4}"/>
              </a:ext>
            </a:extLst>
          </p:cNvPr>
          <p:cNvSpPr>
            <a:spLocks noGrp="1"/>
          </p:cNvSpPr>
          <p:nvPr>
            <p:ph type="sldNum" sz="quarter" idx="12"/>
          </p:nvPr>
        </p:nvSpPr>
        <p:spPr/>
        <p:txBody>
          <a:bodyPr/>
          <a:lstStyle/>
          <a:p>
            <a:fld id="{D5F88B21-774F-42AE-93AD-E0E2AD17A0C9}" type="slidenum">
              <a:rPr lang="en-US" smtClean="0"/>
              <a:t>‹#›</a:t>
            </a:fld>
            <a:endParaRPr lang="en-US"/>
          </a:p>
        </p:txBody>
      </p:sp>
    </p:spTree>
    <p:extLst>
      <p:ext uri="{BB962C8B-B14F-4D97-AF65-F5344CB8AC3E}">
        <p14:creationId xmlns:p14="http://schemas.microsoft.com/office/powerpoint/2010/main" val="2282699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FECA1-357D-4A1A-A042-52B5FC6CF73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B9B1660-2061-459A-A198-374EFD5F6EC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493DC7-8823-4762-8256-266BBB0CC6BD}"/>
              </a:ext>
            </a:extLst>
          </p:cNvPr>
          <p:cNvSpPr>
            <a:spLocks noGrp="1"/>
          </p:cNvSpPr>
          <p:nvPr>
            <p:ph type="dt" sz="half" idx="10"/>
          </p:nvPr>
        </p:nvSpPr>
        <p:spPr/>
        <p:txBody>
          <a:bodyPr/>
          <a:lstStyle/>
          <a:p>
            <a:fld id="{B3E2A8DA-0496-43BA-859C-DDB775F1C92F}" type="datetimeFigureOut">
              <a:rPr lang="en-US" smtClean="0"/>
              <a:t>5/13/2020</a:t>
            </a:fld>
            <a:endParaRPr lang="en-US"/>
          </a:p>
        </p:txBody>
      </p:sp>
      <p:sp>
        <p:nvSpPr>
          <p:cNvPr id="5" name="Footer Placeholder 4">
            <a:extLst>
              <a:ext uri="{FF2B5EF4-FFF2-40B4-BE49-F238E27FC236}">
                <a16:creationId xmlns:a16="http://schemas.microsoft.com/office/drawing/2014/main" id="{D2F96B1A-0089-4987-8B02-5E37692B8C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873417-B49B-48D2-9652-2C1BF49B12B5}"/>
              </a:ext>
            </a:extLst>
          </p:cNvPr>
          <p:cNvSpPr>
            <a:spLocks noGrp="1"/>
          </p:cNvSpPr>
          <p:nvPr>
            <p:ph type="sldNum" sz="quarter" idx="12"/>
          </p:nvPr>
        </p:nvSpPr>
        <p:spPr/>
        <p:txBody>
          <a:bodyPr/>
          <a:lstStyle/>
          <a:p>
            <a:fld id="{D5F88B21-774F-42AE-93AD-E0E2AD17A0C9}" type="slidenum">
              <a:rPr lang="en-US" smtClean="0"/>
              <a:t>‹#›</a:t>
            </a:fld>
            <a:endParaRPr lang="en-US"/>
          </a:p>
        </p:txBody>
      </p:sp>
    </p:spTree>
    <p:extLst>
      <p:ext uri="{BB962C8B-B14F-4D97-AF65-F5344CB8AC3E}">
        <p14:creationId xmlns:p14="http://schemas.microsoft.com/office/powerpoint/2010/main" val="16724637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65815B-C2D6-445B-8EAE-776662ABD10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CD449A7-4129-4760-932C-874CB1412A8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F7FC44-4B48-42AA-92AA-21D18ED1B1E9}"/>
              </a:ext>
            </a:extLst>
          </p:cNvPr>
          <p:cNvSpPr>
            <a:spLocks noGrp="1"/>
          </p:cNvSpPr>
          <p:nvPr>
            <p:ph type="dt" sz="half" idx="10"/>
          </p:nvPr>
        </p:nvSpPr>
        <p:spPr/>
        <p:txBody>
          <a:bodyPr/>
          <a:lstStyle/>
          <a:p>
            <a:fld id="{B3E2A8DA-0496-43BA-859C-DDB775F1C92F}" type="datetimeFigureOut">
              <a:rPr lang="en-US" smtClean="0"/>
              <a:t>5/13/2020</a:t>
            </a:fld>
            <a:endParaRPr lang="en-US"/>
          </a:p>
        </p:txBody>
      </p:sp>
      <p:sp>
        <p:nvSpPr>
          <p:cNvPr id="5" name="Footer Placeholder 4">
            <a:extLst>
              <a:ext uri="{FF2B5EF4-FFF2-40B4-BE49-F238E27FC236}">
                <a16:creationId xmlns:a16="http://schemas.microsoft.com/office/drawing/2014/main" id="{A6289596-D9B4-4524-BF38-54DDB5E83C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066197-B101-4D36-A08A-80C73D5576FE}"/>
              </a:ext>
            </a:extLst>
          </p:cNvPr>
          <p:cNvSpPr>
            <a:spLocks noGrp="1"/>
          </p:cNvSpPr>
          <p:nvPr>
            <p:ph type="sldNum" sz="quarter" idx="12"/>
          </p:nvPr>
        </p:nvSpPr>
        <p:spPr/>
        <p:txBody>
          <a:bodyPr/>
          <a:lstStyle/>
          <a:p>
            <a:fld id="{D5F88B21-774F-42AE-93AD-E0E2AD17A0C9}" type="slidenum">
              <a:rPr lang="en-US" smtClean="0"/>
              <a:t>‹#›</a:t>
            </a:fld>
            <a:endParaRPr lang="en-US"/>
          </a:p>
        </p:txBody>
      </p:sp>
    </p:spTree>
    <p:extLst>
      <p:ext uri="{BB962C8B-B14F-4D97-AF65-F5344CB8AC3E}">
        <p14:creationId xmlns:p14="http://schemas.microsoft.com/office/powerpoint/2010/main" val="28081947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18A18-C59C-4B7E-9191-1582ED482F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70F43BE-CD02-4AF8-AAB6-91FEAC446EC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7184EF-6D8B-4632-A77A-DAECD965B533}"/>
              </a:ext>
            </a:extLst>
          </p:cNvPr>
          <p:cNvSpPr>
            <a:spLocks noGrp="1"/>
          </p:cNvSpPr>
          <p:nvPr>
            <p:ph type="dt" sz="half" idx="10"/>
          </p:nvPr>
        </p:nvSpPr>
        <p:spPr/>
        <p:txBody>
          <a:bodyPr/>
          <a:lstStyle/>
          <a:p>
            <a:fld id="{B3E2A8DA-0496-43BA-859C-DDB775F1C92F}" type="datetimeFigureOut">
              <a:rPr lang="en-US" smtClean="0"/>
              <a:t>5/13/2020</a:t>
            </a:fld>
            <a:endParaRPr lang="en-US"/>
          </a:p>
        </p:txBody>
      </p:sp>
      <p:sp>
        <p:nvSpPr>
          <p:cNvPr id="5" name="Footer Placeholder 4">
            <a:extLst>
              <a:ext uri="{FF2B5EF4-FFF2-40B4-BE49-F238E27FC236}">
                <a16:creationId xmlns:a16="http://schemas.microsoft.com/office/drawing/2014/main" id="{80167815-C6CC-4FDA-AC29-2644207C1A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43E90B-00BD-474C-B834-FB95A2542902}"/>
              </a:ext>
            </a:extLst>
          </p:cNvPr>
          <p:cNvSpPr>
            <a:spLocks noGrp="1"/>
          </p:cNvSpPr>
          <p:nvPr>
            <p:ph type="sldNum" sz="quarter" idx="12"/>
          </p:nvPr>
        </p:nvSpPr>
        <p:spPr/>
        <p:txBody>
          <a:bodyPr/>
          <a:lstStyle/>
          <a:p>
            <a:fld id="{D5F88B21-774F-42AE-93AD-E0E2AD17A0C9}" type="slidenum">
              <a:rPr lang="en-US" smtClean="0"/>
              <a:t>‹#›</a:t>
            </a:fld>
            <a:endParaRPr lang="en-US"/>
          </a:p>
        </p:txBody>
      </p:sp>
    </p:spTree>
    <p:extLst>
      <p:ext uri="{BB962C8B-B14F-4D97-AF65-F5344CB8AC3E}">
        <p14:creationId xmlns:p14="http://schemas.microsoft.com/office/powerpoint/2010/main" val="4213516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1CCAA-B64B-4AF9-AAB9-F461C0BA91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E632183-6009-4666-ACA9-4D78CA25EB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C193C78-0194-4D8B-A19F-50B5AFA8652B}"/>
              </a:ext>
            </a:extLst>
          </p:cNvPr>
          <p:cNvSpPr>
            <a:spLocks noGrp="1"/>
          </p:cNvSpPr>
          <p:nvPr>
            <p:ph type="dt" sz="half" idx="10"/>
          </p:nvPr>
        </p:nvSpPr>
        <p:spPr/>
        <p:txBody>
          <a:bodyPr/>
          <a:lstStyle/>
          <a:p>
            <a:fld id="{B3E2A8DA-0496-43BA-859C-DDB775F1C92F}" type="datetimeFigureOut">
              <a:rPr lang="en-US" smtClean="0"/>
              <a:t>5/13/2020</a:t>
            </a:fld>
            <a:endParaRPr lang="en-US"/>
          </a:p>
        </p:txBody>
      </p:sp>
      <p:sp>
        <p:nvSpPr>
          <p:cNvPr id="5" name="Footer Placeholder 4">
            <a:extLst>
              <a:ext uri="{FF2B5EF4-FFF2-40B4-BE49-F238E27FC236}">
                <a16:creationId xmlns:a16="http://schemas.microsoft.com/office/drawing/2014/main" id="{7BFE6032-28CD-4534-B5C9-ADA0813537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59C8A8-2959-4ACC-B32B-D561BFC0D39C}"/>
              </a:ext>
            </a:extLst>
          </p:cNvPr>
          <p:cNvSpPr>
            <a:spLocks noGrp="1"/>
          </p:cNvSpPr>
          <p:nvPr>
            <p:ph type="sldNum" sz="quarter" idx="12"/>
          </p:nvPr>
        </p:nvSpPr>
        <p:spPr/>
        <p:txBody>
          <a:bodyPr/>
          <a:lstStyle/>
          <a:p>
            <a:fld id="{D5F88B21-774F-42AE-93AD-E0E2AD17A0C9}" type="slidenum">
              <a:rPr lang="en-US" smtClean="0"/>
              <a:t>‹#›</a:t>
            </a:fld>
            <a:endParaRPr lang="en-US"/>
          </a:p>
        </p:txBody>
      </p:sp>
    </p:spTree>
    <p:extLst>
      <p:ext uri="{BB962C8B-B14F-4D97-AF65-F5344CB8AC3E}">
        <p14:creationId xmlns:p14="http://schemas.microsoft.com/office/powerpoint/2010/main" val="3497943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89BCD-9CAC-4048-AC19-1C1A98F82F5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407046-A396-4496-A18A-B46B8376FC1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3FD12DE-7037-4F1B-95B3-26F036642FF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B2D15E8-69B0-44D9-9EFC-3C98B67DCF7A}"/>
              </a:ext>
            </a:extLst>
          </p:cNvPr>
          <p:cNvSpPr>
            <a:spLocks noGrp="1"/>
          </p:cNvSpPr>
          <p:nvPr>
            <p:ph type="dt" sz="half" idx="10"/>
          </p:nvPr>
        </p:nvSpPr>
        <p:spPr/>
        <p:txBody>
          <a:bodyPr/>
          <a:lstStyle/>
          <a:p>
            <a:fld id="{B3E2A8DA-0496-43BA-859C-DDB775F1C92F}" type="datetimeFigureOut">
              <a:rPr lang="en-US" smtClean="0"/>
              <a:t>5/13/2020</a:t>
            </a:fld>
            <a:endParaRPr lang="en-US"/>
          </a:p>
        </p:txBody>
      </p:sp>
      <p:sp>
        <p:nvSpPr>
          <p:cNvPr id="6" name="Footer Placeholder 5">
            <a:extLst>
              <a:ext uri="{FF2B5EF4-FFF2-40B4-BE49-F238E27FC236}">
                <a16:creationId xmlns:a16="http://schemas.microsoft.com/office/drawing/2014/main" id="{9AC2F5C5-3C48-4F3B-9DD4-D10F6BC5D8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732067-CA11-47CE-BB0F-CA23091D629A}"/>
              </a:ext>
            </a:extLst>
          </p:cNvPr>
          <p:cNvSpPr>
            <a:spLocks noGrp="1"/>
          </p:cNvSpPr>
          <p:nvPr>
            <p:ph type="sldNum" sz="quarter" idx="12"/>
          </p:nvPr>
        </p:nvSpPr>
        <p:spPr/>
        <p:txBody>
          <a:bodyPr/>
          <a:lstStyle/>
          <a:p>
            <a:fld id="{D5F88B21-774F-42AE-93AD-E0E2AD17A0C9}" type="slidenum">
              <a:rPr lang="en-US" smtClean="0"/>
              <a:t>‹#›</a:t>
            </a:fld>
            <a:endParaRPr lang="en-US"/>
          </a:p>
        </p:txBody>
      </p:sp>
    </p:spTree>
    <p:extLst>
      <p:ext uri="{BB962C8B-B14F-4D97-AF65-F5344CB8AC3E}">
        <p14:creationId xmlns:p14="http://schemas.microsoft.com/office/powerpoint/2010/main" val="1527938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D7B2E-AECE-42B6-8572-61A32DA2B5D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D39F2E3-5890-4382-9202-93478BDCC3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1B0059E-C382-441B-BDFB-B3135519840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4668012-B16E-4190-A166-346BFE8B3C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9A49C96-2774-4503-AD15-CB9B43E70A4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32B493B-337C-4605-AB04-8DDEC8A844EF}"/>
              </a:ext>
            </a:extLst>
          </p:cNvPr>
          <p:cNvSpPr>
            <a:spLocks noGrp="1"/>
          </p:cNvSpPr>
          <p:nvPr>
            <p:ph type="dt" sz="half" idx="10"/>
          </p:nvPr>
        </p:nvSpPr>
        <p:spPr/>
        <p:txBody>
          <a:bodyPr/>
          <a:lstStyle/>
          <a:p>
            <a:fld id="{B3E2A8DA-0496-43BA-859C-DDB775F1C92F}" type="datetimeFigureOut">
              <a:rPr lang="en-US" smtClean="0"/>
              <a:t>5/13/2020</a:t>
            </a:fld>
            <a:endParaRPr lang="en-US"/>
          </a:p>
        </p:txBody>
      </p:sp>
      <p:sp>
        <p:nvSpPr>
          <p:cNvPr id="8" name="Footer Placeholder 7">
            <a:extLst>
              <a:ext uri="{FF2B5EF4-FFF2-40B4-BE49-F238E27FC236}">
                <a16:creationId xmlns:a16="http://schemas.microsoft.com/office/drawing/2014/main" id="{931BC2A4-EA4B-4836-B888-27D202319BE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AF16713-7153-433B-8C39-F3A45E485DC4}"/>
              </a:ext>
            </a:extLst>
          </p:cNvPr>
          <p:cNvSpPr>
            <a:spLocks noGrp="1"/>
          </p:cNvSpPr>
          <p:nvPr>
            <p:ph type="sldNum" sz="quarter" idx="12"/>
          </p:nvPr>
        </p:nvSpPr>
        <p:spPr/>
        <p:txBody>
          <a:bodyPr/>
          <a:lstStyle/>
          <a:p>
            <a:fld id="{D5F88B21-774F-42AE-93AD-E0E2AD17A0C9}" type="slidenum">
              <a:rPr lang="en-US" smtClean="0"/>
              <a:t>‹#›</a:t>
            </a:fld>
            <a:endParaRPr lang="en-US"/>
          </a:p>
        </p:txBody>
      </p:sp>
    </p:spTree>
    <p:extLst>
      <p:ext uri="{BB962C8B-B14F-4D97-AF65-F5344CB8AC3E}">
        <p14:creationId xmlns:p14="http://schemas.microsoft.com/office/powerpoint/2010/main" val="1631220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3161C-29A7-48CC-B5A4-5D3598AE99D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BBBFA6E-6CE4-40C7-A725-6DB895A60567}"/>
              </a:ext>
            </a:extLst>
          </p:cNvPr>
          <p:cNvSpPr>
            <a:spLocks noGrp="1"/>
          </p:cNvSpPr>
          <p:nvPr>
            <p:ph type="dt" sz="half" idx="10"/>
          </p:nvPr>
        </p:nvSpPr>
        <p:spPr/>
        <p:txBody>
          <a:bodyPr/>
          <a:lstStyle/>
          <a:p>
            <a:fld id="{B3E2A8DA-0496-43BA-859C-DDB775F1C92F}" type="datetimeFigureOut">
              <a:rPr lang="en-US" smtClean="0"/>
              <a:t>5/13/2020</a:t>
            </a:fld>
            <a:endParaRPr lang="en-US"/>
          </a:p>
        </p:txBody>
      </p:sp>
      <p:sp>
        <p:nvSpPr>
          <p:cNvPr id="4" name="Footer Placeholder 3">
            <a:extLst>
              <a:ext uri="{FF2B5EF4-FFF2-40B4-BE49-F238E27FC236}">
                <a16:creationId xmlns:a16="http://schemas.microsoft.com/office/drawing/2014/main" id="{055AC049-BF6E-4426-B09E-BF1327D4CAF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9020685-26EF-4102-8195-17609FED6ABF}"/>
              </a:ext>
            </a:extLst>
          </p:cNvPr>
          <p:cNvSpPr>
            <a:spLocks noGrp="1"/>
          </p:cNvSpPr>
          <p:nvPr>
            <p:ph type="sldNum" sz="quarter" idx="12"/>
          </p:nvPr>
        </p:nvSpPr>
        <p:spPr/>
        <p:txBody>
          <a:bodyPr/>
          <a:lstStyle/>
          <a:p>
            <a:fld id="{D5F88B21-774F-42AE-93AD-E0E2AD17A0C9}" type="slidenum">
              <a:rPr lang="en-US" smtClean="0"/>
              <a:t>‹#›</a:t>
            </a:fld>
            <a:endParaRPr lang="en-US"/>
          </a:p>
        </p:txBody>
      </p:sp>
    </p:spTree>
    <p:extLst>
      <p:ext uri="{BB962C8B-B14F-4D97-AF65-F5344CB8AC3E}">
        <p14:creationId xmlns:p14="http://schemas.microsoft.com/office/powerpoint/2010/main" val="4228888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A8A101D-30ED-46D1-95D9-79D95E12F7F6}"/>
              </a:ext>
            </a:extLst>
          </p:cNvPr>
          <p:cNvSpPr>
            <a:spLocks noGrp="1"/>
          </p:cNvSpPr>
          <p:nvPr>
            <p:ph type="dt" sz="half" idx="10"/>
          </p:nvPr>
        </p:nvSpPr>
        <p:spPr/>
        <p:txBody>
          <a:bodyPr/>
          <a:lstStyle/>
          <a:p>
            <a:fld id="{B3E2A8DA-0496-43BA-859C-DDB775F1C92F}" type="datetimeFigureOut">
              <a:rPr lang="en-US" smtClean="0"/>
              <a:t>5/13/2020</a:t>
            </a:fld>
            <a:endParaRPr lang="en-US"/>
          </a:p>
        </p:txBody>
      </p:sp>
      <p:sp>
        <p:nvSpPr>
          <p:cNvPr id="3" name="Footer Placeholder 2">
            <a:extLst>
              <a:ext uri="{FF2B5EF4-FFF2-40B4-BE49-F238E27FC236}">
                <a16:creationId xmlns:a16="http://schemas.microsoft.com/office/drawing/2014/main" id="{96112F72-5163-4CB1-8F1C-A1C08EE58F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30C3719-201C-49A1-B655-8F77484FB19F}"/>
              </a:ext>
            </a:extLst>
          </p:cNvPr>
          <p:cNvSpPr>
            <a:spLocks noGrp="1"/>
          </p:cNvSpPr>
          <p:nvPr>
            <p:ph type="sldNum" sz="quarter" idx="12"/>
          </p:nvPr>
        </p:nvSpPr>
        <p:spPr/>
        <p:txBody>
          <a:bodyPr/>
          <a:lstStyle/>
          <a:p>
            <a:fld id="{D5F88B21-774F-42AE-93AD-E0E2AD17A0C9}" type="slidenum">
              <a:rPr lang="en-US" smtClean="0"/>
              <a:t>‹#›</a:t>
            </a:fld>
            <a:endParaRPr lang="en-US"/>
          </a:p>
        </p:txBody>
      </p:sp>
    </p:spTree>
    <p:extLst>
      <p:ext uri="{BB962C8B-B14F-4D97-AF65-F5344CB8AC3E}">
        <p14:creationId xmlns:p14="http://schemas.microsoft.com/office/powerpoint/2010/main" val="859130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12E85-6315-455A-8C7D-275B589DD7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2521306-ED20-4BB0-B98F-03B7E27A9AB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01B11C2-D515-4C96-93A6-4207043119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59E669-89CF-4083-84AA-C41E037C1A05}"/>
              </a:ext>
            </a:extLst>
          </p:cNvPr>
          <p:cNvSpPr>
            <a:spLocks noGrp="1"/>
          </p:cNvSpPr>
          <p:nvPr>
            <p:ph type="dt" sz="half" idx="10"/>
          </p:nvPr>
        </p:nvSpPr>
        <p:spPr/>
        <p:txBody>
          <a:bodyPr/>
          <a:lstStyle/>
          <a:p>
            <a:fld id="{B3E2A8DA-0496-43BA-859C-DDB775F1C92F}" type="datetimeFigureOut">
              <a:rPr lang="en-US" smtClean="0"/>
              <a:t>5/13/2020</a:t>
            </a:fld>
            <a:endParaRPr lang="en-US"/>
          </a:p>
        </p:txBody>
      </p:sp>
      <p:sp>
        <p:nvSpPr>
          <p:cNvPr id="6" name="Footer Placeholder 5">
            <a:extLst>
              <a:ext uri="{FF2B5EF4-FFF2-40B4-BE49-F238E27FC236}">
                <a16:creationId xmlns:a16="http://schemas.microsoft.com/office/drawing/2014/main" id="{163C565C-E6F0-4D72-9782-7A88D8E7CB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C42F2E-CA09-46EA-BEDB-98438CFD7D1A}"/>
              </a:ext>
            </a:extLst>
          </p:cNvPr>
          <p:cNvSpPr>
            <a:spLocks noGrp="1"/>
          </p:cNvSpPr>
          <p:nvPr>
            <p:ph type="sldNum" sz="quarter" idx="12"/>
          </p:nvPr>
        </p:nvSpPr>
        <p:spPr/>
        <p:txBody>
          <a:bodyPr/>
          <a:lstStyle/>
          <a:p>
            <a:fld id="{D5F88B21-774F-42AE-93AD-E0E2AD17A0C9}" type="slidenum">
              <a:rPr lang="en-US" smtClean="0"/>
              <a:t>‹#›</a:t>
            </a:fld>
            <a:endParaRPr lang="en-US"/>
          </a:p>
        </p:txBody>
      </p:sp>
    </p:spTree>
    <p:extLst>
      <p:ext uri="{BB962C8B-B14F-4D97-AF65-F5344CB8AC3E}">
        <p14:creationId xmlns:p14="http://schemas.microsoft.com/office/powerpoint/2010/main" val="581486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14F74-90E2-48F3-8FDC-33369D7EE8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86CCCF5-BBEF-4149-8383-F8E34A81C8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F2A0217-2BDF-4F25-BBBE-49025584C7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41DA30-13E7-46D1-BBAA-99A844D0A082}"/>
              </a:ext>
            </a:extLst>
          </p:cNvPr>
          <p:cNvSpPr>
            <a:spLocks noGrp="1"/>
          </p:cNvSpPr>
          <p:nvPr>
            <p:ph type="dt" sz="half" idx="10"/>
          </p:nvPr>
        </p:nvSpPr>
        <p:spPr/>
        <p:txBody>
          <a:bodyPr/>
          <a:lstStyle/>
          <a:p>
            <a:fld id="{B3E2A8DA-0496-43BA-859C-DDB775F1C92F}" type="datetimeFigureOut">
              <a:rPr lang="en-US" smtClean="0"/>
              <a:t>5/13/2020</a:t>
            </a:fld>
            <a:endParaRPr lang="en-US"/>
          </a:p>
        </p:txBody>
      </p:sp>
      <p:sp>
        <p:nvSpPr>
          <p:cNvPr id="6" name="Footer Placeholder 5">
            <a:extLst>
              <a:ext uri="{FF2B5EF4-FFF2-40B4-BE49-F238E27FC236}">
                <a16:creationId xmlns:a16="http://schemas.microsoft.com/office/drawing/2014/main" id="{AFCE73BE-B0C9-4C68-882B-F19BBEA2DE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98FD39-E5F4-41E6-BE8B-6006DA6DD579}"/>
              </a:ext>
            </a:extLst>
          </p:cNvPr>
          <p:cNvSpPr>
            <a:spLocks noGrp="1"/>
          </p:cNvSpPr>
          <p:nvPr>
            <p:ph type="sldNum" sz="quarter" idx="12"/>
          </p:nvPr>
        </p:nvSpPr>
        <p:spPr/>
        <p:txBody>
          <a:bodyPr/>
          <a:lstStyle/>
          <a:p>
            <a:fld id="{D5F88B21-774F-42AE-93AD-E0E2AD17A0C9}" type="slidenum">
              <a:rPr lang="en-US" smtClean="0"/>
              <a:t>‹#›</a:t>
            </a:fld>
            <a:endParaRPr lang="en-US"/>
          </a:p>
        </p:txBody>
      </p:sp>
    </p:spTree>
    <p:extLst>
      <p:ext uri="{BB962C8B-B14F-4D97-AF65-F5344CB8AC3E}">
        <p14:creationId xmlns:p14="http://schemas.microsoft.com/office/powerpoint/2010/main" val="2551518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FD1906-AEB7-40B4-8CAF-3D2A5B6193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B9DE8BB-2B94-4771-B52E-2C8B9AF733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F5675C-A23C-421C-B10C-FFF00FCD78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E2A8DA-0496-43BA-859C-DDB775F1C92F}" type="datetimeFigureOut">
              <a:rPr lang="en-US" smtClean="0"/>
              <a:t>5/13/2020</a:t>
            </a:fld>
            <a:endParaRPr lang="en-US"/>
          </a:p>
        </p:txBody>
      </p:sp>
      <p:sp>
        <p:nvSpPr>
          <p:cNvPr id="5" name="Footer Placeholder 4">
            <a:extLst>
              <a:ext uri="{FF2B5EF4-FFF2-40B4-BE49-F238E27FC236}">
                <a16:creationId xmlns:a16="http://schemas.microsoft.com/office/drawing/2014/main" id="{0447B1AB-E2BD-4BD1-91DF-6B0646F212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97BC57E-34B8-44B3-90A3-12A2801045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F88B21-774F-42AE-93AD-E0E2AD17A0C9}" type="slidenum">
              <a:rPr lang="en-US" smtClean="0"/>
              <a:t>‹#›</a:t>
            </a:fld>
            <a:endParaRPr lang="en-US"/>
          </a:p>
        </p:txBody>
      </p:sp>
    </p:spTree>
    <p:extLst>
      <p:ext uri="{BB962C8B-B14F-4D97-AF65-F5344CB8AC3E}">
        <p14:creationId xmlns:p14="http://schemas.microsoft.com/office/powerpoint/2010/main" val="39946201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thecouncil.ffa.org/"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hyperlink" Target="https://thecouncil.ffa.org/afnr/"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saeforall.org/"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178A483-8DAF-476D-9047-09DBDD3A37D8}"/>
              </a:ext>
            </a:extLst>
          </p:cNvPr>
          <p:cNvSpPr/>
          <p:nvPr/>
        </p:nvSpPr>
        <p:spPr>
          <a:xfrm>
            <a:off x="511727" y="293615"/>
            <a:ext cx="11241249" cy="923330"/>
          </a:xfrm>
          <a:prstGeom prst="rect">
            <a:avLst/>
          </a:prstGeom>
        </p:spPr>
        <p:txBody>
          <a:bodyPr wrap="square">
            <a:spAutoFit/>
          </a:bodyPr>
          <a:lstStyle/>
          <a:p>
            <a:pPr algn="ctr"/>
            <a:r>
              <a:rPr lang="en-US" b="1" dirty="0"/>
              <a:t>Requirements for a Service-Learning SAE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Students </a:t>
            </a:r>
            <a:r>
              <a:rPr lang="en-US" i="1" dirty="0"/>
              <a:t>(individually or in a small team)</a:t>
            </a:r>
            <a:r>
              <a:rPr lang="en-US" dirty="0"/>
              <a:t> </a:t>
            </a:r>
            <a:r>
              <a:rPr lang="en-US" b="1" dirty="0"/>
              <a:t>PLAN</a:t>
            </a:r>
            <a:r>
              <a:rPr lang="en-US" dirty="0"/>
              <a:t>, </a:t>
            </a:r>
            <a:r>
              <a:rPr lang="en-US" b="1" dirty="0"/>
              <a:t>CONDUCT</a:t>
            </a:r>
            <a:r>
              <a:rPr lang="en-US" dirty="0"/>
              <a:t> and </a:t>
            </a:r>
            <a:r>
              <a:rPr lang="en-US" b="1" dirty="0"/>
              <a:t>EVALUATE</a:t>
            </a:r>
            <a:r>
              <a:rPr lang="en-US" dirty="0"/>
              <a:t> an </a:t>
            </a:r>
            <a:r>
              <a:rPr lang="en-US" u="sng" dirty="0"/>
              <a:t>AFNR related </a:t>
            </a:r>
            <a:r>
              <a:rPr lang="en-US" dirty="0"/>
              <a:t>service.</a:t>
            </a:r>
          </a:p>
        </p:txBody>
      </p:sp>
    </p:spTree>
    <p:extLst>
      <p:ext uri="{BB962C8B-B14F-4D97-AF65-F5344CB8AC3E}">
        <p14:creationId xmlns:p14="http://schemas.microsoft.com/office/powerpoint/2010/main" val="682318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C12D9A-1511-4AB9-BF00-3C7B7BBBC886}"/>
              </a:ext>
            </a:extLst>
          </p:cNvPr>
          <p:cNvSpPr>
            <a:spLocks noGrp="1"/>
          </p:cNvSpPr>
          <p:nvPr>
            <p:ph idx="1"/>
          </p:nvPr>
        </p:nvSpPr>
        <p:spPr>
          <a:xfrm>
            <a:off x="523783" y="319596"/>
            <a:ext cx="11168108" cy="6187736"/>
          </a:xfrm>
        </p:spPr>
        <p:txBody>
          <a:bodyPr>
            <a:normAutofit fontScale="85000" lnSpcReduction="20000"/>
          </a:bodyPr>
          <a:lstStyle/>
          <a:p>
            <a:pPr marL="0" indent="0" algn="ctr">
              <a:buNone/>
            </a:pPr>
            <a:r>
              <a:rPr lang="en-US" b="1" dirty="0"/>
              <a:t>Agricultural Proficiency Award </a:t>
            </a:r>
          </a:p>
          <a:p>
            <a:pPr marL="0" indent="0" algn="ctr">
              <a:buNone/>
            </a:pPr>
            <a:r>
              <a:rPr lang="en-US" b="1" dirty="0"/>
              <a:t>Service-Learning – Entrepreneurship/Placement Description</a:t>
            </a:r>
            <a:endParaRPr lang="en-US" dirty="0"/>
          </a:p>
          <a:p>
            <a:pPr marL="0" indent="0">
              <a:buNone/>
            </a:pPr>
            <a:endParaRPr lang="en-US" dirty="0"/>
          </a:p>
          <a:p>
            <a:pPr marL="0" indent="0">
              <a:buNone/>
            </a:pPr>
            <a:r>
              <a:rPr lang="en-US" dirty="0"/>
              <a:t>Member researches an agriculturally related community need(s), develops a written plan which defines the identified need and the proposed service solution.  Member submits the plan or plans to a local review committee of stake holders and the FFA advisor, completes the project and provides a summary report of the project’s impact to the same review committee.  Service must benefit a school, public entity or a substantial portion of the community.  Service provided to the member’s own FFA Chapter is not eligible.  Service project(s) must require the member to use agricultural skills and knowledge gained in the agriculture classroom to complete and must be of sufficient scope for the member to apply skills and abilities from the nationally accepted agriculture, food, and natural resource standards.  Projects must be member initiated, planned, lead and reported and may not appear within the member’s chapter Program of Activities in the current or a prior year unless it has been significantly expanded or changed.  Projects initiated, planned and conducted by a chapter are not eligible though chapter members may provide labor or resources to a member’s service-learning SAE project.  A member may not personally profit financially from the project(s).  A small team of members may work together to complete a project(s) the member applying will report only their own hours, skills and growth.  A continuous project must have new local review committee approval for added activities not included in the original plan.</a:t>
            </a:r>
          </a:p>
        </p:txBody>
      </p:sp>
    </p:spTree>
    <p:extLst>
      <p:ext uri="{BB962C8B-B14F-4D97-AF65-F5344CB8AC3E}">
        <p14:creationId xmlns:p14="http://schemas.microsoft.com/office/powerpoint/2010/main" val="3575260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8EEDB-0A2E-4F52-A62A-E48A40B6CACA}"/>
              </a:ext>
            </a:extLst>
          </p:cNvPr>
          <p:cNvSpPr>
            <a:spLocks noGrp="1"/>
          </p:cNvSpPr>
          <p:nvPr>
            <p:ph type="title"/>
          </p:nvPr>
        </p:nvSpPr>
        <p:spPr/>
        <p:txBody>
          <a:bodyPr/>
          <a:lstStyle/>
          <a:p>
            <a:r>
              <a:rPr lang="en-US" dirty="0"/>
              <a:t>Service-Learning Proficiency Award Tips</a:t>
            </a:r>
          </a:p>
        </p:txBody>
      </p:sp>
      <p:sp>
        <p:nvSpPr>
          <p:cNvPr id="3" name="Content Placeholder 2">
            <a:extLst>
              <a:ext uri="{FF2B5EF4-FFF2-40B4-BE49-F238E27FC236}">
                <a16:creationId xmlns:a16="http://schemas.microsoft.com/office/drawing/2014/main" id="{1A66FD13-0060-4ECC-8D57-134DBA26163A}"/>
              </a:ext>
            </a:extLst>
          </p:cNvPr>
          <p:cNvSpPr>
            <a:spLocks noGrp="1"/>
          </p:cNvSpPr>
          <p:nvPr>
            <p:ph idx="1"/>
          </p:nvPr>
        </p:nvSpPr>
        <p:spPr>
          <a:xfrm>
            <a:off x="585927" y="1518081"/>
            <a:ext cx="10946166" cy="4974793"/>
          </a:xfrm>
        </p:spPr>
        <p:txBody>
          <a:bodyPr/>
          <a:lstStyle/>
          <a:p>
            <a:r>
              <a:rPr lang="en-US" dirty="0"/>
              <a:t>Be certain to describe to judges how the PLAN, CONDUCT and EVALUATE steps were all completed in the SAE.</a:t>
            </a:r>
          </a:p>
          <a:p>
            <a:pPr lvl="1"/>
            <a:r>
              <a:rPr lang="en-US" dirty="0"/>
              <a:t>Could be done in the answers to application questions</a:t>
            </a:r>
          </a:p>
          <a:p>
            <a:pPr lvl="1"/>
            <a:r>
              <a:rPr lang="en-US" dirty="0"/>
              <a:t>Plans and/or reports could be submitted as the “Supplemental Information” page of the application</a:t>
            </a:r>
          </a:p>
          <a:p>
            <a:r>
              <a:rPr lang="en-US" dirty="0"/>
              <a:t>If funds are used for the project account for them in the application.</a:t>
            </a:r>
          </a:p>
          <a:p>
            <a:pPr lvl="1"/>
            <a:r>
              <a:rPr lang="en-US" dirty="0"/>
              <a:t>Show donations/sales as income</a:t>
            </a:r>
          </a:p>
          <a:p>
            <a:pPr lvl="1"/>
            <a:r>
              <a:rPr lang="en-US" dirty="0"/>
              <a:t>Show expenses</a:t>
            </a:r>
          </a:p>
          <a:p>
            <a:pPr lvl="1"/>
            <a:r>
              <a:rPr lang="en-US" dirty="0"/>
              <a:t>Make sure the project breaks even or explain while answering the questions that funds remaining are to be used for the project’s continuation so there is no personal profit.</a:t>
            </a:r>
          </a:p>
        </p:txBody>
      </p:sp>
    </p:spTree>
    <p:extLst>
      <p:ext uri="{BB962C8B-B14F-4D97-AF65-F5344CB8AC3E}">
        <p14:creationId xmlns:p14="http://schemas.microsoft.com/office/powerpoint/2010/main" val="2386605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178A483-8DAF-476D-9047-09DBDD3A37D8}"/>
              </a:ext>
            </a:extLst>
          </p:cNvPr>
          <p:cNvSpPr/>
          <p:nvPr/>
        </p:nvSpPr>
        <p:spPr>
          <a:xfrm>
            <a:off x="511727" y="293615"/>
            <a:ext cx="11241249" cy="2585323"/>
          </a:xfrm>
          <a:prstGeom prst="rect">
            <a:avLst/>
          </a:prstGeom>
        </p:spPr>
        <p:txBody>
          <a:bodyPr wrap="square">
            <a:spAutoFit/>
          </a:bodyPr>
          <a:lstStyle/>
          <a:p>
            <a:pPr algn="ctr"/>
            <a:r>
              <a:rPr lang="en-US" b="1" dirty="0"/>
              <a:t>Requirements for a Service-Learning SAE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Students </a:t>
            </a:r>
            <a:r>
              <a:rPr lang="en-US" i="1" dirty="0"/>
              <a:t>(individually or in a small team)</a:t>
            </a:r>
            <a:r>
              <a:rPr lang="en-US" dirty="0"/>
              <a:t> Plan, Conduct and Evaluate an AFNR related service.</a:t>
            </a:r>
          </a:p>
          <a:p>
            <a:pPr marL="742950" lvl="1" indent="-285750">
              <a:buFont typeface="Arial" panose="020B0604020202020204" pitchFamily="34" charset="0"/>
              <a:buChar char="•"/>
            </a:pPr>
            <a:r>
              <a:rPr lang="en-US" b="1" dirty="0"/>
              <a:t>Plan</a:t>
            </a:r>
          </a:p>
          <a:p>
            <a:pPr marL="1200150" lvl="2" indent="-285750">
              <a:buFont typeface="Arial" panose="020B0604020202020204" pitchFamily="34" charset="0"/>
              <a:buChar char="•"/>
            </a:pPr>
            <a:r>
              <a:rPr lang="en-US" dirty="0"/>
              <a:t>Identify a need</a:t>
            </a:r>
          </a:p>
          <a:p>
            <a:pPr marL="1657350" lvl="3" indent="-285750">
              <a:buFont typeface="Arial" panose="020B0604020202020204" pitchFamily="34" charset="0"/>
              <a:buChar char="•"/>
            </a:pPr>
            <a:r>
              <a:rPr lang="en-US" dirty="0"/>
              <a:t>Must provide a service to the school, public entities, or the community.</a:t>
            </a:r>
          </a:p>
          <a:p>
            <a:pPr marL="1657350" lvl="3" indent="-285750">
              <a:buFont typeface="Arial" panose="020B0604020202020204" pitchFamily="34" charset="0"/>
              <a:buChar char="•"/>
            </a:pPr>
            <a:r>
              <a:rPr lang="en-US" dirty="0"/>
              <a:t>Beneficiary cannot be the FFA chapter.</a:t>
            </a:r>
          </a:p>
          <a:p>
            <a:pPr marL="1657350" lvl="3" indent="-285750">
              <a:buFont typeface="Arial" panose="020B0604020202020204" pitchFamily="34" charset="0"/>
              <a:buChar char="•"/>
            </a:pPr>
            <a:r>
              <a:rPr lang="en-US" dirty="0"/>
              <a:t>Must be of sufficient scope so students can develop skills and abilities identified in the AFNR content standards.</a:t>
            </a:r>
          </a:p>
        </p:txBody>
      </p:sp>
    </p:spTree>
    <p:extLst>
      <p:ext uri="{BB962C8B-B14F-4D97-AF65-F5344CB8AC3E}">
        <p14:creationId xmlns:p14="http://schemas.microsoft.com/office/powerpoint/2010/main" val="2852658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animEffect transition="in" filter="wipe(down)">
                                      <p:cBhvr>
                                        <p:cTn id="11" dur="500"/>
                                        <p:tgtEl>
                                          <p:spTgt spid="4">
                                            <p:txEl>
                                              <p:pRg st="5" end="5"/>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4">
                                            <p:txEl>
                                              <p:pRg st="6" end="6"/>
                                            </p:txEl>
                                          </p:spTgt>
                                        </p:tgtEl>
                                        <p:attrNameLst>
                                          <p:attrName>style.visibility</p:attrName>
                                        </p:attrNameLst>
                                      </p:cBhvr>
                                      <p:to>
                                        <p:strVal val="visible"/>
                                      </p:to>
                                    </p:set>
                                    <p:animEffect transition="in" filter="wipe(down)">
                                      <p:cBhvr>
                                        <p:cTn id="16" dur="500"/>
                                        <p:tgtEl>
                                          <p:spTgt spid="4">
                                            <p:txEl>
                                              <p:pRg st="6" end="6"/>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animEffect transition="in" filter="wipe(down)">
                                      <p:cBhvr>
                                        <p:cTn id="21"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178A483-8DAF-476D-9047-09DBDD3A37D8}"/>
              </a:ext>
            </a:extLst>
          </p:cNvPr>
          <p:cNvSpPr/>
          <p:nvPr/>
        </p:nvSpPr>
        <p:spPr>
          <a:xfrm>
            <a:off x="511727" y="293615"/>
            <a:ext cx="11241249" cy="2862322"/>
          </a:xfrm>
          <a:prstGeom prst="rect">
            <a:avLst/>
          </a:prstGeom>
        </p:spPr>
        <p:txBody>
          <a:bodyPr wrap="square">
            <a:spAutoFit/>
          </a:bodyPr>
          <a:lstStyle/>
          <a:p>
            <a:pPr algn="ctr"/>
            <a:r>
              <a:rPr lang="en-US" b="1" dirty="0"/>
              <a:t>Requirements for a Service-Learning SAE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Students </a:t>
            </a:r>
            <a:r>
              <a:rPr lang="en-US" i="1" dirty="0"/>
              <a:t>(individually or in a small team)</a:t>
            </a:r>
            <a:r>
              <a:rPr lang="en-US" dirty="0"/>
              <a:t> Plan, Conduct and Evaluate an AFNR related service.</a:t>
            </a:r>
          </a:p>
          <a:p>
            <a:pPr marL="742950" lvl="1" indent="-285750">
              <a:buFont typeface="Arial" panose="020B0604020202020204" pitchFamily="34" charset="0"/>
              <a:buChar char="•"/>
            </a:pPr>
            <a:r>
              <a:rPr lang="en-US" dirty="0"/>
              <a:t>Plan</a:t>
            </a:r>
          </a:p>
          <a:p>
            <a:pPr marL="1200150" lvl="2" indent="-285750">
              <a:buFont typeface="Arial" panose="020B0604020202020204" pitchFamily="34" charset="0"/>
              <a:buChar char="•"/>
            </a:pPr>
            <a:r>
              <a:rPr lang="en-US" dirty="0"/>
              <a:t>Identify a need</a:t>
            </a:r>
          </a:p>
          <a:p>
            <a:pPr marL="1657350" lvl="3" indent="-285750">
              <a:buFont typeface="Arial" panose="020B0604020202020204" pitchFamily="34" charset="0"/>
              <a:buChar char="•"/>
            </a:pPr>
            <a:r>
              <a:rPr lang="en-US" dirty="0"/>
              <a:t>Must provide a service to the school, public entities, or the community.</a:t>
            </a:r>
          </a:p>
          <a:p>
            <a:pPr marL="1657350" lvl="3" indent="-285750">
              <a:buFont typeface="Arial" panose="020B0604020202020204" pitchFamily="34" charset="0"/>
              <a:buChar char="•"/>
            </a:pPr>
            <a:r>
              <a:rPr lang="en-US" dirty="0"/>
              <a:t>Beneficiary cannot be the FFA chapter.</a:t>
            </a:r>
          </a:p>
          <a:p>
            <a:pPr marL="1657350" lvl="3" indent="-285750">
              <a:buFont typeface="Arial" panose="020B0604020202020204" pitchFamily="34" charset="0"/>
              <a:buChar char="•"/>
            </a:pPr>
            <a:r>
              <a:rPr lang="en-US" dirty="0"/>
              <a:t>Must be of sufficient scope so students can develop skills and abilities identified in the AFNR content standards.</a:t>
            </a:r>
          </a:p>
          <a:p>
            <a:pPr marL="1200150" lvl="2" indent="-285750">
              <a:buFont typeface="Arial" panose="020B0604020202020204" pitchFamily="34" charset="0"/>
              <a:buChar char="•"/>
            </a:pPr>
            <a:r>
              <a:rPr lang="en-US" dirty="0"/>
              <a:t>Create a plan to fill the need</a:t>
            </a:r>
          </a:p>
        </p:txBody>
      </p:sp>
    </p:spTree>
    <p:extLst>
      <p:ext uri="{BB962C8B-B14F-4D97-AF65-F5344CB8AC3E}">
        <p14:creationId xmlns:p14="http://schemas.microsoft.com/office/powerpoint/2010/main" val="929204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178A483-8DAF-476D-9047-09DBDD3A37D8}"/>
              </a:ext>
            </a:extLst>
          </p:cNvPr>
          <p:cNvSpPr/>
          <p:nvPr/>
        </p:nvSpPr>
        <p:spPr>
          <a:xfrm>
            <a:off x="511727" y="293615"/>
            <a:ext cx="11241249" cy="3693319"/>
          </a:xfrm>
          <a:prstGeom prst="rect">
            <a:avLst/>
          </a:prstGeom>
        </p:spPr>
        <p:txBody>
          <a:bodyPr wrap="square">
            <a:spAutoFit/>
          </a:bodyPr>
          <a:lstStyle/>
          <a:p>
            <a:pPr algn="ctr"/>
            <a:r>
              <a:rPr lang="en-US" b="1" dirty="0"/>
              <a:t>Requirements for a Service-Learning SAE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Students </a:t>
            </a:r>
            <a:r>
              <a:rPr lang="en-US" i="1" dirty="0"/>
              <a:t>(individually or in a small team)</a:t>
            </a:r>
            <a:r>
              <a:rPr lang="en-US" dirty="0"/>
              <a:t> Plan, Conduct and Evaluate an AFNR related service.</a:t>
            </a:r>
          </a:p>
          <a:p>
            <a:pPr marL="742950" lvl="1" indent="-285750">
              <a:buFont typeface="Arial" panose="020B0604020202020204" pitchFamily="34" charset="0"/>
              <a:buChar char="•"/>
            </a:pPr>
            <a:r>
              <a:rPr lang="en-US" dirty="0"/>
              <a:t>Plan</a:t>
            </a:r>
          </a:p>
          <a:p>
            <a:pPr marL="1200150" lvl="2" indent="-285750">
              <a:buFont typeface="Arial" panose="020B0604020202020204" pitchFamily="34" charset="0"/>
              <a:buChar char="•"/>
            </a:pPr>
            <a:r>
              <a:rPr lang="en-US" dirty="0"/>
              <a:t>Identify a need</a:t>
            </a:r>
          </a:p>
          <a:p>
            <a:pPr marL="1657350" lvl="3" indent="-285750">
              <a:buFont typeface="Arial" panose="020B0604020202020204" pitchFamily="34" charset="0"/>
              <a:buChar char="•"/>
            </a:pPr>
            <a:r>
              <a:rPr lang="en-US" dirty="0"/>
              <a:t>Must provide a service to the school, public entities, or the community.</a:t>
            </a:r>
          </a:p>
          <a:p>
            <a:pPr marL="1657350" lvl="3" indent="-285750">
              <a:buFont typeface="Arial" panose="020B0604020202020204" pitchFamily="34" charset="0"/>
              <a:buChar char="•"/>
            </a:pPr>
            <a:r>
              <a:rPr lang="en-US" dirty="0"/>
              <a:t>Beneficiary cannot be the FFA chapter.</a:t>
            </a:r>
          </a:p>
          <a:p>
            <a:pPr marL="1657350" lvl="3" indent="-285750">
              <a:buFont typeface="Arial" panose="020B0604020202020204" pitchFamily="34" charset="0"/>
              <a:buChar char="•"/>
            </a:pPr>
            <a:r>
              <a:rPr lang="en-US" dirty="0"/>
              <a:t>Must be of sufficient scope so students can develop skills and abilities identified in the AFNR content standards.</a:t>
            </a:r>
          </a:p>
          <a:p>
            <a:pPr marL="1200150" lvl="2" indent="-285750">
              <a:buFont typeface="Arial" panose="020B0604020202020204" pitchFamily="34" charset="0"/>
              <a:buChar char="•"/>
            </a:pPr>
            <a:r>
              <a:rPr lang="en-US" dirty="0"/>
              <a:t>Create a plan to fill the need</a:t>
            </a:r>
          </a:p>
          <a:p>
            <a:pPr marL="1200150" lvl="2" indent="-285750">
              <a:buFont typeface="Arial" panose="020B0604020202020204" pitchFamily="34" charset="0"/>
              <a:buChar char="•"/>
            </a:pPr>
            <a:r>
              <a:rPr lang="en-US" dirty="0"/>
              <a:t>Present the NEED and PLAN to a review committee for approval</a:t>
            </a:r>
          </a:p>
          <a:p>
            <a:pPr marL="1657350" lvl="3" indent="-285750">
              <a:buFont typeface="Arial" panose="020B0604020202020204" pitchFamily="34" charset="0"/>
              <a:buChar char="•"/>
            </a:pPr>
            <a:r>
              <a:rPr lang="en-US" dirty="0"/>
              <a:t>Committee of local stake holders and the FFA advisor</a:t>
            </a:r>
          </a:p>
          <a:p>
            <a:pPr marL="1657350" lvl="3" indent="-285750">
              <a:buFont typeface="Arial" panose="020B0604020202020204" pitchFamily="34" charset="0"/>
              <a:buChar char="•"/>
            </a:pPr>
            <a:r>
              <a:rPr lang="en-US" dirty="0"/>
              <a:t>Committee should confirm proposed project fits AFNR content standards</a:t>
            </a:r>
          </a:p>
        </p:txBody>
      </p:sp>
    </p:spTree>
    <p:extLst>
      <p:ext uri="{BB962C8B-B14F-4D97-AF65-F5344CB8AC3E}">
        <p14:creationId xmlns:p14="http://schemas.microsoft.com/office/powerpoint/2010/main" val="2014588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10" end="10"/>
                                            </p:txEl>
                                          </p:spTgt>
                                        </p:tgtEl>
                                        <p:attrNameLst>
                                          <p:attrName>style.visibility</p:attrName>
                                        </p:attrNameLst>
                                      </p:cBhvr>
                                      <p:to>
                                        <p:strVal val="visible"/>
                                      </p:to>
                                    </p:set>
                                    <p:animEffect transition="in" filter="wipe(down)">
                                      <p:cBhvr>
                                        <p:cTn id="7" dur="500"/>
                                        <p:tgtEl>
                                          <p:spTgt spid="4">
                                            <p:txEl>
                                              <p:pRg st="10" end="1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11" end="11"/>
                                            </p:txEl>
                                          </p:spTgt>
                                        </p:tgtEl>
                                        <p:attrNameLst>
                                          <p:attrName>style.visibility</p:attrName>
                                        </p:attrNameLst>
                                      </p:cBhvr>
                                      <p:to>
                                        <p:strVal val="visible"/>
                                      </p:to>
                                    </p:set>
                                    <p:animEffect transition="in" filter="wipe(down)">
                                      <p:cBhvr>
                                        <p:cTn id="12" dur="500"/>
                                        <p:tgtEl>
                                          <p:spTgt spid="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178A483-8DAF-476D-9047-09DBDD3A37D8}"/>
              </a:ext>
            </a:extLst>
          </p:cNvPr>
          <p:cNvSpPr/>
          <p:nvPr/>
        </p:nvSpPr>
        <p:spPr>
          <a:xfrm>
            <a:off x="511727" y="293615"/>
            <a:ext cx="11241249" cy="4801314"/>
          </a:xfrm>
          <a:prstGeom prst="rect">
            <a:avLst/>
          </a:prstGeom>
        </p:spPr>
        <p:txBody>
          <a:bodyPr wrap="square">
            <a:spAutoFit/>
          </a:bodyPr>
          <a:lstStyle/>
          <a:p>
            <a:pPr algn="ctr"/>
            <a:r>
              <a:rPr lang="en-US" b="1" dirty="0"/>
              <a:t>Requirements for a Service-Learning SAE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Students </a:t>
            </a:r>
            <a:r>
              <a:rPr lang="en-US" i="1" dirty="0"/>
              <a:t>(individually or in a small team)</a:t>
            </a:r>
            <a:r>
              <a:rPr lang="en-US" dirty="0"/>
              <a:t> Plan, Conduct and Evaluate an AFNR related service.</a:t>
            </a:r>
          </a:p>
          <a:p>
            <a:pPr marL="742950" lvl="1" indent="-285750">
              <a:buFont typeface="Arial" panose="020B0604020202020204" pitchFamily="34" charset="0"/>
              <a:buChar char="•"/>
            </a:pPr>
            <a:r>
              <a:rPr lang="en-US" dirty="0"/>
              <a:t>Plan</a:t>
            </a:r>
          </a:p>
          <a:p>
            <a:pPr marL="1200150" lvl="2" indent="-285750">
              <a:buFont typeface="Arial" panose="020B0604020202020204" pitchFamily="34" charset="0"/>
              <a:buChar char="•"/>
            </a:pPr>
            <a:r>
              <a:rPr lang="en-US" dirty="0"/>
              <a:t>Identify a need</a:t>
            </a:r>
          </a:p>
          <a:p>
            <a:pPr marL="1657350" lvl="3" indent="-285750">
              <a:buFont typeface="Arial" panose="020B0604020202020204" pitchFamily="34" charset="0"/>
              <a:buChar char="•"/>
            </a:pPr>
            <a:r>
              <a:rPr lang="en-US" dirty="0"/>
              <a:t>Must provide a service to the school, public entities, or the community.</a:t>
            </a:r>
          </a:p>
          <a:p>
            <a:pPr marL="1657350" lvl="3" indent="-285750">
              <a:buFont typeface="Arial" panose="020B0604020202020204" pitchFamily="34" charset="0"/>
              <a:buChar char="•"/>
            </a:pPr>
            <a:r>
              <a:rPr lang="en-US" dirty="0"/>
              <a:t>Beneficiary cannot be the FFA chapter.</a:t>
            </a:r>
          </a:p>
          <a:p>
            <a:pPr marL="1657350" lvl="3" indent="-285750">
              <a:buFont typeface="Arial" panose="020B0604020202020204" pitchFamily="34" charset="0"/>
              <a:buChar char="•"/>
            </a:pPr>
            <a:r>
              <a:rPr lang="en-US" dirty="0"/>
              <a:t>Must be of sufficient scope so students can develop skills and abilities identified in the AFNR content standards.</a:t>
            </a:r>
          </a:p>
          <a:p>
            <a:pPr marL="1200150" lvl="2" indent="-285750">
              <a:buFont typeface="Arial" panose="020B0604020202020204" pitchFamily="34" charset="0"/>
              <a:buChar char="•"/>
            </a:pPr>
            <a:r>
              <a:rPr lang="en-US" dirty="0"/>
              <a:t>Create a plan to fill the need</a:t>
            </a:r>
          </a:p>
          <a:p>
            <a:pPr marL="1200150" lvl="2" indent="-285750">
              <a:buFont typeface="Arial" panose="020B0604020202020204" pitchFamily="34" charset="0"/>
              <a:buChar char="•"/>
            </a:pPr>
            <a:r>
              <a:rPr lang="en-US" dirty="0"/>
              <a:t>Present the NEED and PLAN to a review committee for approval</a:t>
            </a:r>
          </a:p>
          <a:p>
            <a:pPr marL="1657350" lvl="3" indent="-285750">
              <a:buFont typeface="Arial" panose="020B0604020202020204" pitchFamily="34" charset="0"/>
              <a:buChar char="•"/>
            </a:pPr>
            <a:r>
              <a:rPr lang="en-US" dirty="0"/>
              <a:t>Committee of local stake holders and the FFA advisor</a:t>
            </a:r>
          </a:p>
          <a:p>
            <a:pPr marL="1657350" lvl="3" indent="-285750">
              <a:buFont typeface="Arial" panose="020B0604020202020204" pitchFamily="34" charset="0"/>
              <a:buChar char="•"/>
            </a:pPr>
            <a:r>
              <a:rPr lang="en-US" dirty="0"/>
              <a:t>Committee should confirm proposed project fits AFNR content standards</a:t>
            </a:r>
          </a:p>
          <a:p>
            <a:pPr marL="742950" lvl="1" indent="-285750">
              <a:buFont typeface="Arial" panose="020B0604020202020204" pitchFamily="34" charset="0"/>
              <a:buChar char="•"/>
            </a:pPr>
            <a:r>
              <a:rPr lang="en-US" b="1" dirty="0"/>
              <a:t>Conduct</a:t>
            </a:r>
          </a:p>
          <a:p>
            <a:pPr marL="1200150" lvl="2" indent="-285750">
              <a:buFont typeface="Arial" panose="020B0604020202020204" pitchFamily="34" charset="0"/>
              <a:buChar char="•"/>
            </a:pPr>
            <a:r>
              <a:rPr lang="en-US" dirty="0"/>
              <a:t>Do the project</a:t>
            </a:r>
          </a:p>
          <a:p>
            <a:pPr marL="1657350" lvl="3" indent="-285750">
              <a:buFont typeface="Arial" panose="020B0604020202020204" pitchFamily="34" charset="0"/>
              <a:buChar char="•"/>
            </a:pPr>
            <a:r>
              <a:rPr lang="en-US" dirty="0"/>
              <a:t>Can be done in a single event or over the course of multiple years</a:t>
            </a:r>
          </a:p>
          <a:p>
            <a:pPr marL="1657350" lvl="3" indent="-285750">
              <a:buFont typeface="Arial" panose="020B0604020202020204" pitchFamily="34" charset="0"/>
              <a:buChar char="•"/>
            </a:pPr>
            <a:r>
              <a:rPr lang="en-US" dirty="0"/>
              <a:t>Can involve other people helping do the work</a:t>
            </a:r>
          </a:p>
        </p:txBody>
      </p:sp>
    </p:spTree>
    <p:extLst>
      <p:ext uri="{BB962C8B-B14F-4D97-AF65-F5344CB8AC3E}">
        <p14:creationId xmlns:p14="http://schemas.microsoft.com/office/powerpoint/2010/main" val="3718418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4">
                                            <p:txEl>
                                              <p:pRg st="14" end="14"/>
                                            </p:txEl>
                                          </p:spTgt>
                                        </p:tgtEl>
                                        <p:attrNameLst>
                                          <p:attrName>style.visibility</p:attrName>
                                        </p:attrNameLst>
                                      </p:cBhvr>
                                      <p:to>
                                        <p:strVal val="visible"/>
                                      </p:to>
                                    </p:set>
                                    <p:animEffect transition="in" filter="wipe(down)">
                                      <p:cBhvr>
                                        <p:cTn id="11" dur="500"/>
                                        <p:tgtEl>
                                          <p:spTgt spid="4">
                                            <p:txEl>
                                              <p:pRg st="14" end="14"/>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4">
                                            <p:txEl>
                                              <p:pRg st="15" end="15"/>
                                            </p:txEl>
                                          </p:spTgt>
                                        </p:tgtEl>
                                        <p:attrNameLst>
                                          <p:attrName>style.visibility</p:attrName>
                                        </p:attrNameLst>
                                      </p:cBhvr>
                                      <p:to>
                                        <p:strVal val="visible"/>
                                      </p:to>
                                    </p:set>
                                    <p:animEffect transition="in" filter="wipe(down)">
                                      <p:cBhvr>
                                        <p:cTn id="16" dur="500"/>
                                        <p:tgtEl>
                                          <p:spTgt spid="4">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178A483-8DAF-476D-9047-09DBDD3A37D8}"/>
              </a:ext>
            </a:extLst>
          </p:cNvPr>
          <p:cNvSpPr/>
          <p:nvPr/>
        </p:nvSpPr>
        <p:spPr>
          <a:xfrm>
            <a:off x="511727" y="293615"/>
            <a:ext cx="11241249" cy="6463308"/>
          </a:xfrm>
          <a:prstGeom prst="rect">
            <a:avLst/>
          </a:prstGeom>
        </p:spPr>
        <p:txBody>
          <a:bodyPr wrap="square">
            <a:spAutoFit/>
          </a:bodyPr>
          <a:lstStyle/>
          <a:p>
            <a:pPr algn="ctr"/>
            <a:r>
              <a:rPr lang="en-US" b="1" dirty="0"/>
              <a:t>Requirements for a Service-Learning SAE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Students </a:t>
            </a:r>
            <a:r>
              <a:rPr lang="en-US" i="1" dirty="0"/>
              <a:t>(individually or in a small team)</a:t>
            </a:r>
            <a:r>
              <a:rPr lang="en-US" dirty="0"/>
              <a:t> Plan, Conduct and Evaluate an AFNR related service.</a:t>
            </a:r>
          </a:p>
          <a:p>
            <a:pPr marL="742950" lvl="1" indent="-285750">
              <a:buFont typeface="Arial" panose="020B0604020202020204" pitchFamily="34" charset="0"/>
              <a:buChar char="•"/>
            </a:pPr>
            <a:r>
              <a:rPr lang="en-US" dirty="0"/>
              <a:t>Plan</a:t>
            </a:r>
          </a:p>
          <a:p>
            <a:pPr marL="1200150" lvl="2" indent="-285750">
              <a:buFont typeface="Arial" panose="020B0604020202020204" pitchFamily="34" charset="0"/>
              <a:buChar char="•"/>
            </a:pPr>
            <a:r>
              <a:rPr lang="en-US" dirty="0"/>
              <a:t>Identify a need</a:t>
            </a:r>
          </a:p>
          <a:p>
            <a:pPr marL="1657350" lvl="3" indent="-285750">
              <a:buFont typeface="Arial" panose="020B0604020202020204" pitchFamily="34" charset="0"/>
              <a:buChar char="•"/>
            </a:pPr>
            <a:r>
              <a:rPr lang="en-US" dirty="0"/>
              <a:t>Must provide a service to the school, public entities, or the community.</a:t>
            </a:r>
          </a:p>
          <a:p>
            <a:pPr marL="1657350" lvl="3" indent="-285750">
              <a:buFont typeface="Arial" panose="020B0604020202020204" pitchFamily="34" charset="0"/>
              <a:buChar char="•"/>
            </a:pPr>
            <a:r>
              <a:rPr lang="en-US" dirty="0"/>
              <a:t>Beneficiary cannot be the FFA chapter.</a:t>
            </a:r>
          </a:p>
          <a:p>
            <a:pPr marL="1657350" lvl="3" indent="-285750">
              <a:buFont typeface="Arial" panose="020B0604020202020204" pitchFamily="34" charset="0"/>
              <a:buChar char="•"/>
            </a:pPr>
            <a:r>
              <a:rPr lang="en-US" dirty="0"/>
              <a:t>Must be of sufficient scope so students can develop skills and abilities identified in the AFNR content standards.</a:t>
            </a:r>
          </a:p>
          <a:p>
            <a:pPr marL="1200150" lvl="2" indent="-285750">
              <a:buFont typeface="Arial" panose="020B0604020202020204" pitchFamily="34" charset="0"/>
              <a:buChar char="•"/>
            </a:pPr>
            <a:r>
              <a:rPr lang="en-US" dirty="0"/>
              <a:t>Create a plan to fill the need</a:t>
            </a:r>
          </a:p>
          <a:p>
            <a:pPr marL="1200150" lvl="2" indent="-285750">
              <a:buFont typeface="Arial" panose="020B0604020202020204" pitchFamily="34" charset="0"/>
              <a:buChar char="•"/>
            </a:pPr>
            <a:r>
              <a:rPr lang="en-US" dirty="0"/>
              <a:t>Present the NEED and PLAN to a review committee for approval</a:t>
            </a:r>
          </a:p>
          <a:p>
            <a:pPr marL="1657350" lvl="3" indent="-285750">
              <a:buFont typeface="Arial" panose="020B0604020202020204" pitchFamily="34" charset="0"/>
              <a:buChar char="•"/>
            </a:pPr>
            <a:r>
              <a:rPr lang="en-US" dirty="0"/>
              <a:t>Committee of local stake holders and the FFA advisor</a:t>
            </a:r>
          </a:p>
          <a:p>
            <a:pPr marL="1657350" lvl="3" indent="-285750">
              <a:buFont typeface="Arial" panose="020B0604020202020204" pitchFamily="34" charset="0"/>
              <a:buChar char="•"/>
            </a:pPr>
            <a:r>
              <a:rPr lang="en-US" dirty="0"/>
              <a:t>Committee should confirm proposed project fits AFNR content standards</a:t>
            </a:r>
          </a:p>
          <a:p>
            <a:pPr marL="742950" lvl="1" indent="-285750">
              <a:buFont typeface="Arial" panose="020B0604020202020204" pitchFamily="34" charset="0"/>
              <a:buChar char="•"/>
            </a:pPr>
            <a:r>
              <a:rPr lang="en-US" dirty="0"/>
              <a:t>Conduct</a:t>
            </a:r>
          </a:p>
          <a:p>
            <a:pPr marL="1200150" lvl="2" indent="-285750">
              <a:buFont typeface="Arial" panose="020B0604020202020204" pitchFamily="34" charset="0"/>
              <a:buChar char="•"/>
            </a:pPr>
            <a:r>
              <a:rPr lang="en-US" dirty="0"/>
              <a:t>Do the project</a:t>
            </a:r>
          </a:p>
          <a:p>
            <a:pPr marL="1657350" lvl="3" indent="-285750">
              <a:buFont typeface="Arial" panose="020B0604020202020204" pitchFamily="34" charset="0"/>
              <a:buChar char="•"/>
            </a:pPr>
            <a:r>
              <a:rPr lang="en-US" dirty="0"/>
              <a:t>Can be done in a single event or over the course of multiple years</a:t>
            </a:r>
          </a:p>
          <a:p>
            <a:pPr marL="1657350" lvl="3" indent="-285750">
              <a:buFont typeface="Arial" panose="020B0604020202020204" pitchFamily="34" charset="0"/>
              <a:buChar char="•"/>
            </a:pPr>
            <a:r>
              <a:rPr lang="en-US" dirty="0"/>
              <a:t>Can involve other people helping do the work</a:t>
            </a:r>
          </a:p>
          <a:p>
            <a:pPr marL="742950" lvl="1" indent="-285750">
              <a:buFont typeface="Arial" panose="020B0604020202020204" pitchFamily="34" charset="0"/>
              <a:buChar char="•"/>
            </a:pPr>
            <a:r>
              <a:rPr lang="en-US" b="1" dirty="0"/>
              <a:t>Evaluate</a:t>
            </a:r>
          </a:p>
          <a:p>
            <a:pPr marL="1200150" lvl="2" indent="-285750">
              <a:buFont typeface="Arial" panose="020B0604020202020204" pitchFamily="34" charset="0"/>
              <a:buChar char="•"/>
            </a:pPr>
            <a:r>
              <a:rPr lang="en-US" dirty="0"/>
              <a:t>Reflect on the project successes and failures</a:t>
            </a:r>
          </a:p>
          <a:p>
            <a:pPr marL="1200150" lvl="2" indent="-285750">
              <a:buFont typeface="Arial" panose="020B0604020202020204" pitchFamily="34" charset="0"/>
              <a:buChar char="•"/>
            </a:pPr>
            <a:r>
              <a:rPr lang="en-US" dirty="0"/>
              <a:t>Report on project to original approving committee</a:t>
            </a:r>
          </a:p>
          <a:p>
            <a:pPr marL="1657350" lvl="3" indent="-285750">
              <a:buFont typeface="Arial" panose="020B0604020202020204" pitchFamily="34" charset="0"/>
              <a:buChar char="•"/>
            </a:pPr>
            <a:r>
              <a:rPr lang="en-US" dirty="0"/>
              <a:t>A multi-year project should include periodic updates to the committee</a:t>
            </a:r>
          </a:p>
          <a:p>
            <a:pPr marL="1657350" lvl="3" indent="-285750">
              <a:buFont typeface="Arial" panose="020B0604020202020204" pitchFamily="34" charset="0"/>
              <a:buChar char="•"/>
            </a:pPr>
            <a:r>
              <a:rPr lang="en-US" dirty="0"/>
              <a:t>Major changes to the project should include approval by the review committee</a:t>
            </a:r>
          </a:p>
          <a:p>
            <a:pPr marL="1200150" lvl="2" indent="-285750">
              <a:buFont typeface="Arial" panose="020B0604020202020204" pitchFamily="34" charset="0"/>
              <a:buChar char="•"/>
            </a:pPr>
            <a:endParaRPr lang="en-US" dirty="0"/>
          </a:p>
        </p:txBody>
      </p:sp>
    </p:spTree>
    <p:extLst>
      <p:ext uri="{BB962C8B-B14F-4D97-AF65-F5344CB8AC3E}">
        <p14:creationId xmlns:p14="http://schemas.microsoft.com/office/powerpoint/2010/main" val="2053890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7" end="1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8" end="1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4">
                                            <p:txEl>
                                              <p:pRg st="19" end="19"/>
                                            </p:txEl>
                                          </p:spTgt>
                                        </p:tgtEl>
                                        <p:attrNameLst>
                                          <p:attrName>style.visibility</p:attrName>
                                        </p:attrNameLst>
                                      </p:cBhvr>
                                      <p:to>
                                        <p:strVal val="visible"/>
                                      </p:to>
                                    </p:set>
                                    <p:animEffect transition="in" filter="wipe(down)">
                                      <p:cBhvr>
                                        <p:cTn id="15" dur="500"/>
                                        <p:tgtEl>
                                          <p:spTgt spid="4">
                                            <p:txEl>
                                              <p:pRg st="19" end="19"/>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4">
                                            <p:txEl>
                                              <p:pRg st="20" end="20"/>
                                            </p:txEl>
                                          </p:spTgt>
                                        </p:tgtEl>
                                        <p:attrNameLst>
                                          <p:attrName>style.visibility</p:attrName>
                                        </p:attrNameLst>
                                      </p:cBhvr>
                                      <p:to>
                                        <p:strVal val="visible"/>
                                      </p:to>
                                    </p:set>
                                    <p:animEffect transition="in" filter="wipe(down)">
                                      <p:cBhvr>
                                        <p:cTn id="20" dur="500"/>
                                        <p:tgtEl>
                                          <p:spTgt spid="4">
                                            <p:txEl>
                                              <p:pRg st="20" end="2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178A483-8DAF-476D-9047-09DBDD3A37D8}"/>
              </a:ext>
            </a:extLst>
          </p:cNvPr>
          <p:cNvSpPr/>
          <p:nvPr/>
        </p:nvSpPr>
        <p:spPr>
          <a:xfrm>
            <a:off x="511727" y="293615"/>
            <a:ext cx="11242308" cy="4524315"/>
          </a:xfrm>
          <a:prstGeom prst="rect">
            <a:avLst/>
          </a:prstGeom>
        </p:spPr>
        <p:txBody>
          <a:bodyPr wrap="square">
            <a:spAutoFit/>
          </a:bodyPr>
          <a:lstStyle/>
          <a:p>
            <a:pPr algn="ctr"/>
            <a:r>
              <a:rPr lang="en-US" b="1" dirty="0"/>
              <a:t>Requirements for a Service-Learning SAE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Project must meet Agriculture, Food and Natural Resources standards to be accepted at the national level for FFA degrees and/or awards.</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AFNR Standards accepted by Natl FFA were created by “</a:t>
            </a:r>
            <a:r>
              <a:rPr lang="en-US" dirty="0">
                <a:hlinkClick r:id="rId3"/>
              </a:rPr>
              <a:t>The National Council for Agricultural Education</a:t>
            </a:r>
            <a:r>
              <a:rPr lang="en-US" dirty="0"/>
              <a:t>”</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AFNR Pathways (Direct Link:  </a:t>
            </a:r>
            <a:r>
              <a:rPr lang="en-US" dirty="0">
                <a:hlinkClick r:id="rId4"/>
              </a:rPr>
              <a:t>https://thecouncil.ffa.org/afnr/</a:t>
            </a:r>
            <a:r>
              <a:rPr lang="en-US" dirty="0"/>
              <a:t>)</a:t>
            </a:r>
          </a:p>
          <a:p>
            <a:pPr marL="1200150" lvl="2" indent="-285750">
              <a:buFont typeface="Arial" panose="020B0604020202020204" pitchFamily="34" charset="0"/>
              <a:buChar char="•"/>
            </a:pPr>
            <a:r>
              <a:rPr lang="en-US" dirty="0"/>
              <a:t>Agribusiness Systems</a:t>
            </a:r>
          </a:p>
          <a:p>
            <a:pPr marL="1200150" lvl="2" indent="-285750">
              <a:buFont typeface="Arial" panose="020B0604020202020204" pitchFamily="34" charset="0"/>
              <a:buChar char="•"/>
            </a:pPr>
            <a:r>
              <a:rPr lang="en-US" dirty="0"/>
              <a:t>Animal Systems</a:t>
            </a:r>
          </a:p>
          <a:p>
            <a:pPr marL="1200150" lvl="2" indent="-285750">
              <a:buFont typeface="Arial" panose="020B0604020202020204" pitchFamily="34" charset="0"/>
              <a:buChar char="•"/>
            </a:pPr>
            <a:r>
              <a:rPr lang="en-US" dirty="0"/>
              <a:t>Biotechnology Systems</a:t>
            </a:r>
          </a:p>
          <a:p>
            <a:pPr marL="1200150" lvl="2" indent="-285750">
              <a:buFont typeface="Arial" panose="020B0604020202020204" pitchFamily="34" charset="0"/>
              <a:buChar char="•"/>
            </a:pPr>
            <a:r>
              <a:rPr lang="en-US" dirty="0"/>
              <a:t>Environmental Services Systems</a:t>
            </a:r>
          </a:p>
          <a:p>
            <a:pPr marL="1200150" lvl="2" indent="-285750">
              <a:buFont typeface="Arial" panose="020B0604020202020204" pitchFamily="34" charset="0"/>
              <a:buChar char="•"/>
            </a:pPr>
            <a:r>
              <a:rPr lang="en-US" dirty="0"/>
              <a:t>Food Products and Processing</a:t>
            </a:r>
          </a:p>
          <a:p>
            <a:pPr marL="1200150" lvl="2" indent="-285750">
              <a:buFont typeface="Arial" panose="020B0604020202020204" pitchFamily="34" charset="0"/>
              <a:buChar char="•"/>
            </a:pPr>
            <a:r>
              <a:rPr lang="en-US" dirty="0"/>
              <a:t>Natural Resource Systems</a:t>
            </a:r>
          </a:p>
          <a:p>
            <a:pPr marL="1200150" lvl="2" indent="-285750">
              <a:buFont typeface="Arial" panose="020B0604020202020204" pitchFamily="34" charset="0"/>
              <a:buChar char="•"/>
            </a:pPr>
            <a:r>
              <a:rPr lang="en-US" dirty="0"/>
              <a:t>Plant Systems</a:t>
            </a:r>
          </a:p>
          <a:p>
            <a:pPr marL="1200150" lvl="2" indent="-285750">
              <a:buFont typeface="Arial" panose="020B0604020202020204" pitchFamily="34" charset="0"/>
              <a:buChar char="•"/>
            </a:pPr>
            <a:r>
              <a:rPr lang="en-US" dirty="0"/>
              <a:t>Power, Structural and Technical Systems</a:t>
            </a:r>
          </a:p>
        </p:txBody>
      </p:sp>
    </p:spTree>
    <p:extLst>
      <p:ext uri="{BB962C8B-B14F-4D97-AF65-F5344CB8AC3E}">
        <p14:creationId xmlns:p14="http://schemas.microsoft.com/office/powerpoint/2010/main" val="1603834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C426BA2-B6CC-4155-BF34-B5F0D49EDE7D}"/>
              </a:ext>
            </a:extLst>
          </p:cNvPr>
          <p:cNvSpPr>
            <a:spLocks noGrp="1"/>
          </p:cNvSpPr>
          <p:nvPr>
            <p:ph idx="1"/>
          </p:nvPr>
        </p:nvSpPr>
        <p:spPr>
          <a:xfrm>
            <a:off x="701335" y="452761"/>
            <a:ext cx="10830757" cy="6010183"/>
          </a:xfrm>
        </p:spPr>
        <p:txBody>
          <a:bodyPr>
            <a:normAutofit lnSpcReduction="10000"/>
          </a:bodyPr>
          <a:lstStyle/>
          <a:p>
            <a:pPr marL="0" indent="0" algn="ctr">
              <a:buNone/>
            </a:pPr>
            <a:r>
              <a:rPr lang="en-US" dirty="0"/>
              <a:t>Service-Learning SAE</a:t>
            </a:r>
          </a:p>
          <a:p>
            <a:pPr marL="0" indent="0" algn="ctr">
              <a:buNone/>
            </a:pPr>
            <a:r>
              <a:rPr lang="en-US" dirty="0"/>
              <a:t>EXAMPLES</a:t>
            </a:r>
          </a:p>
          <a:p>
            <a:pPr marL="742950" lvl="1" indent="-285750"/>
            <a:r>
              <a:rPr lang="en-US" dirty="0"/>
              <a:t>Developing a non-profit community garden in a city park to supply food to a city run food bank.</a:t>
            </a:r>
          </a:p>
          <a:p>
            <a:pPr marL="1200150" lvl="2" indent="-285750"/>
            <a:r>
              <a:rPr lang="en-US" b="1" dirty="0"/>
              <a:t>Acceptable</a:t>
            </a:r>
            <a:r>
              <a:rPr lang="en-US" dirty="0"/>
              <a:t> </a:t>
            </a:r>
          </a:p>
          <a:p>
            <a:pPr marL="742950" lvl="1" indent="-285750"/>
            <a:endParaRPr lang="en-US" dirty="0"/>
          </a:p>
          <a:p>
            <a:pPr marL="742950" lvl="1" indent="-285750"/>
            <a:r>
              <a:rPr lang="en-US" dirty="0"/>
              <a:t>Making blankets to donate to the local children’s hospital.</a:t>
            </a:r>
          </a:p>
          <a:p>
            <a:pPr marL="1200150" lvl="2" indent="-285750"/>
            <a:r>
              <a:rPr lang="en-US" b="1" dirty="0"/>
              <a:t>Unacceptable </a:t>
            </a:r>
            <a:r>
              <a:rPr lang="en-US" i="1" dirty="0"/>
              <a:t>(Acceptable as Community Service but doesn’t provide opportunity to meet AFNR standards)</a:t>
            </a:r>
          </a:p>
          <a:p>
            <a:pPr marL="742950" lvl="1" indent="-285750"/>
            <a:endParaRPr lang="en-US" dirty="0"/>
          </a:p>
          <a:p>
            <a:pPr marL="742950" lvl="1" indent="-285750"/>
            <a:r>
              <a:rPr lang="en-US" dirty="0"/>
              <a:t>Building, installing and maintaining nesting boxes for endangered bird species in a state owned reserve or park.</a:t>
            </a:r>
          </a:p>
          <a:p>
            <a:pPr marL="1200150" lvl="2" indent="-285750"/>
            <a:r>
              <a:rPr lang="en-US" b="1" dirty="0"/>
              <a:t>Acceptable</a:t>
            </a:r>
            <a:r>
              <a:rPr lang="en-US" dirty="0"/>
              <a:t> </a:t>
            </a:r>
          </a:p>
          <a:p>
            <a:pPr marL="742950" lvl="1" indent="-285750"/>
            <a:endParaRPr lang="en-US" dirty="0"/>
          </a:p>
          <a:p>
            <a:pPr marL="742950" lvl="1" indent="-285750"/>
            <a:r>
              <a:rPr lang="en-US" dirty="0"/>
              <a:t>Conducting a bake sale to raise money to pay medical bills for a local child’s operation</a:t>
            </a:r>
          </a:p>
          <a:p>
            <a:pPr marL="1200150" lvl="2" indent="-285750"/>
            <a:r>
              <a:rPr lang="en-US" b="1" dirty="0"/>
              <a:t>Unacceptable </a:t>
            </a:r>
            <a:r>
              <a:rPr lang="en-US" i="1" dirty="0"/>
              <a:t>(Acceptable as Community Service but doesn’t provide opportunity to meet AFNR standards and is a one time event.)</a:t>
            </a:r>
          </a:p>
        </p:txBody>
      </p:sp>
    </p:spTree>
    <p:extLst>
      <p:ext uri="{BB962C8B-B14F-4D97-AF65-F5344CB8AC3E}">
        <p14:creationId xmlns:p14="http://schemas.microsoft.com/office/powerpoint/2010/main" val="190772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p:cTn id="1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2"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 calcmode="lin" valueType="num">
                                      <p:cBhvr>
                                        <p:cTn id="22"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24" dur="500"/>
                                        <p:tgtEl>
                                          <p:spTgt spid="3">
                                            <p:txEl>
                                              <p:pRg st="6" end="6"/>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anim calcmode="lin" valueType="num">
                                      <p:cBhvr>
                                        <p:cTn id="33"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35" dur="500"/>
                                        <p:tgtEl>
                                          <p:spTgt spid="3">
                                            <p:txEl>
                                              <p:pRg st="9" end="9"/>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EAD2D-F342-439B-837B-7C4FED1D96C4}"/>
              </a:ext>
            </a:extLst>
          </p:cNvPr>
          <p:cNvSpPr>
            <a:spLocks noGrp="1"/>
          </p:cNvSpPr>
          <p:nvPr>
            <p:ph type="title"/>
          </p:nvPr>
        </p:nvSpPr>
        <p:spPr/>
        <p:txBody>
          <a:bodyPr/>
          <a:lstStyle/>
          <a:p>
            <a:r>
              <a:rPr lang="en-US" dirty="0"/>
              <a:t>SAE for All Teacher &amp; Student Resources</a:t>
            </a:r>
          </a:p>
        </p:txBody>
      </p:sp>
      <p:sp>
        <p:nvSpPr>
          <p:cNvPr id="3" name="Content Placeholder 2">
            <a:extLst>
              <a:ext uri="{FF2B5EF4-FFF2-40B4-BE49-F238E27FC236}">
                <a16:creationId xmlns:a16="http://schemas.microsoft.com/office/drawing/2014/main" id="{C7C200EB-01CC-46EC-8624-B9CE1BFF1C0D}"/>
              </a:ext>
            </a:extLst>
          </p:cNvPr>
          <p:cNvSpPr>
            <a:spLocks noGrp="1"/>
          </p:cNvSpPr>
          <p:nvPr>
            <p:ph idx="1"/>
          </p:nvPr>
        </p:nvSpPr>
        <p:spPr/>
        <p:txBody>
          <a:bodyPr/>
          <a:lstStyle/>
          <a:p>
            <a:r>
              <a:rPr lang="en-US" dirty="0"/>
              <a:t>Available on FFA.org under  </a:t>
            </a:r>
          </a:p>
          <a:p>
            <a:pPr lvl="1"/>
            <a:r>
              <a:rPr lang="en-US" dirty="0"/>
              <a:t>“Explore FFA”</a:t>
            </a:r>
          </a:p>
          <a:p>
            <a:pPr lvl="1"/>
            <a:r>
              <a:rPr lang="en-US" dirty="0"/>
              <a:t>“Programs &amp; Resources”</a:t>
            </a:r>
          </a:p>
          <a:p>
            <a:pPr lvl="1"/>
            <a:r>
              <a:rPr lang="en-US" dirty="0"/>
              <a:t>“Supervised Agricultural Experiences (SAE)”</a:t>
            </a:r>
          </a:p>
          <a:p>
            <a:pPr lvl="1"/>
            <a:r>
              <a:rPr lang="en-US" dirty="0"/>
              <a:t>Direct Link:  </a:t>
            </a:r>
            <a:r>
              <a:rPr lang="en-US" dirty="0">
                <a:hlinkClick r:id="rId2"/>
              </a:rPr>
              <a:t>https://saeforall.org/</a:t>
            </a:r>
            <a:endParaRPr lang="en-US" dirty="0"/>
          </a:p>
          <a:p>
            <a:pPr lvl="1"/>
            <a:endParaRPr lang="en-US" dirty="0"/>
          </a:p>
          <a:p>
            <a:r>
              <a:rPr lang="en-US" dirty="0"/>
              <a:t>Both Teacher Guides and Student Independent Learning Guides available</a:t>
            </a:r>
          </a:p>
        </p:txBody>
      </p:sp>
    </p:spTree>
    <p:extLst>
      <p:ext uri="{BB962C8B-B14F-4D97-AF65-F5344CB8AC3E}">
        <p14:creationId xmlns:p14="http://schemas.microsoft.com/office/powerpoint/2010/main" val="13080369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218</TotalTime>
  <Words>1412</Words>
  <Application>Microsoft Office PowerPoint</Application>
  <PresentationFormat>Widescreen</PresentationFormat>
  <Paragraphs>135</Paragraphs>
  <Slides>11</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SAE for All Teacher &amp; Student Resources</vt:lpstr>
      <vt:lpstr>PowerPoint Presentation</vt:lpstr>
      <vt:lpstr>Service-Learning Proficiency Award Tips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Evans, Brett</dc:creator>
  <cp:lastModifiedBy>Evans, Brett</cp:lastModifiedBy>
  <cp:revision>22</cp:revision>
  <dcterms:created xsi:type="dcterms:W3CDTF">2020-05-13T14:40:17Z</dcterms:created>
  <dcterms:modified xsi:type="dcterms:W3CDTF">2020-05-13T18:19:15Z</dcterms:modified>
</cp:coreProperties>
</file>