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 ContentType="image/tiff"/>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handoutMasterIdLst>
    <p:handoutMasterId r:id="rId46"/>
  </p:handoutMasterIdLst>
  <p:sldIdLst>
    <p:sldId id="256" r:id="rId2"/>
    <p:sldId id="258" r:id="rId3"/>
    <p:sldId id="257" r:id="rId4"/>
    <p:sldId id="259" r:id="rId5"/>
    <p:sldId id="262" r:id="rId6"/>
    <p:sldId id="260" r:id="rId7"/>
    <p:sldId id="291" r:id="rId8"/>
    <p:sldId id="292" r:id="rId9"/>
    <p:sldId id="293" r:id="rId10"/>
    <p:sldId id="261" r:id="rId11"/>
    <p:sldId id="263" r:id="rId12"/>
    <p:sldId id="294" r:id="rId13"/>
    <p:sldId id="264" r:id="rId14"/>
    <p:sldId id="265" r:id="rId15"/>
    <p:sldId id="266" r:id="rId16"/>
    <p:sldId id="267" r:id="rId17"/>
    <p:sldId id="268" r:id="rId18"/>
    <p:sldId id="270" r:id="rId19"/>
    <p:sldId id="269" r:id="rId20"/>
    <p:sldId id="295" r:id="rId21"/>
    <p:sldId id="271" r:id="rId22"/>
    <p:sldId id="296" r:id="rId23"/>
    <p:sldId id="297" r:id="rId24"/>
    <p:sldId id="298" r:id="rId25"/>
    <p:sldId id="272" r:id="rId26"/>
    <p:sldId id="275" r:id="rId27"/>
    <p:sldId id="299" r:id="rId28"/>
    <p:sldId id="273" r:id="rId29"/>
    <p:sldId id="274" r:id="rId30"/>
    <p:sldId id="277" r:id="rId31"/>
    <p:sldId id="278" r:id="rId32"/>
    <p:sldId id="281" r:id="rId33"/>
    <p:sldId id="279" r:id="rId34"/>
    <p:sldId id="282" r:id="rId35"/>
    <p:sldId id="283" r:id="rId36"/>
    <p:sldId id="284" r:id="rId37"/>
    <p:sldId id="285" r:id="rId38"/>
    <p:sldId id="286" r:id="rId39"/>
    <p:sldId id="287" r:id="rId40"/>
    <p:sldId id="288" r:id="rId41"/>
    <p:sldId id="289" r:id="rId42"/>
    <p:sldId id="290" r:id="rId43"/>
    <p:sldId id="300"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636AA2-AB0E-9E88-92AF-AF887E7C2FCD}" name="Govea, Isaiah" initials="GI" userId="S::igovea@ffa.org::68e7db79-cb75-4429-afda-2a6c4d1a4dd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9" autoAdjust="0"/>
    <p:restoredTop sz="94660"/>
  </p:normalViewPr>
  <p:slideViewPr>
    <p:cSldViewPr snapToGrid="0" showGuides="1">
      <p:cViewPr varScale="1">
        <p:scale>
          <a:sx n="82" d="100"/>
          <a:sy n="82" d="100"/>
        </p:scale>
        <p:origin x="581" y="72"/>
      </p:cViewPr>
      <p:guideLst>
        <p:guide orient="horz" pos="2160"/>
        <p:guide pos="3840"/>
      </p:guideLst>
    </p:cSldViewPr>
  </p:slideViewPr>
  <p:notesTextViewPr>
    <p:cViewPr>
      <p:scale>
        <a:sx n="1" d="1"/>
        <a:sy n="1" d="1"/>
      </p:scale>
      <p:origin x="0" y="0"/>
    </p:cViewPr>
  </p:notesTextViewPr>
  <p:notesViewPr>
    <p:cSldViewPr snapToGrid="0" showGuides="1">
      <p:cViewPr varScale="1">
        <p:scale>
          <a:sx n="84" d="100"/>
          <a:sy n="84" d="100"/>
        </p:scale>
        <p:origin x="307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8/10/relationships/authors" Targe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CE3A53-9945-49B5-9F17-FDCA6A2BD11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4BC7303B-8676-4A60-96F8-8FA10E6DAD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55C4E57-C029-41FA-9628-A6C83FE020A1}" type="datetimeFigureOut">
              <a:rPr lang="en-GB" smtClean="0"/>
              <a:t>09/06/2023</a:t>
            </a:fld>
            <a:endParaRPr lang="en-GB"/>
          </a:p>
        </p:txBody>
      </p:sp>
      <p:sp>
        <p:nvSpPr>
          <p:cNvPr id="4" name="Footer Placeholder 3">
            <a:extLst>
              <a:ext uri="{FF2B5EF4-FFF2-40B4-BE49-F238E27FC236}">
                <a16:creationId xmlns:a16="http://schemas.microsoft.com/office/drawing/2014/main" id="{23D3D82B-DD97-4DD4-B5A4-D9AE0646836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21CBC15-BCC4-4E91-BACF-932EBEE502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C954EA0-CD7C-49B4-84EC-46F022CFEADB}" type="slidenum">
              <a:rPr lang="en-GB" smtClean="0"/>
              <a:t>‹#›</a:t>
            </a:fld>
            <a:endParaRPr lang="en-GB"/>
          </a:p>
        </p:txBody>
      </p:sp>
    </p:spTree>
    <p:extLst>
      <p:ext uri="{BB962C8B-B14F-4D97-AF65-F5344CB8AC3E}">
        <p14:creationId xmlns:p14="http://schemas.microsoft.com/office/powerpoint/2010/main" val="39651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B5E843-6423-462D-9509-143CD60ED4B2}" type="datetimeFigureOut">
              <a:rPr lang="en-GB" smtClean="0"/>
              <a:t>09/06/2023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1DAC8A-5181-41B9-A7EF-AE7F9F949493}" type="slidenum">
              <a:rPr lang="en-GB" smtClean="0"/>
              <a:t>‹#›</a:t>
            </a:fld>
            <a:endParaRPr lang="en-GB"/>
          </a:p>
        </p:txBody>
      </p:sp>
    </p:spTree>
    <p:extLst>
      <p:ext uri="{BB962C8B-B14F-4D97-AF65-F5344CB8AC3E}">
        <p14:creationId xmlns:p14="http://schemas.microsoft.com/office/powerpoint/2010/main" val="109121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C1DAC8A-5181-41B9-A7EF-AE7F9F949493}" type="slidenum">
              <a:rPr lang="en-GB" smtClean="0"/>
              <a:t>1</a:t>
            </a:fld>
            <a:endParaRPr lang="en-GB"/>
          </a:p>
        </p:txBody>
      </p:sp>
    </p:spTree>
    <p:extLst>
      <p:ext uri="{BB962C8B-B14F-4D97-AF65-F5344CB8AC3E}">
        <p14:creationId xmlns:p14="http://schemas.microsoft.com/office/powerpoint/2010/main" val="15378737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2" name="Yellow bar top">
            <a:extLst>
              <a:ext uri="{FF2B5EF4-FFF2-40B4-BE49-F238E27FC236}">
                <a16:creationId xmlns:a16="http://schemas.microsoft.com/office/drawing/2014/main" id="{61C7D2EB-389B-4B5D-BB76-E75293833A1D}"/>
              </a:ext>
            </a:extLst>
          </p:cNvPr>
          <p:cNvSpPr>
            <a:spLocks/>
          </p:cNvSpPr>
          <p:nvPr userDrawn="1"/>
        </p:nvSpPr>
        <p:spPr>
          <a:xfrm>
            <a:off x="0" y="1285880"/>
            <a:ext cx="12192000" cy="24953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Blue bar top">
            <a:extLst>
              <a:ext uri="{FF2B5EF4-FFF2-40B4-BE49-F238E27FC236}">
                <a16:creationId xmlns:a16="http://schemas.microsoft.com/office/drawing/2014/main" id="{86239813-E27A-4EB9-A60B-806C9A63E5C2}"/>
              </a:ext>
            </a:extLst>
          </p:cNvPr>
          <p:cNvSpPr/>
          <p:nvPr userDrawn="1"/>
        </p:nvSpPr>
        <p:spPr>
          <a:xfrm>
            <a:off x="0" y="-17462"/>
            <a:ext cx="12192000" cy="130196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Frame">
            <a:extLst>
              <a:ext uri="{FF2B5EF4-FFF2-40B4-BE49-F238E27FC236}">
                <a16:creationId xmlns:a16="http://schemas.microsoft.com/office/drawing/2014/main" id="{12D6DA04-F5AA-4511-9AE5-927823337466}"/>
              </a:ext>
            </a:extLst>
          </p:cNvPr>
          <p:cNvGrpSpPr/>
          <p:nvPr userDrawn="1"/>
        </p:nvGrpSpPr>
        <p:grpSpPr>
          <a:xfrm>
            <a:off x="273600" y="271266"/>
            <a:ext cx="11644136" cy="6434528"/>
            <a:chOff x="273600" y="271266"/>
            <a:chExt cx="11644136" cy="6434528"/>
          </a:xfrm>
        </p:grpSpPr>
        <p:sp>
          <p:nvSpPr>
            <p:cNvPr id="8" name="Bottom left">
              <a:extLst>
                <a:ext uri="{FF2B5EF4-FFF2-40B4-BE49-F238E27FC236}">
                  <a16:creationId xmlns:a16="http://schemas.microsoft.com/office/drawing/2014/main" id="{CF19DB2C-1627-41B2-A650-D4F16AE1C039}"/>
                </a:ext>
              </a:extLst>
            </p:cNvPr>
            <p:cNvSpPr>
              <a:spLocks noChangeAspect="1"/>
            </p:cNvSpPr>
            <p:nvPr userDrawn="1"/>
          </p:nvSpPr>
          <p:spPr>
            <a:xfrm>
              <a:off x="273600" y="6524411"/>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Bottom line">
              <a:extLst>
                <a:ext uri="{FF2B5EF4-FFF2-40B4-BE49-F238E27FC236}">
                  <a16:creationId xmlns:a16="http://schemas.microsoft.com/office/drawing/2014/main" id="{5F50EF8B-7A60-4003-9F77-80306AC7D1F4}"/>
                </a:ext>
              </a:extLst>
            </p:cNvPr>
            <p:cNvCxnSpPr>
              <a:cxnSpLocks/>
            </p:cNvCxnSpPr>
            <p:nvPr userDrawn="1"/>
          </p:nvCxnSpPr>
          <p:spPr>
            <a:xfrm>
              <a:off x="366489" y="6524411"/>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0" name="Right line">
              <a:extLst>
                <a:ext uri="{FF2B5EF4-FFF2-40B4-BE49-F238E27FC236}">
                  <a16:creationId xmlns:a16="http://schemas.microsoft.com/office/drawing/2014/main" id="{7381F375-A131-4487-A4CE-4BF76E771E17}"/>
                </a:ext>
              </a:extLst>
            </p:cNvPr>
            <p:cNvCxnSpPr>
              <a:cxnSpLocks/>
            </p:cNvCxnSpPr>
            <p:nvPr userDrawn="1"/>
          </p:nvCxnSpPr>
          <p:spPr>
            <a:xfrm flipH="1">
              <a:off x="11737072"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Left line">
              <a:extLst>
                <a:ext uri="{FF2B5EF4-FFF2-40B4-BE49-F238E27FC236}">
                  <a16:creationId xmlns:a16="http://schemas.microsoft.com/office/drawing/2014/main" id="{E8E6C308-AE36-4C51-9067-9C5E9CDFCF60}"/>
                </a:ext>
              </a:extLst>
            </p:cNvPr>
            <p:cNvCxnSpPr>
              <a:cxnSpLocks/>
              <a:stCxn id="15" idx="3"/>
              <a:endCxn id="8" idx="3"/>
            </p:cNvCxnSpPr>
            <p:nvPr userDrawn="1"/>
          </p:nvCxnSpPr>
          <p:spPr>
            <a:xfrm flipH="1">
              <a:off x="453600"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Bottom right">
              <a:extLst>
                <a:ext uri="{FF2B5EF4-FFF2-40B4-BE49-F238E27FC236}">
                  <a16:creationId xmlns:a16="http://schemas.microsoft.com/office/drawing/2014/main" id="{1C30E27B-C72D-4DD1-ABD1-E19C69B84D88}"/>
                </a:ext>
              </a:extLst>
            </p:cNvPr>
            <p:cNvSpPr>
              <a:spLocks noChangeAspect="1"/>
            </p:cNvSpPr>
            <p:nvPr userDrawn="1"/>
          </p:nvSpPr>
          <p:spPr>
            <a:xfrm>
              <a:off x="11737736" y="6525794"/>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 name="Top line">
              <a:extLst>
                <a:ext uri="{FF2B5EF4-FFF2-40B4-BE49-F238E27FC236}">
                  <a16:creationId xmlns:a16="http://schemas.microsoft.com/office/drawing/2014/main" id="{EDD04E98-6BA1-4D77-A337-8D523ADD0043}"/>
                </a:ext>
              </a:extLst>
            </p:cNvPr>
            <p:cNvCxnSpPr>
              <a:cxnSpLocks/>
            </p:cNvCxnSpPr>
            <p:nvPr userDrawn="1"/>
          </p:nvCxnSpPr>
          <p:spPr>
            <a:xfrm>
              <a:off x="366489" y="451266"/>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op right">
              <a:extLst>
                <a:ext uri="{FF2B5EF4-FFF2-40B4-BE49-F238E27FC236}">
                  <a16:creationId xmlns:a16="http://schemas.microsoft.com/office/drawing/2014/main" id="{4602DD33-2552-4683-9392-3888284E6030}"/>
                </a:ext>
              </a:extLst>
            </p:cNvPr>
            <p:cNvSpPr>
              <a:spLocks noChangeAspect="1"/>
            </p:cNvSpPr>
            <p:nvPr userDrawn="1"/>
          </p:nvSpPr>
          <p:spPr>
            <a:xfrm>
              <a:off x="11737736"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op left">
              <a:extLst>
                <a:ext uri="{FF2B5EF4-FFF2-40B4-BE49-F238E27FC236}">
                  <a16:creationId xmlns:a16="http://schemas.microsoft.com/office/drawing/2014/main" id="{89202CB1-4581-43AF-AB8D-DEECAA3CB095}"/>
                </a:ext>
              </a:extLst>
            </p:cNvPr>
            <p:cNvSpPr>
              <a:spLocks noChangeAspect="1"/>
            </p:cNvSpPr>
            <p:nvPr userDrawn="1"/>
          </p:nvSpPr>
          <p:spPr>
            <a:xfrm>
              <a:off x="274264"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6" name="Left dots">
            <a:extLst>
              <a:ext uri="{FF2B5EF4-FFF2-40B4-BE49-F238E27FC236}">
                <a16:creationId xmlns:a16="http://schemas.microsoft.com/office/drawing/2014/main" id="{C4F8D512-58F6-438E-8D17-32A8CED881D1}"/>
              </a:ext>
            </a:extLst>
          </p:cNvPr>
          <p:cNvGrpSpPr/>
          <p:nvPr userDrawn="1"/>
        </p:nvGrpSpPr>
        <p:grpSpPr>
          <a:xfrm>
            <a:off x="273600" y="2972942"/>
            <a:ext cx="384600" cy="939600"/>
            <a:chOff x="273600" y="3192017"/>
            <a:chExt cx="384600" cy="939600"/>
          </a:xfrm>
        </p:grpSpPr>
        <p:sp>
          <p:nvSpPr>
            <p:cNvPr id="17" name="White rectangle">
              <a:extLst>
                <a:ext uri="{FF2B5EF4-FFF2-40B4-BE49-F238E27FC236}">
                  <a16:creationId xmlns:a16="http://schemas.microsoft.com/office/drawing/2014/main" id="{86E6BAF1-A29E-4EAA-BB51-1958DD89858B}"/>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Dots" descr="A picture containing drawing&#10;&#10;Description automatically generated">
              <a:extLst>
                <a:ext uri="{FF2B5EF4-FFF2-40B4-BE49-F238E27FC236}">
                  <a16:creationId xmlns:a16="http://schemas.microsoft.com/office/drawing/2014/main" id="{CB6E90F6-6008-4E52-B37E-437C6469DB0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grpSp>
        <p:nvGrpSpPr>
          <p:cNvPr id="19" name="Right dots">
            <a:extLst>
              <a:ext uri="{FF2B5EF4-FFF2-40B4-BE49-F238E27FC236}">
                <a16:creationId xmlns:a16="http://schemas.microsoft.com/office/drawing/2014/main" id="{85635529-F8B0-412F-BD45-EBEE8386CD27}"/>
              </a:ext>
            </a:extLst>
          </p:cNvPr>
          <p:cNvGrpSpPr/>
          <p:nvPr userDrawn="1"/>
        </p:nvGrpSpPr>
        <p:grpSpPr>
          <a:xfrm>
            <a:off x="11544772" y="2959200"/>
            <a:ext cx="384600" cy="939600"/>
            <a:chOff x="273600" y="3192017"/>
            <a:chExt cx="384600" cy="939600"/>
          </a:xfrm>
        </p:grpSpPr>
        <p:sp>
          <p:nvSpPr>
            <p:cNvPr id="20" name="White rectangle">
              <a:extLst>
                <a:ext uri="{FF2B5EF4-FFF2-40B4-BE49-F238E27FC236}">
                  <a16:creationId xmlns:a16="http://schemas.microsoft.com/office/drawing/2014/main" id="{A0F91332-21AF-4B7D-A9F3-3AF7A0361174}"/>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Dots" descr="A picture containing drawing&#10;&#10;Description automatically generated">
              <a:extLst>
                <a:ext uri="{FF2B5EF4-FFF2-40B4-BE49-F238E27FC236}">
                  <a16:creationId xmlns:a16="http://schemas.microsoft.com/office/drawing/2014/main" id="{46C3ED22-D884-4572-971F-4E31B52CCA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sp>
        <p:nvSpPr>
          <p:cNvPr id="3" name="Subtitle 2">
            <a:extLst>
              <a:ext uri="{FF2B5EF4-FFF2-40B4-BE49-F238E27FC236}">
                <a16:creationId xmlns:a16="http://schemas.microsoft.com/office/drawing/2014/main" id="{FC178A9A-0531-446F-ADF1-A6EB378EEC87}"/>
              </a:ext>
            </a:extLst>
          </p:cNvPr>
          <p:cNvSpPr>
            <a:spLocks noGrp="1"/>
          </p:cNvSpPr>
          <p:nvPr>
            <p:ph type="subTitle" idx="1"/>
          </p:nvPr>
        </p:nvSpPr>
        <p:spPr>
          <a:xfrm>
            <a:off x="1524000" y="461168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 name="Title 1">
            <a:extLst>
              <a:ext uri="{FF2B5EF4-FFF2-40B4-BE49-F238E27FC236}">
                <a16:creationId xmlns:a16="http://schemas.microsoft.com/office/drawing/2014/main" id="{D012FA8D-7D4F-4FBD-BB14-D109FE799540}"/>
              </a:ext>
            </a:extLst>
          </p:cNvPr>
          <p:cNvSpPr>
            <a:spLocks noGrp="1"/>
          </p:cNvSpPr>
          <p:nvPr>
            <p:ph type="ctrTitle"/>
          </p:nvPr>
        </p:nvSpPr>
        <p:spPr>
          <a:xfrm>
            <a:off x="1524000" y="2132013"/>
            <a:ext cx="9144000" cy="2387600"/>
          </a:xfrm>
        </p:spPr>
        <p:txBody>
          <a:bodyPr anchor="b"/>
          <a:lstStyle>
            <a:lvl1pPr algn="ctr">
              <a:defRPr sz="6000" baseline="0"/>
            </a:lvl1pPr>
          </a:lstStyle>
          <a:p>
            <a:r>
              <a:rPr lang="en-US"/>
              <a:t>Click to edit Master title style</a:t>
            </a:r>
            <a:endParaRPr lang="en-GB" dirty="0"/>
          </a:p>
        </p:txBody>
      </p:sp>
      <p:pic>
        <p:nvPicPr>
          <p:cNvPr id="25" name="Picture 24" descr="A picture containing blue, umbrella&#10;&#10;Description automatically generated">
            <a:extLst>
              <a:ext uri="{FF2B5EF4-FFF2-40B4-BE49-F238E27FC236}">
                <a16:creationId xmlns:a16="http://schemas.microsoft.com/office/drawing/2014/main" id="{F96966F7-4199-4321-8E3B-2FBAE1C162C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2653" y="644724"/>
            <a:ext cx="986030" cy="1229871"/>
          </a:xfrm>
          <a:prstGeom prst="rect">
            <a:avLst/>
          </a:prstGeom>
        </p:spPr>
      </p:pic>
    </p:spTree>
    <p:extLst>
      <p:ext uri="{BB962C8B-B14F-4D97-AF65-F5344CB8AC3E}">
        <p14:creationId xmlns:p14="http://schemas.microsoft.com/office/powerpoint/2010/main" val="1007088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95448-6733-497C-BD12-6144A644766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DABA0E2-C581-485E-82BE-ADBDC743FF7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65086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5B64D-D728-443D-B5C2-A5C3A1ACC3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5666BF0-4403-42A9-94DC-E20AD927DF7D}"/>
              </a:ext>
            </a:extLst>
          </p:cNvPr>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911199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B2BD2-E966-4B3B-8728-11C0AEE073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49FCE44-2EF0-4825-9955-9AB69CD664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25047D4-BEC4-4612-904C-50F4EB7A75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62650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5DAC2-6E00-48DA-8804-3B07DAFF0E5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663958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7034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Yellow bar top">
            <a:extLst>
              <a:ext uri="{FF2B5EF4-FFF2-40B4-BE49-F238E27FC236}">
                <a16:creationId xmlns:a16="http://schemas.microsoft.com/office/drawing/2014/main" id="{521CDAC9-3954-49E5-8760-58E8D2F5BF7C}"/>
              </a:ext>
            </a:extLst>
          </p:cNvPr>
          <p:cNvSpPr>
            <a:spLocks/>
          </p:cNvSpPr>
          <p:nvPr userDrawn="1"/>
        </p:nvSpPr>
        <p:spPr>
          <a:xfrm>
            <a:off x="0" y="526115"/>
            <a:ext cx="12192000" cy="10442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Blue bar top">
            <a:extLst>
              <a:ext uri="{FF2B5EF4-FFF2-40B4-BE49-F238E27FC236}">
                <a16:creationId xmlns:a16="http://schemas.microsoft.com/office/drawing/2014/main" id="{59B014DB-B72F-4660-8898-744234F67204}"/>
              </a:ext>
            </a:extLst>
          </p:cNvPr>
          <p:cNvSpPr/>
          <p:nvPr userDrawn="1"/>
        </p:nvSpPr>
        <p:spPr>
          <a:xfrm>
            <a:off x="0" y="-17462"/>
            <a:ext cx="12192000" cy="5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Frame">
            <a:extLst>
              <a:ext uri="{FF2B5EF4-FFF2-40B4-BE49-F238E27FC236}">
                <a16:creationId xmlns:a16="http://schemas.microsoft.com/office/drawing/2014/main" id="{E9006E3C-DA68-4894-9319-2B14532C64BE}"/>
              </a:ext>
            </a:extLst>
          </p:cNvPr>
          <p:cNvGrpSpPr/>
          <p:nvPr userDrawn="1"/>
        </p:nvGrpSpPr>
        <p:grpSpPr>
          <a:xfrm>
            <a:off x="273600" y="271266"/>
            <a:ext cx="11644136" cy="6434528"/>
            <a:chOff x="273600" y="271266"/>
            <a:chExt cx="11644136" cy="6434528"/>
          </a:xfrm>
        </p:grpSpPr>
        <p:sp>
          <p:nvSpPr>
            <p:cNvPr id="21" name="Bottom left">
              <a:extLst>
                <a:ext uri="{FF2B5EF4-FFF2-40B4-BE49-F238E27FC236}">
                  <a16:creationId xmlns:a16="http://schemas.microsoft.com/office/drawing/2014/main" id="{0FC49DE4-3EAA-4098-AEED-16D5CCC4FF28}"/>
                </a:ext>
              </a:extLst>
            </p:cNvPr>
            <p:cNvSpPr>
              <a:spLocks noChangeAspect="1"/>
            </p:cNvSpPr>
            <p:nvPr userDrawn="1"/>
          </p:nvSpPr>
          <p:spPr>
            <a:xfrm>
              <a:off x="273600" y="6524411"/>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3" name="Bottom line">
              <a:extLst>
                <a:ext uri="{FF2B5EF4-FFF2-40B4-BE49-F238E27FC236}">
                  <a16:creationId xmlns:a16="http://schemas.microsoft.com/office/drawing/2014/main" id="{87C0D3F9-65F1-454B-BA67-43D0273AA6BF}"/>
                </a:ext>
              </a:extLst>
            </p:cNvPr>
            <p:cNvCxnSpPr>
              <a:cxnSpLocks/>
            </p:cNvCxnSpPr>
            <p:nvPr userDrawn="1"/>
          </p:nvCxnSpPr>
          <p:spPr>
            <a:xfrm>
              <a:off x="366489" y="6524411"/>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 name="Right line">
              <a:extLst>
                <a:ext uri="{FF2B5EF4-FFF2-40B4-BE49-F238E27FC236}">
                  <a16:creationId xmlns:a16="http://schemas.microsoft.com/office/drawing/2014/main" id="{DAA83880-828D-42DE-A72C-7E74F87C40A3}"/>
                </a:ext>
              </a:extLst>
            </p:cNvPr>
            <p:cNvCxnSpPr>
              <a:cxnSpLocks/>
            </p:cNvCxnSpPr>
            <p:nvPr userDrawn="1"/>
          </p:nvCxnSpPr>
          <p:spPr>
            <a:xfrm flipH="1">
              <a:off x="11737072"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4" name="Left line">
              <a:extLst>
                <a:ext uri="{FF2B5EF4-FFF2-40B4-BE49-F238E27FC236}">
                  <a16:creationId xmlns:a16="http://schemas.microsoft.com/office/drawing/2014/main" id="{FC13C853-E7AE-4B50-9B7F-D05FDE09133A}"/>
                </a:ext>
              </a:extLst>
            </p:cNvPr>
            <p:cNvCxnSpPr>
              <a:cxnSpLocks/>
              <a:stCxn id="13" idx="3"/>
              <a:endCxn id="21" idx="3"/>
            </p:cNvCxnSpPr>
            <p:nvPr userDrawn="1"/>
          </p:nvCxnSpPr>
          <p:spPr>
            <a:xfrm flipH="1">
              <a:off x="453600"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Bottom right">
              <a:extLst>
                <a:ext uri="{FF2B5EF4-FFF2-40B4-BE49-F238E27FC236}">
                  <a16:creationId xmlns:a16="http://schemas.microsoft.com/office/drawing/2014/main" id="{805CD829-9809-41AA-B952-3BFE5CF114C0}"/>
                </a:ext>
              </a:extLst>
            </p:cNvPr>
            <p:cNvSpPr>
              <a:spLocks noChangeAspect="1"/>
            </p:cNvSpPr>
            <p:nvPr userDrawn="1"/>
          </p:nvSpPr>
          <p:spPr>
            <a:xfrm>
              <a:off x="11737736" y="6525794"/>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Top line">
              <a:extLst>
                <a:ext uri="{FF2B5EF4-FFF2-40B4-BE49-F238E27FC236}">
                  <a16:creationId xmlns:a16="http://schemas.microsoft.com/office/drawing/2014/main" id="{4C3BF8CB-2B92-4C28-8123-835EED37A7B7}"/>
                </a:ext>
              </a:extLst>
            </p:cNvPr>
            <p:cNvCxnSpPr>
              <a:cxnSpLocks/>
            </p:cNvCxnSpPr>
            <p:nvPr userDrawn="1"/>
          </p:nvCxnSpPr>
          <p:spPr>
            <a:xfrm>
              <a:off x="366489" y="451266"/>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op right">
              <a:extLst>
                <a:ext uri="{FF2B5EF4-FFF2-40B4-BE49-F238E27FC236}">
                  <a16:creationId xmlns:a16="http://schemas.microsoft.com/office/drawing/2014/main" id="{C81B5B4C-DFA0-47D3-BC58-F43DDFDD26E9}"/>
                </a:ext>
              </a:extLst>
            </p:cNvPr>
            <p:cNvSpPr>
              <a:spLocks noChangeAspect="1"/>
            </p:cNvSpPr>
            <p:nvPr userDrawn="1"/>
          </p:nvSpPr>
          <p:spPr>
            <a:xfrm>
              <a:off x="11737736"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op left">
              <a:extLst>
                <a:ext uri="{FF2B5EF4-FFF2-40B4-BE49-F238E27FC236}">
                  <a16:creationId xmlns:a16="http://schemas.microsoft.com/office/drawing/2014/main" id="{E3C3BB87-3519-4427-9235-E93E876C1ADC}"/>
                </a:ext>
              </a:extLst>
            </p:cNvPr>
            <p:cNvSpPr>
              <a:spLocks noChangeAspect="1"/>
            </p:cNvSpPr>
            <p:nvPr userDrawn="1"/>
          </p:nvSpPr>
          <p:spPr>
            <a:xfrm>
              <a:off x="274264"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 name="Left dots">
            <a:extLst>
              <a:ext uri="{FF2B5EF4-FFF2-40B4-BE49-F238E27FC236}">
                <a16:creationId xmlns:a16="http://schemas.microsoft.com/office/drawing/2014/main" id="{4A364A51-3BE0-4AB0-BB96-56F2F0512B0E}"/>
              </a:ext>
            </a:extLst>
          </p:cNvPr>
          <p:cNvGrpSpPr/>
          <p:nvPr userDrawn="1"/>
        </p:nvGrpSpPr>
        <p:grpSpPr>
          <a:xfrm>
            <a:off x="273600" y="2972942"/>
            <a:ext cx="384600" cy="939600"/>
            <a:chOff x="273600" y="3192017"/>
            <a:chExt cx="384600" cy="939600"/>
          </a:xfrm>
        </p:grpSpPr>
        <p:sp>
          <p:nvSpPr>
            <p:cNvPr id="9" name="White rectangle">
              <a:extLst>
                <a:ext uri="{FF2B5EF4-FFF2-40B4-BE49-F238E27FC236}">
                  <a16:creationId xmlns:a16="http://schemas.microsoft.com/office/drawing/2014/main" id="{145692F2-F66E-4873-BCD2-227D32AF94A7}"/>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Dots" descr="A picture containing drawing&#10;&#10;Description automatically generated">
              <a:extLst>
                <a:ext uri="{FF2B5EF4-FFF2-40B4-BE49-F238E27FC236}">
                  <a16:creationId xmlns:a16="http://schemas.microsoft.com/office/drawing/2014/main" id="{3B55345F-8072-42BB-BA32-5439BBE31112}"/>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grpSp>
        <p:nvGrpSpPr>
          <p:cNvPr id="25" name="Right dots">
            <a:extLst>
              <a:ext uri="{FF2B5EF4-FFF2-40B4-BE49-F238E27FC236}">
                <a16:creationId xmlns:a16="http://schemas.microsoft.com/office/drawing/2014/main" id="{958D6AFC-8F4D-4F66-A705-1B382E797AEF}"/>
              </a:ext>
            </a:extLst>
          </p:cNvPr>
          <p:cNvGrpSpPr/>
          <p:nvPr userDrawn="1"/>
        </p:nvGrpSpPr>
        <p:grpSpPr>
          <a:xfrm>
            <a:off x="11544772" y="2959200"/>
            <a:ext cx="384600" cy="939600"/>
            <a:chOff x="273600" y="3192017"/>
            <a:chExt cx="384600" cy="939600"/>
          </a:xfrm>
        </p:grpSpPr>
        <p:sp>
          <p:nvSpPr>
            <p:cNvPr id="26" name="White rectangle">
              <a:extLst>
                <a:ext uri="{FF2B5EF4-FFF2-40B4-BE49-F238E27FC236}">
                  <a16:creationId xmlns:a16="http://schemas.microsoft.com/office/drawing/2014/main" id="{EE7242EB-0FD2-4CE1-B104-7C88291B88D6}"/>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Dots" descr="A picture containing drawing&#10;&#10;Description automatically generated">
              <a:extLst>
                <a:ext uri="{FF2B5EF4-FFF2-40B4-BE49-F238E27FC236}">
                  <a16:creationId xmlns:a16="http://schemas.microsoft.com/office/drawing/2014/main" id="{3A3C8256-D8B7-4C04-9BA9-E1696969E16A}"/>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sp>
        <p:nvSpPr>
          <p:cNvPr id="3" name="Text Placeholder 2">
            <a:extLst>
              <a:ext uri="{FF2B5EF4-FFF2-40B4-BE49-F238E27FC236}">
                <a16:creationId xmlns:a16="http://schemas.microsoft.com/office/drawing/2014/main" id="{2AA41F88-4F2D-4F64-859B-CB47F4582E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Placeholder 1">
            <a:extLst>
              <a:ext uri="{FF2B5EF4-FFF2-40B4-BE49-F238E27FC236}">
                <a16:creationId xmlns:a16="http://schemas.microsoft.com/office/drawing/2014/main" id="{29A797D7-73DA-40F0-98FD-8892F0EE714D}"/>
              </a:ext>
            </a:extLst>
          </p:cNvPr>
          <p:cNvSpPr>
            <a:spLocks noGrp="1"/>
          </p:cNvSpPr>
          <p:nvPr>
            <p:ph type="title"/>
          </p:nvPr>
        </p:nvSpPr>
        <p:spPr>
          <a:xfrm>
            <a:off x="838200" y="899312"/>
            <a:ext cx="10515600" cy="791376"/>
          </a:xfrm>
          <a:prstGeom prst="rect">
            <a:avLst/>
          </a:prstGeom>
        </p:spPr>
        <p:txBody>
          <a:bodyPr vert="horz" lIns="91440" tIns="45720" rIns="91440" bIns="45720" rtlCol="0" anchor="ctr">
            <a:normAutofit/>
          </a:bodyPr>
          <a:lstStyle/>
          <a:p>
            <a:r>
              <a:rPr lang="en-US"/>
              <a:t>Click to edit Master title style</a:t>
            </a:r>
            <a:endParaRPr lang="en-GB" dirty="0"/>
          </a:p>
        </p:txBody>
      </p:sp>
    </p:spTree>
    <p:extLst>
      <p:ext uri="{BB962C8B-B14F-4D97-AF65-F5344CB8AC3E}">
        <p14:creationId xmlns:p14="http://schemas.microsoft.com/office/powerpoint/2010/main" val="35986168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Lst>
  <p:txStyles>
    <p:titleStyle>
      <a:lvl1pPr algn="l" defTabSz="914400" rtl="0" eaLnBrk="1" latinLnBrk="0" hangingPunct="1">
        <a:lnSpc>
          <a:spcPct val="90000"/>
        </a:lnSpc>
        <a:spcBef>
          <a:spcPct val="0"/>
        </a:spcBef>
        <a:buNone/>
        <a:defRPr sz="4400" kern="1200" baseline="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ffa.org/here-by-the-owl/dr-james-woodard-embrace-our-differences/" TargetMode="External"/><Relationship Id="rId2" Type="http://schemas.openxmlformats.org/officeDocument/2006/relationships/hyperlink" Target="https://www.ffa.org/here-by-the-owl/dr-james-woodard-the-action-of-respect/"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emf"/><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t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t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6.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9.t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ulib.iupui.edu/special/ffa" TargetMode="External"/><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tiff"/><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3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4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4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4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60EDF-D37F-404A-8F92-1599E3AF2AE1}"/>
              </a:ext>
            </a:extLst>
          </p:cNvPr>
          <p:cNvSpPr>
            <a:spLocks noGrp="1"/>
          </p:cNvSpPr>
          <p:nvPr>
            <p:ph type="ctrTitle"/>
          </p:nvPr>
        </p:nvSpPr>
        <p:spPr/>
        <p:txBody>
          <a:bodyPr/>
          <a:lstStyle/>
          <a:p>
            <a:r>
              <a:rPr lang="en-GB" dirty="0"/>
              <a:t>Student Handbook</a:t>
            </a:r>
          </a:p>
        </p:txBody>
      </p:sp>
      <p:sp>
        <p:nvSpPr>
          <p:cNvPr id="3" name="Subtitle 2">
            <a:extLst>
              <a:ext uri="{FF2B5EF4-FFF2-40B4-BE49-F238E27FC236}">
                <a16:creationId xmlns:a16="http://schemas.microsoft.com/office/drawing/2014/main" id="{7F465509-51BC-49BA-951B-48BD64BFEAA2}"/>
              </a:ext>
            </a:extLst>
          </p:cNvPr>
          <p:cNvSpPr>
            <a:spLocks noGrp="1"/>
          </p:cNvSpPr>
          <p:nvPr>
            <p:ph type="subTitle" idx="1"/>
          </p:nvPr>
        </p:nvSpPr>
        <p:spPr/>
        <p:txBody>
          <a:bodyPr/>
          <a:lstStyle/>
          <a:p>
            <a:r>
              <a:rPr lang="en-GB" dirty="0"/>
              <a:t>Section 1: Introduction: What Is FFA?</a:t>
            </a:r>
          </a:p>
          <a:p>
            <a:endParaRPr lang="en-GB" dirty="0"/>
          </a:p>
        </p:txBody>
      </p:sp>
    </p:spTree>
    <p:extLst>
      <p:ext uri="{BB962C8B-B14F-4D97-AF65-F5344CB8AC3E}">
        <p14:creationId xmlns:p14="http://schemas.microsoft.com/office/powerpoint/2010/main" val="40992906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4DBB75B-D373-EC55-D4AE-A7CDF5DEBCCF}"/>
              </a:ext>
            </a:extLst>
          </p:cNvPr>
          <p:cNvSpPr>
            <a:spLocks noGrp="1"/>
          </p:cNvSpPr>
          <p:nvPr>
            <p:ph type="title"/>
          </p:nvPr>
        </p:nvSpPr>
        <p:spPr/>
        <p:txBody>
          <a:bodyPr/>
          <a:lstStyle/>
          <a:p>
            <a:r>
              <a:rPr lang="en-US" dirty="0"/>
              <a:t>FFA Mission</a:t>
            </a:r>
          </a:p>
        </p:txBody>
      </p:sp>
      <p:pic>
        <p:nvPicPr>
          <p:cNvPr id="9" name="Picture 8" descr="Graphical user interface, application&#10;&#10;Description automatically generated">
            <a:extLst>
              <a:ext uri="{FF2B5EF4-FFF2-40B4-BE49-F238E27FC236}">
                <a16:creationId xmlns:a16="http://schemas.microsoft.com/office/drawing/2014/main" id="{2DBCE9FB-988C-441F-4F54-9177C6C329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3242" y="899312"/>
            <a:ext cx="5708628" cy="5396166"/>
          </a:xfrm>
          <a:prstGeom prst="rect">
            <a:avLst/>
          </a:prstGeom>
          <a:ln w="38100">
            <a:solidFill>
              <a:schemeClr val="tx1"/>
            </a:solidFill>
          </a:ln>
        </p:spPr>
      </p:pic>
    </p:spTree>
    <p:extLst>
      <p:ext uri="{BB962C8B-B14F-4D97-AF65-F5344CB8AC3E}">
        <p14:creationId xmlns:p14="http://schemas.microsoft.com/office/powerpoint/2010/main" val="1132975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11C56-91EB-574A-A128-F9D62A2B8BF8}"/>
              </a:ext>
            </a:extLst>
          </p:cNvPr>
          <p:cNvSpPr>
            <a:spLocks noGrp="1"/>
          </p:cNvSpPr>
          <p:nvPr>
            <p:ph type="title"/>
          </p:nvPr>
        </p:nvSpPr>
        <p:spPr/>
        <p:txBody>
          <a:bodyPr/>
          <a:lstStyle/>
          <a:p>
            <a:r>
              <a:rPr lang="en-US" dirty="0"/>
              <a:t>FFA Value Statements</a:t>
            </a:r>
          </a:p>
        </p:txBody>
      </p:sp>
      <p:sp>
        <p:nvSpPr>
          <p:cNvPr id="3" name="Content Placeholder 2">
            <a:extLst>
              <a:ext uri="{FF2B5EF4-FFF2-40B4-BE49-F238E27FC236}">
                <a16:creationId xmlns:a16="http://schemas.microsoft.com/office/drawing/2014/main" id="{E272147B-8A14-4E8F-4E25-A79281029C7C}"/>
              </a:ext>
            </a:extLst>
          </p:cNvPr>
          <p:cNvSpPr>
            <a:spLocks noGrp="1"/>
          </p:cNvSpPr>
          <p:nvPr>
            <p:ph idx="1"/>
          </p:nvPr>
        </p:nvSpPr>
        <p:spPr>
          <a:xfrm>
            <a:off x="1236936" y="2308826"/>
            <a:ext cx="5853897" cy="2835152"/>
          </a:xfrm>
          <a:prstGeom prst="roundRect">
            <a:avLst/>
          </a:prstGeom>
          <a:ln w="38100">
            <a:solidFill>
              <a:schemeClr val="accent1"/>
            </a:solidFill>
          </a:ln>
        </p:spPr>
        <p:txBody>
          <a:bodyPr>
            <a:normAutofit fontScale="92500"/>
          </a:bodyPr>
          <a:lstStyle/>
          <a:p>
            <a:pPr marL="0" indent="0" algn="ctr">
              <a:buNone/>
            </a:pPr>
            <a:r>
              <a:rPr lang="en-US" b="1" i="1" dirty="0">
                <a:solidFill>
                  <a:srgbClr val="FF0000"/>
                </a:solidFill>
              </a:rPr>
              <a:t>“As an organization, we strive to ensure all members — no matter their background or future endeavors — can call our organization home.” </a:t>
            </a:r>
          </a:p>
          <a:p>
            <a:pPr marL="0" indent="0" algn="ctr">
              <a:buNone/>
            </a:pPr>
            <a:r>
              <a:rPr lang="en-US" sz="2200" b="1" i="1" dirty="0">
                <a:solidFill>
                  <a:schemeClr val="tx1"/>
                </a:solidFill>
              </a:rPr>
              <a:t>—2021-22 National FFA Secretary Jackson Sylvester</a:t>
            </a:r>
          </a:p>
        </p:txBody>
      </p:sp>
      <p:pic>
        <p:nvPicPr>
          <p:cNvPr id="5" name="Picture 4" descr="A picture containing bird of prey, eagle&#10;&#10;Description automatically generated">
            <a:extLst>
              <a:ext uri="{FF2B5EF4-FFF2-40B4-BE49-F238E27FC236}">
                <a16:creationId xmlns:a16="http://schemas.microsoft.com/office/drawing/2014/main" id="{42C12479-6B7B-59FC-1337-AE760ABC3037}"/>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9976" b="89984" l="8331" r="90942">
                        <a14:foregroundMark x1="8361" y1="51777" x2="8361" y2="51777"/>
                        <a14:foregroundMark x1="76583" y1="48344" x2="76583" y2="48344"/>
                        <a14:foregroundMark x1="90942" y1="53150" x2="90942" y2="53150"/>
                      </a14:backgroundRemoval>
                    </a14:imgEffect>
                  </a14:imgLayer>
                </a14:imgProps>
              </a:ext>
              <a:ext uri="{28A0092B-C50C-407E-A947-70E740481C1C}">
                <a14:useLocalDpi xmlns:a14="http://schemas.microsoft.com/office/drawing/2010/main" val="0"/>
              </a:ext>
            </a:extLst>
          </a:blip>
          <a:srcRect l="5242" t="29173" r="7250" b="26641"/>
          <a:stretch/>
        </p:blipFill>
        <p:spPr>
          <a:xfrm rot="16200000">
            <a:off x="5785263" y="2540472"/>
            <a:ext cx="6263196" cy="2371860"/>
          </a:xfrm>
          <a:prstGeom prst="rect">
            <a:avLst/>
          </a:prstGeom>
        </p:spPr>
      </p:pic>
    </p:spTree>
    <p:extLst>
      <p:ext uri="{BB962C8B-B14F-4D97-AF65-F5344CB8AC3E}">
        <p14:creationId xmlns:p14="http://schemas.microsoft.com/office/powerpoint/2010/main" val="25680772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11C56-91EB-574A-A128-F9D62A2B8BF8}"/>
              </a:ext>
            </a:extLst>
          </p:cNvPr>
          <p:cNvSpPr>
            <a:spLocks noGrp="1"/>
          </p:cNvSpPr>
          <p:nvPr>
            <p:ph type="title"/>
          </p:nvPr>
        </p:nvSpPr>
        <p:spPr/>
        <p:txBody>
          <a:bodyPr/>
          <a:lstStyle/>
          <a:p>
            <a:r>
              <a:rPr lang="en-US" dirty="0"/>
              <a:t>FFA Value Statements</a:t>
            </a:r>
          </a:p>
        </p:txBody>
      </p:sp>
      <p:sp>
        <p:nvSpPr>
          <p:cNvPr id="3" name="Content Placeholder 2">
            <a:extLst>
              <a:ext uri="{FF2B5EF4-FFF2-40B4-BE49-F238E27FC236}">
                <a16:creationId xmlns:a16="http://schemas.microsoft.com/office/drawing/2014/main" id="{E272147B-8A14-4E8F-4E25-A79281029C7C}"/>
              </a:ext>
            </a:extLst>
          </p:cNvPr>
          <p:cNvSpPr>
            <a:spLocks noGrp="1"/>
          </p:cNvSpPr>
          <p:nvPr>
            <p:ph idx="1"/>
          </p:nvPr>
        </p:nvSpPr>
        <p:spPr>
          <a:xfrm>
            <a:off x="838200" y="1825625"/>
            <a:ext cx="10515600" cy="4351338"/>
          </a:xfrm>
        </p:spPr>
        <p:txBody>
          <a:bodyPr/>
          <a:lstStyle/>
          <a:p>
            <a:pPr marL="514350" indent="-514350">
              <a:buFont typeface="+mj-lt"/>
              <a:buAutoNum type="arabicPeriod"/>
            </a:pPr>
            <a:r>
              <a:rPr lang="en-US" b="1" i="1" dirty="0">
                <a:solidFill>
                  <a:srgbClr val="111111"/>
                </a:solidFill>
                <a:effectLst/>
                <a:latin typeface="Raleway" pitchFamily="2" charset="0"/>
              </a:rPr>
              <a:t>We </a:t>
            </a:r>
            <a:r>
              <a:rPr lang="en-US" b="1" i="1" u="sng" dirty="0">
                <a:solidFill>
                  <a:srgbClr val="004C97"/>
                </a:solidFill>
                <a:effectLst/>
                <a:latin typeface="Raleway" pitchFamily="2" charset="0"/>
                <a:hlinkClick r:id="rId2"/>
              </a:rPr>
              <a:t>respect</a:t>
            </a:r>
            <a:r>
              <a:rPr lang="en-US" b="1" i="1" dirty="0">
                <a:solidFill>
                  <a:srgbClr val="111111"/>
                </a:solidFill>
                <a:effectLst/>
                <a:latin typeface="Raleway" pitchFamily="2" charset="0"/>
              </a:rPr>
              <a:t> and </a:t>
            </a:r>
            <a:r>
              <a:rPr lang="en-US" b="1" i="1" u="sng" dirty="0">
                <a:solidFill>
                  <a:srgbClr val="004C97"/>
                </a:solidFill>
                <a:effectLst/>
                <a:latin typeface="Raleway" pitchFamily="2" charset="0"/>
                <a:hlinkClick r:id="rId3"/>
              </a:rPr>
              <a:t>embrace</a:t>
            </a:r>
            <a:r>
              <a:rPr lang="en-US" b="1" i="1" dirty="0">
                <a:solidFill>
                  <a:srgbClr val="111111"/>
                </a:solidFill>
                <a:effectLst/>
                <a:latin typeface="Raleway" pitchFamily="2" charset="0"/>
              </a:rPr>
              <a:t> every individual’s culture and experiences.</a:t>
            </a:r>
          </a:p>
          <a:p>
            <a:pPr marL="514350" indent="-514350">
              <a:buFont typeface="+mj-lt"/>
              <a:buAutoNum type="arabicPeriod"/>
            </a:pPr>
            <a:r>
              <a:rPr lang="en-US" b="1" i="1" dirty="0">
                <a:solidFill>
                  <a:srgbClr val="111111"/>
                </a:solidFill>
                <a:effectLst/>
                <a:latin typeface="Raleway" pitchFamily="2" charset="0"/>
              </a:rPr>
              <a:t>We welcome every individual’s contribution to advance our communities and the industry of agriculture.</a:t>
            </a:r>
            <a:endParaRPr lang="en-US" b="1" i="1" dirty="0">
              <a:solidFill>
                <a:srgbClr val="111111"/>
              </a:solidFill>
              <a:latin typeface="Raleway" pitchFamily="2" charset="0"/>
            </a:endParaRPr>
          </a:p>
          <a:p>
            <a:pPr marL="514350" indent="-514350">
              <a:buFont typeface="+mj-lt"/>
              <a:buAutoNum type="arabicPeriod"/>
            </a:pPr>
            <a:r>
              <a:rPr lang="en-US" b="1" i="1" dirty="0">
                <a:solidFill>
                  <a:srgbClr val="111111"/>
                </a:solidFill>
                <a:effectLst/>
                <a:latin typeface="Raleway" pitchFamily="2" charset="0"/>
              </a:rPr>
              <a:t>We cultivate an environment that allows every individual to recognize and explore their differences.</a:t>
            </a:r>
          </a:p>
          <a:p>
            <a:pPr marL="514350" indent="-514350">
              <a:buFont typeface="+mj-lt"/>
              <a:buAutoNum type="arabicPeriod"/>
            </a:pPr>
            <a:r>
              <a:rPr lang="en-US" b="1" i="1" dirty="0">
                <a:solidFill>
                  <a:srgbClr val="111111"/>
                </a:solidFill>
                <a:effectLst/>
                <a:latin typeface="Raleway" pitchFamily="2" charset="0"/>
              </a:rPr>
              <a:t>We create leadership opportunities for every individual to enhance their personal and professional endeavors.</a:t>
            </a:r>
            <a:endParaRPr lang="en-US" dirty="0"/>
          </a:p>
        </p:txBody>
      </p:sp>
    </p:spTree>
    <p:extLst>
      <p:ext uri="{BB962C8B-B14F-4D97-AF65-F5344CB8AC3E}">
        <p14:creationId xmlns:p14="http://schemas.microsoft.com/office/powerpoint/2010/main" val="2310775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ECCA2-94FA-7010-1CA9-7AC1F8F5E8BA}"/>
              </a:ext>
            </a:extLst>
          </p:cNvPr>
          <p:cNvSpPr>
            <a:spLocks noGrp="1"/>
          </p:cNvSpPr>
          <p:nvPr>
            <p:ph type="title"/>
          </p:nvPr>
        </p:nvSpPr>
        <p:spPr/>
        <p:txBody>
          <a:bodyPr/>
          <a:lstStyle/>
          <a:p>
            <a:r>
              <a:rPr lang="en-US" dirty="0"/>
              <a:t>Part 2:</a:t>
            </a:r>
          </a:p>
        </p:txBody>
      </p:sp>
      <p:sp>
        <p:nvSpPr>
          <p:cNvPr id="3" name="Text Placeholder 2">
            <a:extLst>
              <a:ext uri="{FF2B5EF4-FFF2-40B4-BE49-F238E27FC236}">
                <a16:creationId xmlns:a16="http://schemas.microsoft.com/office/drawing/2014/main" id="{D321DC51-86B0-D484-ED3E-69167D5E7307}"/>
              </a:ext>
            </a:extLst>
          </p:cNvPr>
          <p:cNvSpPr>
            <a:spLocks noGrp="1"/>
          </p:cNvSpPr>
          <p:nvPr>
            <p:ph type="body" idx="1"/>
          </p:nvPr>
        </p:nvSpPr>
        <p:spPr/>
        <p:txBody>
          <a:bodyPr/>
          <a:lstStyle/>
          <a:p>
            <a:r>
              <a:rPr lang="en-US" dirty="0"/>
              <a:t>Our History</a:t>
            </a:r>
          </a:p>
        </p:txBody>
      </p:sp>
    </p:spTree>
    <p:extLst>
      <p:ext uri="{BB962C8B-B14F-4D97-AF65-F5344CB8AC3E}">
        <p14:creationId xmlns:p14="http://schemas.microsoft.com/office/powerpoint/2010/main" val="15480611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C672938-1585-6C92-53BE-5E0C07BE1815}"/>
              </a:ext>
            </a:extLst>
          </p:cNvPr>
          <p:cNvSpPr>
            <a:spLocks noGrp="1"/>
          </p:cNvSpPr>
          <p:nvPr>
            <p:ph type="title"/>
          </p:nvPr>
        </p:nvSpPr>
        <p:spPr/>
        <p:txBody>
          <a:bodyPr/>
          <a:lstStyle/>
          <a:p>
            <a:r>
              <a:rPr lang="en-US" dirty="0"/>
              <a:t>How We Got Started</a:t>
            </a:r>
          </a:p>
        </p:txBody>
      </p:sp>
      <p:sp>
        <p:nvSpPr>
          <p:cNvPr id="5" name="Content Placeholder 4">
            <a:extLst>
              <a:ext uri="{FF2B5EF4-FFF2-40B4-BE49-F238E27FC236}">
                <a16:creationId xmlns:a16="http://schemas.microsoft.com/office/drawing/2014/main" id="{6B492EB7-9AEB-9C5D-0360-702F7D19FF75}"/>
              </a:ext>
            </a:extLst>
          </p:cNvPr>
          <p:cNvSpPr>
            <a:spLocks noGrp="1"/>
          </p:cNvSpPr>
          <p:nvPr>
            <p:ph idx="1"/>
          </p:nvPr>
        </p:nvSpPr>
        <p:spPr>
          <a:xfrm>
            <a:off x="656396" y="1825624"/>
            <a:ext cx="6154951" cy="4642287"/>
          </a:xfrm>
        </p:spPr>
        <p:txBody>
          <a:bodyPr>
            <a:normAutofit fontScale="85000" lnSpcReduction="20000"/>
          </a:bodyPr>
          <a:lstStyle/>
          <a:p>
            <a:r>
              <a:rPr lang="en-US" dirty="0"/>
              <a:t>1917: U.S. Congress passed the Smith-Hughes Vocational Education Act.</a:t>
            </a:r>
          </a:p>
          <a:p>
            <a:pPr lvl="1"/>
            <a:r>
              <a:rPr lang="en-US" dirty="0"/>
              <a:t>This act provided federal funds to high schools that had vocational education classes.</a:t>
            </a:r>
          </a:p>
          <a:p>
            <a:r>
              <a:rPr lang="en-US" dirty="0"/>
              <a:t>1920s: Future Farmers of Virginia began to form.</a:t>
            </a:r>
          </a:p>
          <a:p>
            <a:r>
              <a:rPr lang="en-US" dirty="0"/>
              <a:t>1926: First National Congress of Vocational Agriculture students gathered in Kansas City, MO, for a national livestock judging show during the American Royal Livestock Show.</a:t>
            </a:r>
          </a:p>
          <a:p>
            <a:r>
              <a:rPr lang="en-US" dirty="0"/>
              <a:t>1928: The Future Farmers of America was formed with representatives from 18 states.</a:t>
            </a:r>
          </a:p>
        </p:txBody>
      </p:sp>
      <p:pic>
        <p:nvPicPr>
          <p:cNvPr id="2" name="Picture 1">
            <a:extLst>
              <a:ext uri="{FF2B5EF4-FFF2-40B4-BE49-F238E27FC236}">
                <a16:creationId xmlns:a16="http://schemas.microsoft.com/office/drawing/2014/main" id="{913C31EA-29F2-7F27-5AE1-6C9BC6E9629F}"/>
              </a:ext>
            </a:extLst>
          </p:cNvPr>
          <p:cNvPicPr>
            <a:picLocks noChangeAspect="1"/>
          </p:cNvPicPr>
          <p:nvPr/>
        </p:nvPicPr>
        <p:blipFill>
          <a:blip r:embed="rId2"/>
          <a:stretch>
            <a:fillRect/>
          </a:stretch>
        </p:blipFill>
        <p:spPr>
          <a:xfrm>
            <a:off x="6699382" y="2276204"/>
            <a:ext cx="4733584" cy="2352636"/>
          </a:xfrm>
          <a:prstGeom prst="rect">
            <a:avLst/>
          </a:prstGeom>
          <a:ln w="38100">
            <a:solidFill>
              <a:schemeClr val="tx1"/>
            </a:solidFill>
          </a:ln>
        </p:spPr>
      </p:pic>
    </p:spTree>
    <p:extLst>
      <p:ext uri="{BB962C8B-B14F-4D97-AF65-F5344CB8AC3E}">
        <p14:creationId xmlns:p14="http://schemas.microsoft.com/office/powerpoint/2010/main" val="2381168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0D0CE-38BC-4C0E-3F42-268FA0966B15}"/>
              </a:ext>
            </a:extLst>
          </p:cNvPr>
          <p:cNvSpPr>
            <a:spLocks noGrp="1"/>
          </p:cNvSpPr>
          <p:nvPr>
            <p:ph type="title"/>
          </p:nvPr>
        </p:nvSpPr>
        <p:spPr/>
        <p:txBody>
          <a:bodyPr/>
          <a:lstStyle/>
          <a:p>
            <a:r>
              <a:rPr lang="en-US" dirty="0"/>
              <a:t>First Stats</a:t>
            </a:r>
          </a:p>
        </p:txBody>
      </p:sp>
      <p:sp>
        <p:nvSpPr>
          <p:cNvPr id="3" name="Content Placeholder 2">
            <a:extLst>
              <a:ext uri="{FF2B5EF4-FFF2-40B4-BE49-F238E27FC236}">
                <a16:creationId xmlns:a16="http://schemas.microsoft.com/office/drawing/2014/main" id="{6DFBE28A-8524-6780-D766-95205FACB056}"/>
              </a:ext>
            </a:extLst>
          </p:cNvPr>
          <p:cNvSpPr>
            <a:spLocks noGrp="1"/>
          </p:cNvSpPr>
          <p:nvPr>
            <p:ph idx="1"/>
          </p:nvPr>
        </p:nvSpPr>
        <p:spPr>
          <a:xfrm>
            <a:off x="838200" y="1825625"/>
            <a:ext cx="7917678" cy="4351338"/>
          </a:xfrm>
        </p:spPr>
        <p:txBody>
          <a:bodyPr>
            <a:normAutofit lnSpcReduction="10000"/>
          </a:bodyPr>
          <a:lstStyle/>
          <a:p>
            <a:r>
              <a:rPr lang="en-US" b="1" dirty="0"/>
              <a:t>Dues: </a:t>
            </a:r>
            <a:r>
              <a:rPr lang="en-US" dirty="0"/>
              <a:t>10 Cents</a:t>
            </a:r>
          </a:p>
          <a:p>
            <a:r>
              <a:rPr lang="en-US" b="1" dirty="0"/>
              <a:t>Colors: </a:t>
            </a:r>
            <a:r>
              <a:rPr lang="en-US" dirty="0"/>
              <a:t>National Blue and Corn Gold</a:t>
            </a:r>
          </a:p>
          <a:p>
            <a:r>
              <a:rPr lang="en-US" b="1" dirty="0"/>
              <a:t>Convention: </a:t>
            </a:r>
            <a:r>
              <a:rPr lang="en-US" dirty="0"/>
              <a:t>1929 was the first national convention.</a:t>
            </a:r>
          </a:p>
          <a:p>
            <a:r>
              <a:rPr lang="en-US" b="1" dirty="0"/>
              <a:t>Star Farmer of America: </a:t>
            </a:r>
            <a:r>
              <a:rPr lang="en-US" dirty="0"/>
              <a:t>Carlton Patton (First recipient)</a:t>
            </a:r>
          </a:p>
          <a:p>
            <a:r>
              <a:rPr lang="en-US" b="1" dirty="0"/>
              <a:t>National Chapter Award: </a:t>
            </a:r>
            <a:r>
              <a:rPr lang="en-US" dirty="0"/>
              <a:t>Danville (Arkansas) FFA Chapter was selected by </a:t>
            </a:r>
            <a:r>
              <a:rPr lang="en-US" i="1" dirty="0"/>
              <a:t>Farm Journal </a:t>
            </a:r>
            <a:r>
              <a:rPr lang="en-US" dirty="0"/>
              <a:t>magazine to be the first recipient.</a:t>
            </a:r>
          </a:p>
        </p:txBody>
      </p:sp>
      <p:pic>
        <p:nvPicPr>
          <p:cNvPr id="5" name="Picture 4">
            <a:extLst>
              <a:ext uri="{FF2B5EF4-FFF2-40B4-BE49-F238E27FC236}">
                <a16:creationId xmlns:a16="http://schemas.microsoft.com/office/drawing/2014/main" id="{1333DF3F-4C57-C794-0D4C-5DE366471F10}"/>
              </a:ext>
            </a:extLst>
          </p:cNvPr>
          <p:cNvPicPr>
            <a:picLocks noChangeAspect="1"/>
          </p:cNvPicPr>
          <p:nvPr/>
        </p:nvPicPr>
        <p:blipFill rotWithShape="1">
          <a:blip r:embed="rId2"/>
          <a:srcRect b="11441"/>
          <a:stretch/>
        </p:blipFill>
        <p:spPr>
          <a:xfrm>
            <a:off x="8692545" y="827661"/>
            <a:ext cx="2733675" cy="3492180"/>
          </a:xfrm>
          <a:prstGeom prst="rect">
            <a:avLst/>
          </a:prstGeom>
          <a:ln w="38100">
            <a:solidFill>
              <a:schemeClr val="tx1"/>
            </a:solidFill>
          </a:ln>
        </p:spPr>
      </p:pic>
      <p:sp>
        <p:nvSpPr>
          <p:cNvPr id="6" name="TextBox 5">
            <a:extLst>
              <a:ext uri="{FF2B5EF4-FFF2-40B4-BE49-F238E27FC236}">
                <a16:creationId xmlns:a16="http://schemas.microsoft.com/office/drawing/2014/main" id="{6581DE2A-AD8B-C60B-3A75-2A405C00D803}"/>
              </a:ext>
            </a:extLst>
          </p:cNvPr>
          <p:cNvSpPr txBox="1"/>
          <p:nvPr/>
        </p:nvSpPr>
        <p:spPr>
          <a:xfrm>
            <a:off x="8769998" y="4355353"/>
            <a:ext cx="2588834" cy="1200329"/>
          </a:xfrm>
          <a:prstGeom prst="rect">
            <a:avLst/>
          </a:prstGeom>
          <a:noFill/>
        </p:spPr>
        <p:txBody>
          <a:bodyPr wrap="square" rtlCol="0">
            <a:spAutoFit/>
          </a:bodyPr>
          <a:lstStyle/>
          <a:p>
            <a:pPr algn="ctr"/>
            <a:r>
              <a:rPr lang="en-US" dirty="0">
                <a:solidFill>
                  <a:schemeClr val="tx2"/>
                </a:solidFill>
              </a:rPr>
              <a:t>Leslie Applegate, First National Future Farmers of America President</a:t>
            </a:r>
          </a:p>
        </p:txBody>
      </p:sp>
    </p:spTree>
    <p:extLst>
      <p:ext uri="{BB962C8B-B14F-4D97-AF65-F5344CB8AC3E}">
        <p14:creationId xmlns:p14="http://schemas.microsoft.com/office/powerpoint/2010/main" val="41667597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57128-2C92-73F8-A31B-DFCD92975400}"/>
              </a:ext>
            </a:extLst>
          </p:cNvPr>
          <p:cNvSpPr>
            <a:spLocks noGrp="1"/>
          </p:cNvSpPr>
          <p:nvPr>
            <p:ph type="title"/>
          </p:nvPr>
        </p:nvSpPr>
        <p:spPr/>
        <p:txBody>
          <a:bodyPr/>
          <a:lstStyle/>
          <a:p>
            <a:r>
              <a:rPr lang="en-US" dirty="0"/>
              <a:t>First Leaders</a:t>
            </a:r>
          </a:p>
        </p:txBody>
      </p:sp>
      <p:pic>
        <p:nvPicPr>
          <p:cNvPr id="4" name="Content Placeholder 3">
            <a:extLst>
              <a:ext uri="{FF2B5EF4-FFF2-40B4-BE49-F238E27FC236}">
                <a16:creationId xmlns:a16="http://schemas.microsoft.com/office/drawing/2014/main" id="{A5BA6D39-2D45-A7D1-0626-56E9F0193166}"/>
              </a:ext>
            </a:extLst>
          </p:cNvPr>
          <p:cNvPicPr>
            <a:picLocks noGrp="1" noChangeAspect="1"/>
          </p:cNvPicPr>
          <p:nvPr>
            <p:ph idx="1"/>
          </p:nvPr>
        </p:nvPicPr>
        <p:blipFill>
          <a:blip r:embed="rId2"/>
          <a:stretch>
            <a:fillRect/>
          </a:stretch>
        </p:blipFill>
        <p:spPr>
          <a:xfrm>
            <a:off x="763189" y="1607351"/>
            <a:ext cx="3157269" cy="4031450"/>
          </a:xfrm>
          <a:prstGeom prst="rect">
            <a:avLst/>
          </a:prstGeom>
          <a:ln w="38100">
            <a:solidFill>
              <a:schemeClr val="tx1"/>
            </a:solidFill>
          </a:ln>
        </p:spPr>
      </p:pic>
      <p:sp>
        <p:nvSpPr>
          <p:cNvPr id="5" name="TextBox 4">
            <a:extLst>
              <a:ext uri="{FF2B5EF4-FFF2-40B4-BE49-F238E27FC236}">
                <a16:creationId xmlns:a16="http://schemas.microsoft.com/office/drawing/2014/main" id="{35A0A5A6-019B-DE67-5678-8CF2FBC7914B}"/>
              </a:ext>
            </a:extLst>
          </p:cNvPr>
          <p:cNvSpPr txBox="1"/>
          <p:nvPr/>
        </p:nvSpPr>
        <p:spPr>
          <a:xfrm>
            <a:off x="492970" y="5638800"/>
            <a:ext cx="3697705" cy="830997"/>
          </a:xfrm>
          <a:prstGeom prst="rect">
            <a:avLst/>
          </a:prstGeom>
          <a:noFill/>
        </p:spPr>
        <p:txBody>
          <a:bodyPr wrap="square" rtlCol="0">
            <a:spAutoFit/>
          </a:bodyPr>
          <a:lstStyle/>
          <a:p>
            <a:pPr algn="ctr"/>
            <a:r>
              <a:rPr lang="en-US" sz="1600" dirty="0">
                <a:solidFill>
                  <a:schemeClr val="tx2"/>
                </a:solidFill>
              </a:rPr>
              <a:t>Dr. Charles Homer Lane, First National Future Farmers of America Advisor</a:t>
            </a:r>
          </a:p>
        </p:txBody>
      </p:sp>
      <p:pic>
        <p:nvPicPr>
          <p:cNvPr id="6" name="Picture 5">
            <a:extLst>
              <a:ext uri="{FF2B5EF4-FFF2-40B4-BE49-F238E27FC236}">
                <a16:creationId xmlns:a16="http://schemas.microsoft.com/office/drawing/2014/main" id="{EF8D0BC5-DA13-1D42-8EC9-784493D573F2}"/>
              </a:ext>
            </a:extLst>
          </p:cNvPr>
          <p:cNvPicPr>
            <a:picLocks noChangeAspect="1"/>
          </p:cNvPicPr>
          <p:nvPr/>
        </p:nvPicPr>
        <p:blipFill>
          <a:blip r:embed="rId3"/>
          <a:stretch>
            <a:fillRect/>
          </a:stretch>
        </p:blipFill>
        <p:spPr>
          <a:xfrm>
            <a:off x="4582722" y="1607351"/>
            <a:ext cx="3086593" cy="4031450"/>
          </a:xfrm>
          <a:prstGeom prst="rect">
            <a:avLst/>
          </a:prstGeom>
          <a:ln w="38100">
            <a:solidFill>
              <a:schemeClr val="tx1"/>
            </a:solidFill>
          </a:ln>
        </p:spPr>
      </p:pic>
      <p:sp>
        <p:nvSpPr>
          <p:cNvPr id="8" name="TextBox 7">
            <a:extLst>
              <a:ext uri="{FF2B5EF4-FFF2-40B4-BE49-F238E27FC236}">
                <a16:creationId xmlns:a16="http://schemas.microsoft.com/office/drawing/2014/main" id="{88665C30-7ABA-2133-1C19-7664B8B33EB4}"/>
              </a:ext>
            </a:extLst>
          </p:cNvPr>
          <p:cNvSpPr txBox="1"/>
          <p:nvPr/>
        </p:nvSpPr>
        <p:spPr>
          <a:xfrm>
            <a:off x="4582722" y="5638801"/>
            <a:ext cx="3086593" cy="830997"/>
          </a:xfrm>
          <a:prstGeom prst="rect">
            <a:avLst/>
          </a:prstGeom>
          <a:noFill/>
        </p:spPr>
        <p:txBody>
          <a:bodyPr wrap="square" rtlCol="0">
            <a:spAutoFit/>
          </a:bodyPr>
          <a:lstStyle/>
          <a:p>
            <a:pPr algn="ctr"/>
            <a:r>
              <a:rPr lang="en-US" sz="1600" dirty="0">
                <a:solidFill>
                  <a:schemeClr val="tx2"/>
                </a:solidFill>
              </a:rPr>
              <a:t>Henry C. Groseclose, First National Executive Secretary and Treasurer</a:t>
            </a:r>
          </a:p>
        </p:txBody>
      </p:sp>
      <p:pic>
        <p:nvPicPr>
          <p:cNvPr id="9" name="Picture 8">
            <a:extLst>
              <a:ext uri="{FF2B5EF4-FFF2-40B4-BE49-F238E27FC236}">
                <a16:creationId xmlns:a16="http://schemas.microsoft.com/office/drawing/2014/main" id="{2D1C66F0-A4B4-0747-66FA-F81D57FC29D2}"/>
              </a:ext>
            </a:extLst>
          </p:cNvPr>
          <p:cNvPicPr>
            <a:picLocks noChangeAspect="1"/>
          </p:cNvPicPr>
          <p:nvPr/>
        </p:nvPicPr>
        <p:blipFill>
          <a:blip r:embed="rId4"/>
          <a:stretch>
            <a:fillRect/>
          </a:stretch>
        </p:blipFill>
        <p:spPr>
          <a:xfrm>
            <a:off x="8331579" y="1649020"/>
            <a:ext cx="3086592" cy="4031450"/>
          </a:xfrm>
          <a:prstGeom prst="rect">
            <a:avLst/>
          </a:prstGeom>
          <a:ln w="38100">
            <a:solidFill>
              <a:schemeClr val="tx1"/>
            </a:solidFill>
          </a:ln>
        </p:spPr>
      </p:pic>
      <p:sp>
        <p:nvSpPr>
          <p:cNvPr id="10" name="TextBox 9">
            <a:extLst>
              <a:ext uri="{FF2B5EF4-FFF2-40B4-BE49-F238E27FC236}">
                <a16:creationId xmlns:a16="http://schemas.microsoft.com/office/drawing/2014/main" id="{67EAADBF-BF1A-25B6-466A-016E99C04893}"/>
              </a:ext>
            </a:extLst>
          </p:cNvPr>
          <p:cNvSpPr txBox="1"/>
          <p:nvPr/>
        </p:nvSpPr>
        <p:spPr>
          <a:xfrm>
            <a:off x="8177565" y="5680470"/>
            <a:ext cx="3376863" cy="830997"/>
          </a:xfrm>
          <a:prstGeom prst="rect">
            <a:avLst/>
          </a:prstGeom>
          <a:noFill/>
        </p:spPr>
        <p:txBody>
          <a:bodyPr wrap="square" rtlCol="0">
            <a:spAutoFit/>
          </a:bodyPr>
          <a:lstStyle/>
          <a:p>
            <a:pPr algn="ctr"/>
            <a:r>
              <a:rPr lang="en-US" sz="1600" dirty="0">
                <a:solidFill>
                  <a:schemeClr val="tx2"/>
                </a:solidFill>
              </a:rPr>
              <a:t>Harry Oscar Sampson, Founder of the Young Farmers Organization of New Jersey</a:t>
            </a:r>
          </a:p>
        </p:txBody>
      </p:sp>
    </p:spTree>
    <p:extLst>
      <p:ext uri="{BB962C8B-B14F-4D97-AF65-F5344CB8AC3E}">
        <p14:creationId xmlns:p14="http://schemas.microsoft.com/office/powerpoint/2010/main" val="9570946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DDE60-C786-5491-2E6E-95EB0D97C33D}"/>
              </a:ext>
            </a:extLst>
          </p:cNvPr>
          <p:cNvSpPr>
            <a:spLocks noGrp="1"/>
          </p:cNvSpPr>
          <p:nvPr>
            <p:ph type="title"/>
          </p:nvPr>
        </p:nvSpPr>
        <p:spPr/>
        <p:txBody>
          <a:bodyPr/>
          <a:lstStyle/>
          <a:p>
            <a:r>
              <a:rPr lang="en-US" dirty="0"/>
              <a:t>First Leaders</a:t>
            </a:r>
          </a:p>
        </p:txBody>
      </p:sp>
      <p:pic>
        <p:nvPicPr>
          <p:cNvPr id="5" name="Content Placeholder 4">
            <a:extLst>
              <a:ext uri="{FF2B5EF4-FFF2-40B4-BE49-F238E27FC236}">
                <a16:creationId xmlns:a16="http://schemas.microsoft.com/office/drawing/2014/main" id="{8BCB690B-0284-19A3-5A87-8F197D9C8391}"/>
              </a:ext>
            </a:extLst>
          </p:cNvPr>
          <p:cNvPicPr>
            <a:picLocks noGrp="1" noChangeAspect="1"/>
          </p:cNvPicPr>
          <p:nvPr>
            <p:ph idx="1"/>
          </p:nvPr>
        </p:nvPicPr>
        <p:blipFill>
          <a:blip r:embed="rId2"/>
          <a:stretch>
            <a:fillRect/>
          </a:stretch>
        </p:blipFill>
        <p:spPr>
          <a:xfrm>
            <a:off x="723571" y="1690688"/>
            <a:ext cx="2439079" cy="4061219"/>
          </a:xfrm>
          <a:ln w="38100">
            <a:solidFill>
              <a:schemeClr val="tx1"/>
            </a:solidFill>
          </a:ln>
        </p:spPr>
      </p:pic>
      <p:sp>
        <p:nvSpPr>
          <p:cNvPr id="6" name="TextBox 5">
            <a:extLst>
              <a:ext uri="{FF2B5EF4-FFF2-40B4-BE49-F238E27FC236}">
                <a16:creationId xmlns:a16="http://schemas.microsoft.com/office/drawing/2014/main" id="{B5D6FA87-E3B1-810D-A4F3-303050C7F534}"/>
              </a:ext>
            </a:extLst>
          </p:cNvPr>
          <p:cNvSpPr txBox="1"/>
          <p:nvPr/>
        </p:nvSpPr>
        <p:spPr>
          <a:xfrm>
            <a:off x="612232" y="5789007"/>
            <a:ext cx="2661755" cy="830997"/>
          </a:xfrm>
          <a:prstGeom prst="rect">
            <a:avLst/>
          </a:prstGeom>
          <a:noFill/>
        </p:spPr>
        <p:txBody>
          <a:bodyPr wrap="square" rtlCol="0">
            <a:spAutoFit/>
          </a:bodyPr>
          <a:lstStyle/>
          <a:p>
            <a:pPr algn="ctr"/>
            <a:r>
              <a:rPr lang="en-US" sz="1600" dirty="0">
                <a:solidFill>
                  <a:schemeClr val="tx2"/>
                </a:solidFill>
              </a:rPr>
              <a:t>J.R. Thomas, National New Farmers of America Advisor</a:t>
            </a:r>
          </a:p>
        </p:txBody>
      </p:sp>
      <p:pic>
        <p:nvPicPr>
          <p:cNvPr id="7" name="Picture 6">
            <a:extLst>
              <a:ext uri="{FF2B5EF4-FFF2-40B4-BE49-F238E27FC236}">
                <a16:creationId xmlns:a16="http://schemas.microsoft.com/office/drawing/2014/main" id="{6D44D18D-7B3C-03B4-8220-D2DB4FAB2020}"/>
              </a:ext>
            </a:extLst>
          </p:cNvPr>
          <p:cNvPicPr>
            <a:picLocks noChangeAspect="1"/>
          </p:cNvPicPr>
          <p:nvPr/>
        </p:nvPicPr>
        <p:blipFill>
          <a:blip r:embed="rId3"/>
          <a:stretch>
            <a:fillRect/>
          </a:stretch>
        </p:blipFill>
        <p:spPr>
          <a:xfrm>
            <a:off x="3306909" y="1690688"/>
            <a:ext cx="2616542" cy="4061218"/>
          </a:xfrm>
          <a:prstGeom prst="rect">
            <a:avLst/>
          </a:prstGeom>
          <a:ln w="38100">
            <a:solidFill>
              <a:schemeClr val="tx1"/>
            </a:solidFill>
          </a:ln>
        </p:spPr>
      </p:pic>
      <p:sp>
        <p:nvSpPr>
          <p:cNvPr id="8" name="TextBox 7">
            <a:extLst>
              <a:ext uri="{FF2B5EF4-FFF2-40B4-BE49-F238E27FC236}">
                <a16:creationId xmlns:a16="http://schemas.microsoft.com/office/drawing/2014/main" id="{87678F1F-7E87-02E5-3549-4CEBC74B936D}"/>
              </a:ext>
            </a:extLst>
          </p:cNvPr>
          <p:cNvSpPr txBox="1"/>
          <p:nvPr/>
        </p:nvSpPr>
        <p:spPr>
          <a:xfrm>
            <a:off x="3133762" y="5789006"/>
            <a:ext cx="2962835" cy="830997"/>
          </a:xfrm>
          <a:prstGeom prst="rect">
            <a:avLst/>
          </a:prstGeom>
          <a:noFill/>
        </p:spPr>
        <p:txBody>
          <a:bodyPr wrap="square" rtlCol="0">
            <a:spAutoFit/>
          </a:bodyPr>
          <a:lstStyle/>
          <a:p>
            <a:pPr algn="ctr"/>
            <a:r>
              <a:rPr lang="en-US" sz="1600" dirty="0">
                <a:solidFill>
                  <a:schemeClr val="tx2"/>
                </a:solidFill>
              </a:rPr>
              <a:t>George Washington Owens, Co-Founder of New Farmers of America</a:t>
            </a:r>
          </a:p>
        </p:txBody>
      </p:sp>
      <p:pic>
        <p:nvPicPr>
          <p:cNvPr id="9" name="Picture 8">
            <a:extLst>
              <a:ext uri="{FF2B5EF4-FFF2-40B4-BE49-F238E27FC236}">
                <a16:creationId xmlns:a16="http://schemas.microsoft.com/office/drawing/2014/main" id="{A830CAAC-9AA9-5432-44CA-9AC3022E9DB8}"/>
              </a:ext>
            </a:extLst>
          </p:cNvPr>
          <p:cNvPicPr>
            <a:picLocks noChangeAspect="1"/>
          </p:cNvPicPr>
          <p:nvPr/>
        </p:nvPicPr>
        <p:blipFill>
          <a:blip r:embed="rId4"/>
          <a:stretch>
            <a:fillRect/>
          </a:stretch>
        </p:blipFill>
        <p:spPr>
          <a:xfrm>
            <a:off x="6063460" y="1690688"/>
            <a:ext cx="2616542" cy="4061218"/>
          </a:xfrm>
          <a:prstGeom prst="rect">
            <a:avLst/>
          </a:prstGeom>
          <a:ln w="38100">
            <a:solidFill>
              <a:schemeClr val="tx1"/>
            </a:solidFill>
          </a:ln>
        </p:spPr>
      </p:pic>
      <p:sp>
        <p:nvSpPr>
          <p:cNvPr id="10" name="TextBox 9">
            <a:extLst>
              <a:ext uri="{FF2B5EF4-FFF2-40B4-BE49-F238E27FC236}">
                <a16:creationId xmlns:a16="http://schemas.microsoft.com/office/drawing/2014/main" id="{E48C262F-B0C1-F659-28ED-BBC4EFF51446}"/>
              </a:ext>
            </a:extLst>
          </p:cNvPr>
          <p:cNvSpPr txBox="1"/>
          <p:nvPr/>
        </p:nvSpPr>
        <p:spPr>
          <a:xfrm>
            <a:off x="6063460" y="5772868"/>
            <a:ext cx="2728395" cy="830997"/>
          </a:xfrm>
          <a:prstGeom prst="rect">
            <a:avLst/>
          </a:prstGeom>
          <a:noFill/>
        </p:spPr>
        <p:txBody>
          <a:bodyPr wrap="square" rtlCol="0">
            <a:spAutoFit/>
          </a:bodyPr>
          <a:lstStyle/>
          <a:p>
            <a:pPr algn="ctr"/>
            <a:r>
              <a:rPr lang="en-US" sz="1600" dirty="0">
                <a:solidFill>
                  <a:schemeClr val="tx2"/>
                </a:solidFill>
              </a:rPr>
              <a:t>Dr. Harvey Owens Sargent, Co-Founder of New Farmers of America</a:t>
            </a:r>
          </a:p>
        </p:txBody>
      </p:sp>
      <p:pic>
        <p:nvPicPr>
          <p:cNvPr id="11" name="Picture 10">
            <a:extLst>
              <a:ext uri="{FF2B5EF4-FFF2-40B4-BE49-F238E27FC236}">
                <a16:creationId xmlns:a16="http://schemas.microsoft.com/office/drawing/2014/main" id="{86F96037-1DCA-AD05-DD54-C5B653588440}"/>
              </a:ext>
            </a:extLst>
          </p:cNvPr>
          <p:cNvPicPr>
            <a:picLocks noChangeAspect="1"/>
          </p:cNvPicPr>
          <p:nvPr/>
        </p:nvPicPr>
        <p:blipFill>
          <a:blip r:embed="rId5"/>
          <a:stretch>
            <a:fillRect/>
          </a:stretch>
        </p:blipFill>
        <p:spPr>
          <a:xfrm>
            <a:off x="8817814" y="1690687"/>
            <a:ext cx="2601737" cy="4061219"/>
          </a:xfrm>
          <a:prstGeom prst="rect">
            <a:avLst/>
          </a:prstGeom>
          <a:ln w="38100">
            <a:solidFill>
              <a:schemeClr val="tx1"/>
            </a:solidFill>
          </a:ln>
        </p:spPr>
      </p:pic>
      <p:sp>
        <p:nvSpPr>
          <p:cNvPr id="12" name="TextBox 11">
            <a:extLst>
              <a:ext uri="{FF2B5EF4-FFF2-40B4-BE49-F238E27FC236}">
                <a16:creationId xmlns:a16="http://schemas.microsoft.com/office/drawing/2014/main" id="{2CB5FB12-4A6B-E18A-B2CC-CA92C8140AE3}"/>
              </a:ext>
            </a:extLst>
          </p:cNvPr>
          <p:cNvSpPr txBox="1"/>
          <p:nvPr/>
        </p:nvSpPr>
        <p:spPr>
          <a:xfrm>
            <a:off x="8817814" y="5895978"/>
            <a:ext cx="2674069" cy="584775"/>
          </a:xfrm>
          <a:prstGeom prst="rect">
            <a:avLst/>
          </a:prstGeom>
          <a:noFill/>
        </p:spPr>
        <p:txBody>
          <a:bodyPr wrap="square" rtlCol="0">
            <a:spAutoFit/>
          </a:bodyPr>
          <a:lstStyle/>
          <a:p>
            <a:pPr algn="ctr"/>
            <a:r>
              <a:rPr lang="en-US" sz="1600" dirty="0">
                <a:solidFill>
                  <a:schemeClr val="tx2"/>
                </a:solidFill>
              </a:rPr>
              <a:t>Erwin Milton Tiffany, Author of the FFA Creed</a:t>
            </a:r>
          </a:p>
        </p:txBody>
      </p:sp>
    </p:spTree>
    <p:extLst>
      <p:ext uri="{BB962C8B-B14F-4D97-AF65-F5344CB8AC3E}">
        <p14:creationId xmlns:p14="http://schemas.microsoft.com/office/powerpoint/2010/main" val="37452186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FE9DF-6A37-72E2-1DF1-96C044C7B117}"/>
              </a:ext>
            </a:extLst>
          </p:cNvPr>
          <p:cNvSpPr>
            <a:spLocks noGrp="1"/>
          </p:cNvSpPr>
          <p:nvPr>
            <p:ph type="title"/>
          </p:nvPr>
        </p:nvSpPr>
        <p:spPr/>
        <p:txBody>
          <a:bodyPr/>
          <a:lstStyle/>
          <a:p>
            <a:r>
              <a:rPr lang="en-US" dirty="0"/>
              <a:t>The FFA Creed</a:t>
            </a:r>
          </a:p>
        </p:txBody>
      </p:sp>
      <p:sp>
        <p:nvSpPr>
          <p:cNvPr id="3" name="Content Placeholder 2">
            <a:extLst>
              <a:ext uri="{FF2B5EF4-FFF2-40B4-BE49-F238E27FC236}">
                <a16:creationId xmlns:a16="http://schemas.microsoft.com/office/drawing/2014/main" id="{DFA8D509-3151-5CA5-8253-E1E0D91A69E6}"/>
              </a:ext>
            </a:extLst>
          </p:cNvPr>
          <p:cNvSpPr>
            <a:spLocks noGrp="1"/>
          </p:cNvSpPr>
          <p:nvPr>
            <p:ph idx="1"/>
          </p:nvPr>
        </p:nvSpPr>
        <p:spPr>
          <a:xfrm>
            <a:off x="838200" y="1825625"/>
            <a:ext cx="5385318" cy="4351338"/>
          </a:xfrm>
        </p:spPr>
        <p:txBody>
          <a:bodyPr>
            <a:normAutofit fontScale="92500" lnSpcReduction="10000"/>
          </a:bodyPr>
          <a:lstStyle/>
          <a:p>
            <a:r>
              <a:rPr lang="en-US" b="1" dirty="0"/>
              <a:t>Written by </a:t>
            </a:r>
            <a:r>
              <a:rPr lang="en-US" dirty="0"/>
              <a:t>E.M. Tiffany of Wisconsin in 1928</a:t>
            </a:r>
          </a:p>
          <a:p>
            <a:r>
              <a:rPr lang="en-US" b="1" dirty="0"/>
              <a:t>First printed</a:t>
            </a:r>
            <a:r>
              <a:rPr lang="en-US" dirty="0"/>
              <a:t> in a 1929 issue of the </a:t>
            </a:r>
            <a:r>
              <a:rPr lang="en-US" i="1" dirty="0"/>
              <a:t>Agricultural Education </a:t>
            </a:r>
            <a:r>
              <a:rPr lang="en-US" dirty="0"/>
              <a:t>magazine</a:t>
            </a:r>
          </a:p>
          <a:p>
            <a:r>
              <a:rPr lang="en-US" b="1" dirty="0"/>
              <a:t>Adopted</a:t>
            </a:r>
            <a:r>
              <a:rPr lang="en-US" dirty="0"/>
              <a:t> as the official creed in 1930 at the third national convention</a:t>
            </a:r>
          </a:p>
          <a:p>
            <a:r>
              <a:rPr lang="en-US" b="1" dirty="0"/>
              <a:t>Was the basis</a:t>
            </a:r>
            <a:r>
              <a:rPr lang="en-US" dirty="0"/>
              <a:t> used for the first national leadership development event</a:t>
            </a:r>
          </a:p>
        </p:txBody>
      </p:sp>
      <p:pic>
        <p:nvPicPr>
          <p:cNvPr id="4" name="Picture 3">
            <a:extLst>
              <a:ext uri="{FF2B5EF4-FFF2-40B4-BE49-F238E27FC236}">
                <a16:creationId xmlns:a16="http://schemas.microsoft.com/office/drawing/2014/main" id="{FAAD444D-8607-0128-5A6D-5A5961ABEF99}"/>
              </a:ext>
            </a:extLst>
          </p:cNvPr>
          <p:cNvPicPr>
            <a:picLocks noChangeAspect="1"/>
          </p:cNvPicPr>
          <p:nvPr/>
        </p:nvPicPr>
        <p:blipFill rotWithShape="1">
          <a:blip r:embed="rId2"/>
          <a:srcRect l="7138" t="7951" r="7350" b="7523"/>
          <a:stretch/>
        </p:blipFill>
        <p:spPr>
          <a:xfrm rot="563981">
            <a:off x="7105161" y="1024643"/>
            <a:ext cx="3808917" cy="4874004"/>
          </a:xfrm>
          <a:prstGeom prst="rect">
            <a:avLst/>
          </a:prstGeom>
        </p:spPr>
      </p:pic>
    </p:spTree>
    <p:extLst>
      <p:ext uri="{BB962C8B-B14F-4D97-AF65-F5344CB8AC3E}">
        <p14:creationId xmlns:p14="http://schemas.microsoft.com/office/powerpoint/2010/main" val="28502712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959F7-D819-8D01-7753-9812C1723D4F}"/>
              </a:ext>
            </a:extLst>
          </p:cNvPr>
          <p:cNvSpPr>
            <a:spLocks noGrp="1"/>
          </p:cNvSpPr>
          <p:nvPr>
            <p:ph type="title"/>
          </p:nvPr>
        </p:nvSpPr>
        <p:spPr/>
        <p:txBody>
          <a:bodyPr/>
          <a:lstStyle/>
          <a:p>
            <a:r>
              <a:rPr lang="en-US" dirty="0"/>
              <a:t>Official Dress</a:t>
            </a:r>
          </a:p>
        </p:txBody>
      </p:sp>
      <p:sp>
        <p:nvSpPr>
          <p:cNvPr id="3" name="Content Placeholder 2">
            <a:extLst>
              <a:ext uri="{FF2B5EF4-FFF2-40B4-BE49-F238E27FC236}">
                <a16:creationId xmlns:a16="http://schemas.microsoft.com/office/drawing/2014/main" id="{80C5A266-0292-68BA-1D1B-1DDA509D0346}"/>
              </a:ext>
            </a:extLst>
          </p:cNvPr>
          <p:cNvSpPr>
            <a:spLocks noGrp="1"/>
          </p:cNvSpPr>
          <p:nvPr>
            <p:ph idx="1"/>
          </p:nvPr>
        </p:nvSpPr>
        <p:spPr/>
        <p:txBody>
          <a:bodyPr/>
          <a:lstStyle/>
          <a:p>
            <a:r>
              <a:rPr lang="en-US" b="1" dirty="0"/>
              <a:t>First Uniform: </a:t>
            </a:r>
            <a:r>
              <a:rPr lang="en-US" dirty="0"/>
              <a:t>dark blue shirt, blue or white trousers, blue cap and  yellow tie</a:t>
            </a:r>
          </a:p>
          <a:p>
            <a:r>
              <a:rPr lang="en-US" b="1" dirty="0"/>
              <a:t>First Jacket: </a:t>
            </a:r>
            <a:r>
              <a:rPr lang="en-US" dirty="0"/>
              <a:t>First appeared in the early 1930s; Dr. Gus Lintner, advisor of the Fredericktown FFA Chapter in Ohio, needed a uniform for his band that was supposed to perform at the 1933 national convention. His selection of blue jackets caught the eye of the delegates, and they voted to adopt the jacket.</a:t>
            </a:r>
          </a:p>
        </p:txBody>
      </p:sp>
    </p:spTree>
    <p:extLst>
      <p:ext uri="{BB962C8B-B14F-4D97-AF65-F5344CB8AC3E}">
        <p14:creationId xmlns:p14="http://schemas.microsoft.com/office/powerpoint/2010/main" val="2924296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30820-CEA4-4219-9608-BF3C87B5729F}"/>
              </a:ext>
            </a:extLst>
          </p:cNvPr>
          <p:cNvSpPr>
            <a:spLocks noGrp="1"/>
          </p:cNvSpPr>
          <p:nvPr>
            <p:ph type="title"/>
          </p:nvPr>
        </p:nvSpPr>
        <p:spPr/>
        <p:txBody>
          <a:bodyPr/>
          <a:lstStyle/>
          <a:p>
            <a:r>
              <a:rPr lang="en-GB" dirty="0"/>
              <a:t>Part 1:</a:t>
            </a:r>
          </a:p>
        </p:txBody>
      </p:sp>
      <p:sp>
        <p:nvSpPr>
          <p:cNvPr id="3" name="Text Placeholder 2">
            <a:extLst>
              <a:ext uri="{FF2B5EF4-FFF2-40B4-BE49-F238E27FC236}">
                <a16:creationId xmlns:a16="http://schemas.microsoft.com/office/drawing/2014/main" id="{16FABF59-6F12-48AD-83D7-B793FB6A5928}"/>
              </a:ext>
            </a:extLst>
          </p:cNvPr>
          <p:cNvSpPr>
            <a:spLocks noGrp="1"/>
          </p:cNvSpPr>
          <p:nvPr>
            <p:ph type="body" idx="1"/>
          </p:nvPr>
        </p:nvSpPr>
        <p:spPr/>
        <p:txBody>
          <a:bodyPr/>
          <a:lstStyle/>
          <a:p>
            <a:r>
              <a:rPr lang="en-GB" dirty="0"/>
              <a:t>Who Are We Now?</a:t>
            </a:r>
          </a:p>
        </p:txBody>
      </p:sp>
    </p:spTree>
    <p:extLst>
      <p:ext uri="{BB962C8B-B14F-4D97-AF65-F5344CB8AC3E}">
        <p14:creationId xmlns:p14="http://schemas.microsoft.com/office/powerpoint/2010/main" val="42747876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A0B4548-AD36-1754-75D0-A58CF9FA7B6E}"/>
              </a:ext>
            </a:extLst>
          </p:cNvPr>
          <p:cNvPicPr>
            <a:picLocks noChangeAspect="1"/>
          </p:cNvPicPr>
          <p:nvPr/>
        </p:nvPicPr>
        <p:blipFill>
          <a:blip r:embed="rId2"/>
          <a:stretch>
            <a:fillRect/>
          </a:stretch>
        </p:blipFill>
        <p:spPr>
          <a:xfrm>
            <a:off x="6398584" y="2384672"/>
            <a:ext cx="4849865" cy="3233243"/>
          </a:xfrm>
          <a:prstGeom prst="rect">
            <a:avLst/>
          </a:prstGeom>
          <a:ln w="38100">
            <a:solidFill>
              <a:schemeClr val="tx1"/>
            </a:solidFill>
          </a:ln>
        </p:spPr>
      </p:pic>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The FFA Jacket</a:t>
            </a:r>
          </a:p>
        </p:txBody>
      </p:sp>
      <p:sp>
        <p:nvSpPr>
          <p:cNvPr id="3" name="Content Placeholder 2">
            <a:extLst>
              <a:ext uri="{FF2B5EF4-FFF2-40B4-BE49-F238E27FC236}">
                <a16:creationId xmlns:a16="http://schemas.microsoft.com/office/drawing/2014/main" id="{324ECCBD-121C-C1E5-674A-46F2506E925A}"/>
              </a:ext>
            </a:extLst>
          </p:cNvPr>
          <p:cNvSpPr>
            <a:spLocks noGrp="1"/>
          </p:cNvSpPr>
          <p:nvPr>
            <p:ph idx="1"/>
          </p:nvPr>
        </p:nvSpPr>
        <p:spPr>
          <a:xfrm>
            <a:off x="838200" y="1825625"/>
            <a:ext cx="5092083" cy="4351338"/>
          </a:xfrm>
        </p:spPr>
        <p:txBody>
          <a:bodyPr>
            <a:normAutofit/>
          </a:bodyPr>
          <a:lstStyle/>
          <a:p>
            <a:r>
              <a:rPr lang="en-US" dirty="0"/>
              <a:t>Adopted at the sixth national convention in 1933</a:t>
            </a:r>
          </a:p>
          <a:p>
            <a:r>
              <a:rPr lang="en-US" dirty="0"/>
              <a:t>Initial cost of the jacket was $5.50; today it sells for $60.</a:t>
            </a:r>
          </a:p>
          <a:p>
            <a:r>
              <a:rPr lang="en-US" dirty="0"/>
              <a:t>Annually, more than 80,000 jackets are sold each year.</a:t>
            </a:r>
          </a:p>
        </p:txBody>
      </p:sp>
    </p:spTree>
    <p:extLst>
      <p:ext uri="{BB962C8B-B14F-4D97-AF65-F5344CB8AC3E}">
        <p14:creationId xmlns:p14="http://schemas.microsoft.com/office/powerpoint/2010/main" val="28037817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The FFA Jacket</a:t>
            </a:r>
          </a:p>
        </p:txBody>
      </p:sp>
      <p:sp>
        <p:nvSpPr>
          <p:cNvPr id="3" name="Content Placeholder 2">
            <a:extLst>
              <a:ext uri="{FF2B5EF4-FFF2-40B4-BE49-F238E27FC236}">
                <a16:creationId xmlns:a16="http://schemas.microsoft.com/office/drawing/2014/main" id="{324ECCBD-121C-C1E5-674A-46F2506E925A}"/>
              </a:ext>
            </a:extLst>
          </p:cNvPr>
          <p:cNvSpPr>
            <a:spLocks noGrp="1"/>
          </p:cNvSpPr>
          <p:nvPr>
            <p:ph idx="1"/>
          </p:nvPr>
        </p:nvSpPr>
        <p:spPr>
          <a:xfrm>
            <a:off x="838201" y="1825625"/>
            <a:ext cx="5518212" cy="4351338"/>
          </a:xfrm>
        </p:spPr>
        <p:txBody>
          <a:bodyPr>
            <a:normAutofit/>
          </a:bodyPr>
          <a:lstStyle/>
          <a:p>
            <a:r>
              <a:rPr lang="en-US" dirty="0"/>
              <a:t>Made from 100% American cotton</a:t>
            </a:r>
          </a:p>
          <a:p>
            <a:r>
              <a:rPr lang="en-US" dirty="0"/>
              <a:t>Cotton is sent to North Carolina to be woven, dyed and finished</a:t>
            </a:r>
          </a:p>
          <a:p>
            <a:r>
              <a:rPr lang="en-US" dirty="0"/>
              <a:t>Fabric is sent to Universal Lettering in Ohio or South Vietnam to be sewn.</a:t>
            </a:r>
          </a:p>
          <a:p>
            <a:r>
              <a:rPr lang="en-US" dirty="0"/>
              <a:t>1.6 yards of corduroy to make one jacket</a:t>
            </a:r>
          </a:p>
        </p:txBody>
      </p:sp>
      <p:pic>
        <p:nvPicPr>
          <p:cNvPr id="6" name="Picture 5" descr="A picture containing person&#10;&#10;Description automatically generated">
            <a:extLst>
              <a:ext uri="{FF2B5EF4-FFF2-40B4-BE49-F238E27FC236}">
                <a16:creationId xmlns:a16="http://schemas.microsoft.com/office/drawing/2014/main" id="{4160C42D-7BCB-30BC-11ED-56E8AADB30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6718" y="2441360"/>
            <a:ext cx="4947081" cy="3298054"/>
          </a:xfrm>
          <a:prstGeom prst="rect">
            <a:avLst/>
          </a:prstGeom>
          <a:ln w="38100">
            <a:solidFill>
              <a:schemeClr val="tx1"/>
            </a:solidFill>
          </a:ln>
        </p:spPr>
      </p:pic>
    </p:spTree>
    <p:extLst>
      <p:ext uri="{BB962C8B-B14F-4D97-AF65-F5344CB8AC3E}">
        <p14:creationId xmlns:p14="http://schemas.microsoft.com/office/powerpoint/2010/main" val="13250430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The FFA Jacket</a:t>
            </a:r>
          </a:p>
        </p:txBody>
      </p:sp>
      <p:sp>
        <p:nvSpPr>
          <p:cNvPr id="3" name="Content Placeholder 2">
            <a:extLst>
              <a:ext uri="{FF2B5EF4-FFF2-40B4-BE49-F238E27FC236}">
                <a16:creationId xmlns:a16="http://schemas.microsoft.com/office/drawing/2014/main" id="{324ECCBD-121C-C1E5-674A-46F2506E925A}"/>
              </a:ext>
            </a:extLst>
          </p:cNvPr>
          <p:cNvSpPr>
            <a:spLocks noGrp="1"/>
          </p:cNvSpPr>
          <p:nvPr>
            <p:ph idx="1"/>
          </p:nvPr>
        </p:nvSpPr>
        <p:spPr>
          <a:xfrm>
            <a:off x="998000" y="2456361"/>
            <a:ext cx="5686886" cy="1530134"/>
          </a:xfrm>
        </p:spPr>
        <p:txBody>
          <a:bodyPr>
            <a:normAutofit/>
          </a:bodyPr>
          <a:lstStyle/>
          <a:p>
            <a:pPr marL="0" indent="0" algn="ctr">
              <a:buNone/>
            </a:pPr>
            <a:r>
              <a:rPr lang="en-US" b="1" i="1" dirty="0"/>
              <a:t>This is the first FFA jacket worn by the Fredericktown FFA Chapter in Ohio, 1933.</a:t>
            </a:r>
          </a:p>
        </p:txBody>
      </p:sp>
      <p:pic>
        <p:nvPicPr>
          <p:cNvPr id="5" name="Picture 4" descr="A picture containing text, person, standing, people&#10;&#10;Description automatically generated">
            <a:extLst>
              <a:ext uri="{FF2B5EF4-FFF2-40B4-BE49-F238E27FC236}">
                <a16:creationId xmlns:a16="http://schemas.microsoft.com/office/drawing/2014/main" id="{6DCB2DE4-F4E1-E89F-E3DA-C2E491B7CB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66360" y="899312"/>
            <a:ext cx="3594981" cy="5382990"/>
          </a:xfrm>
          <a:prstGeom prst="rect">
            <a:avLst/>
          </a:prstGeom>
          <a:ln w="38100">
            <a:solidFill>
              <a:schemeClr val="tx1"/>
            </a:solidFill>
          </a:ln>
        </p:spPr>
      </p:pic>
    </p:spTree>
    <p:extLst>
      <p:ext uri="{BB962C8B-B14F-4D97-AF65-F5344CB8AC3E}">
        <p14:creationId xmlns:p14="http://schemas.microsoft.com/office/powerpoint/2010/main" val="16730960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The FFA Jacket</a:t>
            </a:r>
          </a:p>
        </p:txBody>
      </p:sp>
      <p:graphicFrame>
        <p:nvGraphicFramePr>
          <p:cNvPr id="6" name="Table 6">
            <a:extLst>
              <a:ext uri="{FF2B5EF4-FFF2-40B4-BE49-F238E27FC236}">
                <a16:creationId xmlns:a16="http://schemas.microsoft.com/office/drawing/2014/main" id="{C89CD47B-3BA5-0C58-80C7-F92B09A8984E}"/>
              </a:ext>
            </a:extLst>
          </p:cNvPr>
          <p:cNvGraphicFramePr>
            <a:graphicFrameLocks noGrp="1"/>
          </p:cNvGraphicFramePr>
          <p:nvPr>
            <p:ph idx="1"/>
            <p:extLst>
              <p:ext uri="{D42A27DB-BD31-4B8C-83A1-F6EECF244321}">
                <p14:modId xmlns:p14="http://schemas.microsoft.com/office/powerpoint/2010/main" val="1819536115"/>
              </p:ext>
            </p:extLst>
          </p:nvPr>
        </p:nvGraphicFramePr>
        <p:xfrm>
          <a:off x="838200" y="1923279"/>
          <a:ext cx="10515600" cy="4133062"/>
        </p:xfrm>
        <a:graphic>
          <a:graphicData uri="http://schemas.openxmlformats.org/drawingml/2006/table">
            <a:tbl>
              <a:tblPr firstRow="1" bandRow="1">
                <a:tableStyleId>{B301B821-A1FF-4177-AEE7-76D212191A09}</a:tableStyleId>
              </a:tblPr>
              <a:tblGrid>
                <a:gridCol w="5257800">
                  <a:extLst>
                    <a:ext uri="{9D8B030D-6E8A-4147-A177-3AD203B41FA5}">
                      <a16:colId xmlns:a16="http://schemas.microsoft.com/office/drawing/2014/main" val="3140138654"/>
                    </a:ext>
                  </a:extLst>
                </a:gridCol>
                <a:gridCol w="5257800">
                  <a:extLst>
                    <a:ext uri="{9D8B030D-6E8A-4147-A177-3AD203B41FA5}">
                      <a16:colId xmlns:a16="http://schemas.microsoft.com/office/drawing/2014/main" val="1865128713"/>
                    </a:ext>
                  </a:extLst>
                </a:gridCol>
              </a:tblGrid>
              <a:tr h="553603">
                <a:tc>
                  <a:txBody>
                    <a:bodyPr/>
                    <a:lstStyle/>
                    <a:p>
                      <a:pPr algn="ctr"/>
                      <a:r>
                        <a:rPr lang="en-US" b="1" dirty="0">
                          <a:solidFill>
                            <a:schemeClr val="bg1"/>
                          </a:solidFill>
                        </a:rPr>
                        <a:t>FFA Jacket Then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b="1" dirty="0">
                          <a:solidFill>
                            <a:schemeClr val="bg1"/>
                          </a:solidFill>
                        </a:rPr>
                        <a:t>FFA Jacket Now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26704193"/>
                  </a:ext>
                </a:extLst>
              </a:tr>
              <a:tr h="553603">
                <a:tc>
                  <a:txBody>
                    <a:bodyPr/>
                    <a:lstStyle/>
                    <a:p>
                      <a:pPr algn="ctr"/>
                      <a:r>
                        <a:rPr lang="en-US" b="0" dirty="0">
                          <a:solidFill>
                            <a:schemeClr val="tx1"/>
                          </a:solidFill>
                        </a:rPr>
                        <a:t>Snaps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b="0" dirty="0"/>
                        <a:t>Zippers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95842827"/>
                  </a:ext>
                </a:extLst>
              </a:tr>
              <a:tr h="553603">
                <a:tc>
                  <a:txBody>
                    <a:bodyPr/>
                    <a:lstStyle/>
                    <a:p>
                      <a:pPr algn="ctr"/>
                      <a:r>
                        <a:rPr lang="en-US" b="0" dirty="0"/>
                        <a:t>Embroidered emblems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b="0" dirty="0"/>
                        <a:t>Sewn-on patch emblems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79104581"/>
                  </a:ext>
                </a:extLst>
              </a:tr>
              <a:tr h="553603">
                <a:tc>
                  <a:txBody>
                    <a:bodyPr/>
                    <a:lstStyle/>
                    <a:p>
                      <a:pPr algn="ctr"/>
                      <a:r>
                        <a:rPr lang="en-US" b="0" dirty="0"/>
                        <a:t>Square pockets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b="0" dirty="0"/>
                        <a:t>Rounded pockets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3275465"/>
                  </a:ext>
                </a:extLst>
              </a:tr>
              <a:tr h="1365047">
                <a:tc>
                  <a:txBody>
                    <a:bodyPr/>
                    <a:lstStyle/>
                    <a:p>
                      <a:pPr algn="ctr"/>
                      <a:r>
                        <a:rPr lang="en-US" b="0" dirty="0"/>
                        <a:t>Hand-operated machine embroidered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b="0" dirty="0"/>
                        <a:t>Computerized sewing machine places the individual’s name and office onto the front of the jacket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4939788"/>
                  </a:ext>
                </a:extLst>
              </a:tr>
              <a:tr h="553603">
                <a:tc>
                  <a:txBody>
                    <a:bodyPr/>
                    <a:lstStyle/>
                    <a:p>
                      <a:pPr algn="ctr"/>
                      <a:r>
                        <a:rPr lang="en-US" b="0" dirty="0"/>
                        <a:t>“Vocational Agriculture”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b="0" dirty="0"/>
                        <a:t>“Agricultural Education”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9319770"/>
                  </a:ext>
                </a:extLst>
              </a:tr>
            </a:tbl>
          </a:graphicData>
        </a:graphic>
      </p:graphicFrame>
    </p:spTree>
    <p:extLst>
      <p:ext uri="{BB962C8B-B14F-4D97-AF65-F5344CB8AC3E}">
        <p14:creationId xmlns:p14="http://schemas.microsoft.com/office/powerpoint/2010/main" val="23195439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Sweetheart Jacket</a:t>
            </a:r>
          </a:p>
        </p:txBody>
      </p:sp>
      <p:sp>
        <p:nvSpPr>
          <p:cNvPr id="3" name="Content Placeholder 2">
            <a:extLst>
              <a:ext uri="{FF2B5EF4-FFF2-40B4-BE49-F238E27FC236}">
                <a16:creationId xmlns:a16="http://schemas.microsoft.com/office/drawing/2014/main" id="{324ECCBD-121C-C1E5-674A-46F2506E925A}"/>
              </a:ext>
            </a:extLst>
          </p:cNvPr>
          <p:cNvSpPr>
            <a:spLocks noGrp="1"/>
          </p:cNvSpPr>
          <p:nvPr>
            <p:ph idx="1"/>
          </p:nvPr>
        </p:nvSpPr>
        <p:spPr>
          <a:xfrm>
            <a:off x="838201" y="1825625"/>
            <a:ext cx="5438312" cy="4351338"/>
          </a:xfrm>
        </p:spPr>
        <p:txBody>
          <a:bodyPr>
            <a:normAutofit fontScale="92500"/>
          </a:bodyPr>
          <a:lstStyle/>
          <a:p>
            <a:r>
              <a:rPr lang="en-US" dirty="0"/>
              <a:t>Before 1969, one of the only ways for a female to be in FFA was to be an FFA chapter sweetheart or queen.</a:t>
            </a:r>
          </a:p>
          <a:p>
            <a:r>
              <a:rPr lang="en-US" dirty="0"/>
              <a:t>FFA chapter sweetheart was typically a local program.</a:t>
            </a:r>
          </a:p>
          <a:p>
            <a:r>
              <a:rPr lang="en-US" dirty="0"/>
              <a:t>National FFA sold sweetheart jackets from 1949 to 1993.</a:t>
            </a:r>
          </a:p>
          <a:p>
            <a:r>
              <a:rPr lang="en-US" dirty="0"/>
              <a:t>Sweetheart jackets were white.</a:t>
            </a:r>
          </a:p>
        </p:txBody>
      </p:sp>
      <p:pic>
        <p:nvPicPr>
          <p:cNvPr id="5" name="Picture 4" descr="A person and person posing for a picture&#10;&#10;Description automatically generated with medium confidence">
            <a:extLst>
              <a:ext uri="{FF2B5EF4-FFF2-40B4-BE49-F238E27FC236}">
                <a16:creationId xmlns:a16="http://schemas.microsoft.com/office/drawing/2014/main" id="{BAC041AC-9E67-407D-7B43-DB6E90EAE4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3562" y="887259"/>
            <a:ext cx="4291405" cy="5401527"/>
          </a:xfrm>
          <a:prstGeom prst="rect">
            <a:avLst/>
          </a:prstGeom>
          <a:ln w="38100">
            <a:solidFill>
              <a:schemeClr val="tx1"/>
            </a:solidFill>
          </a:ln>
        </p:spPr>
      </p:pic>
    </p:spTree>
    <p:extLst>
      <p:ext uri="{BB962C8B-B14F-4D97-AF65-F5344CB8AC3E}">
        <p14:creationId xmlns:p14="http://schemas.microsoft.com/office/powerpoint/2010/main" val="16038849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A4C1E-0FE9-5557-BE66-31924CC58F4A}"/>
              </a:ext>
            </a:extLst>
          </p:cNvPr>
          <p:cNvSpPr>
            <a:spLocks noGrp="1"/>
          </p:cNvSpPr>
          <p:nvPr>
            <p:ph type="title"/>
          </p:nvPr>
        </p:nvSpPr>
        <p:spPr/>
        <p:txBody>
          <a:bodyPr/>
          <a:lstStyle/>
          <a:p>
            <a:r>
              <a:rPr lang="en-US" dirty="0"/>
              <a:t>New Farmers of America</a:t>
            </a:r>
          </a:p>
        </p:txBody>
      </p:sp>
      <p:sp>
        <p:nvSpPr>
          <p:cNvPr id="3" name="Content Placeholder 2">
            <a:extLst>
              <a:ext uri="{FF2B5EF4-FFF2-40B4-BE49-F238E27FC236}">
                <a16:creationId xmlns:a16="http://schemas.microsoft.com/office/drawing/2014/main" id="{B53CE280-E2EE-6AD5-B886-8A6C0C619719}"/>
              </a:ext>
            </a:extLst>
          </p:cNvPr>
          <p:cNvSpPr>
            <a:spLocks noGrp="1"/>
          </p:cNvSpPr>
          <p:nvPr>
            <p:ph idx="1"/>
          </p:nvPr>
        </p:nvSpPr>
        <p:spPr>
          <a:xfrm>
            <a:off x="838200" y="1825625"/>
            <a:ext cx="7768905" cy="4351338"/>
          </a:xfrm>
        </p:spPr>
        <p:txBody>
          <a:bodyPr/>
          <a:lstStyle/>
          <a:p>
            <a:r>
              <a:rPr lang="en-US" b="1" dirty="0"/>
              <a:t>Established</a:t>
            </a:r>
            <a:r>
              <a:rPr lang="en-US" dirty="0"/>
              <a:t> in 1935-36 at Tuskegee Institute in Alabama to serve black boys enrolled in vocational agriculture classes in segregated schools</a:t>
            </a:r>
          </a:p>
          <a:p>
            <a:r>
              <a:rPr lang="en-US" b="1" dirty="0"/>
              <a:t>Official Colors: </a:t>
            </a:r>
            <a:r>
              <a:rPr lang="en-US" dirty="0">
                <a:solidFill>
                  <a:schemeClr val="tx1"/>
                </a:solidFill>
              </a:rPr>
              <a:t>Black</a:t>
            </a:r>
            <a:r>
              <a:rPr lang="en-US" dirty="0"/>
              <a:t> and </a:t>
            </a:r>
            <a:r>
              <a:rPr lang="en-US" dirty="0">
                <a:solidFill>
                  <a:srgbClr val="FFC000"/>
                </a:solidFill>
              </a:rPr>
              <a:t>Old Gold</a:t>
            </a:r>
          </a:p>
          <a:p>
            <a:r>
              <a:rPr lang="en-US" b="1" dirty="0"/>
              <a:t>Emblem:</a:t>
            </a:r>
            <a:r>
              <a:rPr lang="en-US" dirty="0"/>
              <a:t> very similar to the FFA emblem, featuring a boll of cotton instead of a cross section of corn</a:t>
            </a:r>
          </a:p>
        </p:txBody>
      </p:sp>
      <p:pic>
        <p:nvPicPr>
          <p:cNvPr id="5" name="Picture 4" descr="A black and white drawing of a person with a mustache and a beard&#10;&#10;Description automatically generated with low confidence">
            <a:extLst>
              <a:ext uri="{FF2B5EF4-FFF2-40B4-BE49-F238E27FC236}">
                <a16:creationId xmlns:a16="http://schemas.microsoft.com/office/drawing/2014/main" id="{4B5D141F-68D6-5584-C794-183E87A2415C}"/>
              </a:ext>
            </a:extLst>
          </p:cNvPr>
          <p:cNvPicPr>
            <a:picLocks noChangeAspect="1"/>
          </p:cNvPicPr>
          <p:nvPr/>
        </p:nvPicPr>
        <p:blipFill rotWithShape="1">
          <a:blip r:embed="rId2">
            <a:extLst>
              <a:ext uri="{28A0092B-C50C-407E-A947-70E740481C1C}">
                <a14:useLocalDpi xmlns:a14="http://schemas.microsoft.com/office/drawing/2010/main" val="0"/>
              </a:ext>
            </a:extLst>
          </a:blip>
          <a:srcRect l="13577" r="4472" b="3748"/>
          <a:stretch/>
        </p:blipFill>
        <p:spPr>
          <a:xfrm>
            <a:off x="8286857" y="3169847"/>
            <a:ext cx="2919370" cy="3007116"/>
          </a:xfrm>
          <a:prstGeom prst="rect">
            <a:avLst/>
          </a:prstGeom>
          <a:ln w="38100">
            <a:solidFill>
              <a:schemeClr val="tx1"/>
            </a:solidFill>
          </a:ln>
        </p:spPr>
      </p:pic>
    </p:spTree>
    <p:extLst>
      <p:ext uri="{BB962C8B-B14F-4D97-AF65-F5344CB8AC3E}">
        <p14:creationId xmlns:p14="http://schemas.microsoft.com/office/powerpoint/2010/main" val="25391940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23867-BBCF-34FC-5816-00A920D4A800}"/>
              </a:ext>
            </a:extLst>
          </p:cNvPr>
          <p:cNvSpPr>
            <a:spLocks noGrp="1"/>
          </p:cNvSpPr>
          <p:nvPr>
            <p:ph type="title"/>
          </p:nvPr>
        </p:nvSpPr>
        <p:spPr/>
        <p:txBody>
          <a:bodyPr/>
          <a:lstStyle/>
          <a:p>
            <a:r>
              <a:rPr lang="en-US" dirty="0"/>
              <a:t>New Farmers of America</a:t>
            </a:r>
          </a:p>
        </p:txBody>
      </p:sp>
      <p:sp>
        <p:nvSpPr>
          <p:cNvPr id="3" name="Content Placeholder 2">
            <a:extLst>
              <a:ext uri="{FF2B5EF4-FFF2-40B4-BE49-F238E27FC236}">
                <a16:creationId xmlns:a16="http://schemas.microsoft.com/office/drawing/2014/main" id="{ADD95AB9-10C5-4AB2-2BB2-3655756103C6}"/>
              </a:ext>
            </a:extLst>
          </p:cNvPr>
          <p:cNvSpPr>
            <a:spLocks noGrp="1"/>
          </p:cNvSpPr>
          <p:nvPr>
            <p:ph idx="1"/>
          </p:nvPr>
        </p:nvSpPr>
        <p:spPr>
          <a:xfrm>
            <a:off x="838200" y="1825624"/>
            <a:ext cx="5847826" cy="4628441"/>
          </a:xfrm>
        </p:spPr>
        <p:txBody>
          <a:bodyPr>
            <a:normAutofit/>
          </a:bodyPr>
          <a:lstStyle/>
          <a:p>
            <a:r>
              <a:rPr lang="en-US" dirty="0"/>
              <a:t>Had their own creed that was very similar to the FFA creed</a:t>
            </a:r>
          </a:p>
          <a:p>
            <a:r>
              <a:rPr lang="en-US" dirty="0"/>
              <a:t>FFA and NFA had similar values and visions, so the two organizations often worked together. </a:t>
            </a:r>
          </a:p>
          <a:p>
            <a:r>
              <a:rPr lang="en-US" dirty="0"/>
              <a:t>Had a jacket similar to FFA </a:t>
            </a:r>
          </a:p>
          <a:p>
            <a:pPr lvl="1"/>
            <a:r>
              <a:rPr lang="en-US" dirty="0"/>
              <a:t>Black corduroy </a:t>
            </a:r>
          </a:p>
          <a:p>
            <a:pPr lvl="1"/>
            <a:r>
              <a:rPr lang="en-US" dirty="0"/>
              <a:t>Gold accents</a:t>
            </a:r>
          </a:p>
          <a:p>
            <a:pPr lvl="1"/>
            <a:r>
              <a:rPr lang="en-US" dirty="0"/>
              <a:t>NFA cotton-based emblem</a:t>
            </a:r>
          </a:p>
          <a:p>
            <a:endParaRPr lang="en-US" dirty="0"/>
          </a:p>
        </p:txBody>
      </p:sp>
      <p:pic>
        <p:nvPicPr>
          <p:cNvPr id="6" name="Picture 5" descr="A picture containing clothing&#10;&#10;Description automatically generated">
            <a:extLst>
              <a:ext uri="{FF2B5EF4-FFF2-40B4-BE49-F238E27FC236}">
                <a16:creationId xmlns:a16="http://schemas.microsoft.com/office/drawing/2014/main" id="{68E45786-267B-4E1E-73CE-241974E59583}"/>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8797" b="89992" l="6133" r="91834">
                        <a14:foregroundMark x1="14361" y1="65496" x2="14361" y2="65496"/>
                        <a14:foregroundMark x1="49245" y1="89952" x2="49245" y2="89952"/>
                        <a14:foregroundMark x1="6133" y1="65900" x2="6133" y2="65900"/>
                        <a14:foregroundMark x1="91834" y1="42978" x2="91834" y2="42978"/>
                        <a14:foregroundMark x1="76425" y1="8797" x2="76425" y2="8797"/>
                      </a14:backgroundRemoval>
                    </a14:imgEffect>
                  </a14:imgLayer>
                </a14:imgProps>
              </a:ext>
              <a:ext uri="{28A0092B-C50C-407E-A947-70E740481C1C}">
                <a14:useLocalDpi xmlns:a14="http://schemas.microsoft.com/office/drawing/2010/main" val="0"/>
              </a:ext>
            </a:extLst>
          </a:blip>
          <a:stretch>
            <a:fillRect/>
          </a:stretch>
        </p:blipFill>
        <p:spPr>
          <a:xfrm>
            <a:off x="6399072" y="492711"/>
            <a:ext cx="4413930" cy="3370135"/>
          </a:xfrm>
          <a:prstGeom prst="rect">
            <a:avLst/>
          </a:prstGeom>
        </p:spPr>
      </p:pic>
      <p:pic>
        <p:nvPicPr>
          <p:cNvPr id="8" name="Picture 7" descr="A picture containing clothing&#10;&#10;Description automatically generated">
            <a:extLst>
              <a:ext uri="{FF2B5EF4-FFF2-40B4-BE49-F238E27FC236}">
                <a16:creationId xmlns:a16="http://schemas.microsoft.com/office/drawing/2014/main" id="{2D963FA5-AD32-54B7-5E93-9C14EFF90ED5}"/>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0258" b="91357" l="10055" r="90494">
                        <a14:foregroundMark x1="10085" y1="41842" x2="10085" y2="41842"/>
                        <a14:foregroundMark x1="57069" y1="88691" x2="57069" y2="88691"/>
                        <a14:foregroundMark x1="90494" y1="55816" x2="90494" y2="55816"/>
                        <a14:foregroundMark x1="59141" y1="91397" x2="59141" y2="91397"/>
                        <a14:foregroundMark x1="53473" y1="10258" x2="53473" y2="10258"/>
                        <a14:foregroundMark x1="49848" y1="17367" x2="49848" y2="17367"/>
                        <a14:foregroundMark x1="49360" y1="14782" x2="51402" y2="15953"/>
                      </a14:backgroundRemoval>
                    </a14:imgEffect>
                  </a14:imgLayer>
                </a14:imgProps>
              </a:ext>
              <a:ext uri="{28A0092B-C50C-407E-A947-70E740481C1C}">
                <a14:useLocalDpi xmlns:a14="http://schemas.microsoft.com/office/drawing/2010/main" val="0"/>
              </a:ext>
            </a:extLst>
          </a:blip>
          <a:srcRect l="6383" t="6874" r="6395" b="5359"/>
          <a:stretch/>
        </p:blipFill>
        <p:spPr>
          <a:xfrm>
            <a:off x="7963271" y="3604247"/>
            <a:ext cx="3977196" cy="3019641"/>
          </a:xfrm>
          <a:prstGeom prst="rect">
            <a:avLst/>
          </a:prstGeom>
        </p:spPr>
      </p:pic>
    </p:spTree>
    <p:extLst>
      <p:ext uri="{BB962C8B-B14F-4D97-AF65-F5344CB8AC3E}">
        <p14:creationId xmlns:p14="http://schemas.microsoft.com/office/powerpoint/2010/main" val="18401522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23867-BBCF-34FC-5816-00A920D4A800}"/>
              </a:ext>
            </a:extLst>
          </p:cNvPr>
          <p:cNvSpPr>
            <a:spLocks noGrp="1"/>
          </p:cNvSpPr>
          <p:nvPr>
            <p:ph type="title"/>
          </p:nvPr>
        </p:nvSpPr>
        <p:spPr/>
        <p:txBody>
          <a:bodyPr/>
          <a:lstStyle/>
          <a:p>
            <a:r>
              <a:rPr lang="en-US" dirty="0"/>
              <a:t>New Farmers of America</a:t>
            </a:r>
          </a:p>
        </p:txBody>
      </p:sp>
      <p:sp>
        <p:nvSpPr>
          <p:cNvPr id="3" name="Content Placeholder 2">
            <a:extLst>
              <a:ext uri="{FF2B5EF4-FFF2-40B4-BE49-F238E27FC236}">
                <a16:creationId xmlns:a16="http://schemas.microsoft.com/office/drawing/2014/main" id="{ADD95AB9-10C5-4AB2-2BB2-3655756103C6}"/>
              </a:ext>
            </a:extLst>
          </p:cNvPr>
          <p:cNvSpPr>
            <a:spLocks noGrp="1"/>
          </p:cNvSpPr>
          <p:nvPr>
            <p:ph idx="1"/>
          </p:nvPr>
        </p:nvSpPr>
        <p:spPr>
          <a:xfrm>
            <a:off x="838200" y="1825624"/>
            <a:ext cx="5847826" cy="4628441"/>
          </a:xfrm>
        </p:spPr>
        <p:txBody>
          <a:bodyPr>
            <a:normAutofit/>
          </a:bodyPr>
          <a:lstStyle/>
          <a:p>
            <a:r>
              <a:rPr lang="en-US" b="1" dirty="0"/>
              <a:t>1965</a:t>
            </a:r>
            <a:r>
              <a:rPr lang="en-US" dirty="0"/>
              <a:t>: The two organizations merged. </a:t>
            </a:r>
          </a:p>
          <a:p>
            <a:r>
              <a:rPr lang="en-US" dirty="0"/>
              <a:t>NFA brought roughly 58,000 members to the FFA from about 1,000 chapters.</a:t>
            </a:r>
          </a:p>
          <a:p>
            <a:r>
              <a:rPr lang="en-US" dirty="0"/>
              <a:t>With the merger, everything created by FFA was adopted, and NFA symbols were lost. </a:t>
            </a:r>
          </a:p>
          <a:p>
            <a:pPr lvl="1"/>
            <a:endParaRPr lang="en-US" dirty="0"/>
          </a:p>
        </p:txBody>
      </p:sp>
      <p:pic>
        <p:nvPicPr>
          <p:cNvPr id="5" name="Picture 4">
            <a:extLst>
              <a:ext uri="{FF2B5EF4-FFF2-40B4-BE49-F238E27FC236}">
                <a16:creationId xmlns:a16="http://schemas.microsoft.com/office/drawing/2014/main" id="{073584B6-73C9-7385-B063-88DBBC4363E9}"/>
              </a:ext>
            </a:extLst>
          </p:cNvPr>
          <p:cNvPicPr>
            <a:picLocks noChangeAspect="1"/>
          </p:cNvPicPr>
          <p:nvPr/>
        </p:nvPicPr>
        <p:blipFill>
          <a:blip r:embed="rId2"/>
          <a:stretch>
            <a:fillRect/>
          </a:stretch>
        </p:blipFill>
        <p:spPr>
          <a:xfrm>
            <a:off x="6933641" y="2273417"/>
            <a:ext cx="4285670" cy="2831284"/>
          </a:xfrm>
          <a:prstGeom prst="rect">
            <a:avLst/>
          </a:prstGeom>
          <a:ln w="38100">
            <a:solidFill>
              <a:schemeClr val="tx1"/>
            </a:solidFill>
          </a:ln>
        </p:spPr>
      </p:pic>
    </p:spTree>
    <p:extLst>
      <p:ext uri="{BB962C8B-B14F-4D97-AF65-F5344CB8AC3E}">
        <p14:creationId xmlns:p14="http://schemas.microsoft.com/office/powerpoint/2010/main" val="4108046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16605-E896-8E20-C638-A5EE0B8FD7AA}"/>
              </a:ext>
            </a:extLst>
          </p:cNvPr>
          <p:cNvSpPr>
            <a:spLocks noGrp="1"/>
          </p:cNvSpPr>
          <p:nvPr>
            <p:ph type="title"/>
          </p:nvPr>
        </p:nvSpPr>
        <p:spPr/>
        <p:txBody>
          <a:bodyPr/>
          <a:lstStyle/>
          <a:p>
            <a:r>
              <a:rPr lang="en-US" dirty="0"/>
              <a:t>Women Join FFA</a:t>
            </a:r>
          </a:p>
        </p:txBody>
      </p:sp>
      <p:sp>
        <p:nvSpPr>
          <p:cNvPr id="3" name="Content Placeholder 2">
            <a:extLst>
              <a:ext uri="{FF2B5EF4-FFF2-40B4-BE49-F238E27FC236}">
                <a16:creationId xmlns:a16="http://schemas.microsoft.com/office/drawing/2014/main" id="{A5351C9F-FA50-E9CB-65CA-CA6C3E5108F7}"/>
              </a:ext>
            </a:extLst>
          </p:cNvPr>
          <p:cNvSpPr>
            <a:spLocks noGrp="1"/>
          </p:cNvSpPr>
          <p:nvPr>
            <p:ph idx="1"/>
          </p:nvPr>
        </p:nvSpPr>
        <p:spPr>
          <a:xfrm>
            <a:off x="838201" y="1825625"/>
            <a:ext cx="5534608" cy="4351338"/>
          </a:xfrm>
        </p:spPr>
        <p:txBody>
          <a:bodyPr>
            <a:normAutofit fontScale="92500" lnSpcReduction="10000"/>
          </a:bodyPr>
          <a:lstStyle/>
          <a:p>
            <a:r>
              <a:rPr lang="en-US" b="1" dirty="0"/>
              <a:t>1933</a:t>
            </a:r>
            <a:r>
              <a:rPr lang="en-US" dirty="0"/>
              <a:t>: Denied membership at national convention</a:t>
            </a:r>
          </a:p>
          <a:p>
            <a:r>
              <a:rPr lang="en-US" dirty="0"/>
              <a:t>Massachusetts FFA Association was reprimanded for letting women join FFA chapters in its state.</a:t>
            </a:r>
          </a:p>
          <a:p>
            <a:r>
              <a:rPr lang="en-US" b="1" dirty="0"/>
              <a:t>1969</a:t>
            </a:r>
            <a:r>
              <a:rPr lang="en-US" dirty="0"/>
              <a:t>: Women allowed to join the National FFA organization.</a:t>
            </a:r>
          </a:p>
          <a:p>
            <a:r>
              <a:rPr lang="en-US" b="1" dirty="0"/>
              <a:t>Today</a:t>
            </a:r>
            <a:r>
              <a:rPr lang="en-US" dirty="0"/>
              <a:t>: Females represent more than 45% of FFA members and roughly half of state leadership positions.</a:t>
            </a:r>
          </a:p>
        </p:txBody>
      </p:sp>
      <p:pic>
        <p:nvPicPr>
          <p:cNvPr id="5" name="Picture 4" descr="A group of people looking at a poster">
            <a:extLst>
              <a:ext uri="{FF2B5EF4-FFF2-40B4-BE49-F238E27FC236}">
                <a16:creationId xmlns:a16="http://schemas.microsoft.com/office/drawing/2014/main" id="{5420DC39-2E58-8901-DEBB-5438AE500E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2316" y="1271444"/>
            <a:ext cx="4203451" cy="2963495"/>
          </a:xfrm>
          <a:prstGeom prst="rect">
            <a:avLst/>
          </a:prstGeom>
          <a:ln w="38100">
            <a:solidFill>
              <a:schemeClr val="tx1"/>
            </a:solidFill>
          </a:ln>
        </p:spPr>
      </p:pic>
      <p:sp>
        <p:nvSpPr>
          <p:cNvPr id="6" name="TextBox 5">
            <a:extLst>
              <a:ext uri="{FF2B5EF4-FFF2-40B4-BE49-F238E27FC236}">
                <a16:creationId xmlns:a16="http://schemas.microsoft.com/office/drawing/2014/main" id="{C0286824-C7F0-3EBB-EB9A-CA4ADB760570}"/>
              </a:ext>
            </a:extLst>
          </p:cNvPr>
          <p:cNvSpPr txBox="1"/>
          <p:nvPr/>
        </p:nvSpPr>
        <p:spPr>
          <a:xfrm>
            <a:off x="7228999" y="4305963"/>
            <a:ext cx="3686262" cy="584775"/>
          </a:xfrm>
          <a:prstGeom prst="rect">
            <a:avLst/>
          </a:prstGeom>
          <a:noFill/>
        </p:spPr>
        <p:txBody>
          <a:bodyPr wrap="square" rtlCol="0">
            <a:spAutoFit/>
          </a:bodyPr>
          <a:lstStyle/>
          <a:p>
            <a:pPr algn="ctr"/>
            <a:r>
              <a:rPr lang="en-US" sz="1400" dirty="0">
                <a:solidFill>
                  <a:schemeClr val="tx2"/>
                </a:solidFill>
              </a:rPr>
              <a:t>Female members attending the 1976 national convention</a:t>
            </a:r>
            <a:r>
              <a:rPr lang="en-US" dirty="0">
                <a:solidFill>
                  <a:schemeClr val="tx2"/>
                </a:solidFill>
              </a:rPr>
              <a:t>.</a:t>
            </a:r>
          </a:p>
        </p:txBody>
      </p:sp>
    </p:spTree>
    <p:extLst>
      <p:ext uri="{BB962C8B-B14F-4D97-AF65-F5344CB8AC3E}">
        <p14:creationId xmlns:p14="http://schemas.microsoft.com/office/powerpoint/2010/main" val="29142501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72BA3-8FF8-FD19-9CD8-7CE5D5AAA5D3}"/>
              </a:ext>
            </a:extLst>
          </p:cNvPr>
          <p:cNvSpPr>
            <a:spLocks noGrp="1"/>
          </p:cNvSpPr>
          <p:nvPr>
            <p:ph type="title"/>
          </p:nvPr>
        </p:nvSpPr>
        <p:spPr/>
        <p:txBody>
          <a:bodyPr>
            <a:normAutofit fontScale="90000"/>
          </a:bodyPr>
          <a:lstStyle/>
          <a:p>
            <a:r>
              <a:rPr lang="en-US" dirty="0"/>
              <a:t>Future Farmers of America Becomes National FFA Organization</a:t>
            </a:r>
          </a:p>
        </p:txBody>
      </p:sp>
      <p:sp>
        <p:nvSpPr>
          <p:cNvPr id="3" name="Content Placeholder 2">
            <a:extLst>
              <a:ext uri="{FF2B5EF4-FFF2-40B4-BE49-F238E27FC236}">
                <a16:creationId xmlns:a16="http://schemas.microsoft.com/office/drawing/2014/main" id="{888BF253-5DAC-4894-4118-D117D408E4D0}"/>
              </a:ext>
            </a:extLst>
          </p:cNvPr>
          <p:cNvSpPr>
            <a:spLocks noGrp="1"/>
          </p:cNvSpPr>
          <p:nvPr>
            <p:ph idx="1"/>
          </p:nvPr>
        </p:nvSpPr>
        <p:spPr>
          <a:xfrm>
            <a:off x="629176" y="1994302"/>
            <a:ext cx="6509856" cy="4317724"/>
          </a:xfrm>
        </p:spPr>
        <p:txBody>
          <a:bodyPr>
            <a:normAutofit fontScale="92500"/>
          </a:bodyPr>
          <a:lstStyle/>
          <a:p>
            <a:r>
              <a:rPr lang="en-US" dirty="0"/>
              <a:t>By the early 1980s, the Future Farmers of America was recognized as more than an organization for rural farm students. </a:t>
            </a:r>
          </a:p>
          <a:p>
            <a:r>
              <a:rPr lang="en-US" dirty="0"/>
              <a:t>In 1988, the delegates at the 61st National FFA Convention voted to change the organization’s official name from Future Farmers of America to the National FFA Organization to reflect the changing demographics of its membership.</a:t>
            </a:r>
          </a:p>
        </p:txBody>
      </p:sp>
      <p:pic>
        <p:nvPicPr>
          <p:cNvPr id="4" name="Picture 3">
            <a:extLst>
              <a:ext uri="{FF2B5EF4-FFF2-40B4-BE49-F238E27FC236}">
                <a16:creationId xmlns:a16="http://schemas.microsoft.com/office/drawing/2014/main" id="{A031524C-EE39-4D2C-FB2E-6B81297ABC96}"/>
              </a:ext>
            </a:extLst>
          </p:cNvPr>
          <p:cNvPicPr>
            <a:picLocks noChangeAspect="1"/>
          </p:cNvPicPr>
          <p:nvPr/>
        </p:nvPicPr>
        <p:blipFill>
          <a:blip r:embed="rId2"/>
          <a:stretch>
            <a:fillRect/>
          </a:stretch>
        </p:blipFill>
        <p:spPr>
          <a:xfrm>
            <a:off x="7343218" y="2298563"/>
            <a:ext cx="4542070" cy="3371850"/>
          </a:xfrm>
          <a:prstGeom prst="rect">
            <a:avLst/>
          </a:prstGeom>
          <a:ln w="38100">
            <a:solidFill>
              <a:schemeClr val="tx1"/>
            </a:solidFill>
          </a:ln>
        </p:spPr>
      </p:pic>
    </p:spTree>
    <p:extLst>
      <p:ext uri="{BB962C8B-B14F-4D97-AF65-F5344CB8AC3E}">
        <p14:creationId xmlns:p14="http://schemas.microsoft.com/office/powerpoint/2010/main" val="2743097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What’s In It For Me?</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p:txBody>
          <a:bodyPr/>
          <a:lstStyle/>
          <a:p>
            <a:r>
              <a:rPr lang="en-GB" dirty="0"/>
              <a:t>What Am I Going To Get Out of FFA?</a:t>
            </a:r>
          </a:p>
          <a:p>
            <a:pPr lvl="1"/>
            <a:r>
              <a:rPr lang="en-GB" dirty="0"/>
              <a:t>FFA members learn by doing</a:t>
            </a:r>
          </a:p>
          <a:p>
            <a:pPr lvl="1"/>
            <a:r>
              <a:rPr lang="en-GB" dirty="0"/>
              <a:t>Develop personal and leadership skills</a:t>
            </a:r>
          </a:p>
          <a:p>
            <a:pPr lvl="1"/>
            <a:r>
              <a:rPr lang="en-GB" dirty="0"/>
              <a:t>Explore different career areas</a:t>
            </a:r>
          </a:p>
          <a:p>
            <a:pPr lvl="1"/>
            <a:r>
              <a:rPr lang="en-GB" dirty="0"/>
              <a:t>Participate in many activities that other students will never experience</a:t>
            </a:r>
          </a:p>
          <a:p>
            <a:pPr lvl="1"/>
            <a:r>
              <a:rPr lang="en-GB" dirty="0"/>
              <a:t>Opportunity to travel</a:t>
            </a:r>
          </a:p>
          <a:p>
            <a:pPr lvl="1"/>
            <a:r>
              <a:rPr lang="en-GB" dirty="0"/>
              <a:t>Develop lasting friendships</a:t>
            </a:r>
          </a:p>
          <a:p>
            <a:pPr lvl="1"/>
            <a:r>
              <a:rPr lang="en-GB" dirty="0"/>
              <a:t>Receive awards and earn money</a:t>
            </a:r>
          </a:p>
        </p:txBody>
      </p:sp>
    </p:spTree>
    <p:extLst>
      <p:ext uri="{BB962C8B-B14F-4D97-AF65-F5344CB8AC3E}">
        <p14:creationId xmlns:p14="http://schemas.microsoft.com/office/powerpoint/2010/main" val="40837245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C70EE-BE0A-2D69-AE5F-0A7134FDF81E}"/>
              </a:ext>
            </a:extLst>
          </p:cNvPr>
          <p:cNvSpPr>
            <a:spLocks noGrp="1"/>
          </p:cNvSpPr>
          <p:nvPr>
            <p:ph type="title"/>
          </p:nvPr>
        </p:nvSpPr>
        <p:spPr/>
        <p:txBody>
          <a:bodyPr/>
          <a:lstStyle/>
          <a:p>
            <a:r>
              <a:rPr lang="en-US" dirty="0"/>
              <a:t>National FFA Convention Locations</a:t>
            </a:r>
          </a:p>
        </p:txBody>
      </p:sp>
      <p:sp>
        <p:nvSpPr>
          <p:cNvPr id="3" name="Content Placeholder 2">
            <a:extLst>
              <a:ext uri="{FF2B5EF4-FFF2-40B4-BE49-F238E27FC236}">
                <a16:creationId xmlns:a16="http://schemas.microsoft.com/office/drawing/2014/main" id="{3A53C446-AFAE-45E0-17EC-E60F11A8FE6D}"/>
              </a:ext>
            </a:extLst>
          </p:cNvPr>
          <p:cNvSpPr>
            <a:spLocks noGrp="1"/>
          </p:cNvSpPr>
          <p:nvPr>
            <p:ph idx="1"/>
          </p:nvPr>
        </p:nvSpPr>
        <p:spPr>
          <a:xfrm>
            <a:off x="838200" y="1825625"/>
            <a:ext cx="5805881" cy="4351338"/>
          </a:xfrm>
        </p:spPr>
        <p:txBody>
          <a:bodyPr>
            <a:normAutofit fontScale="92500" lnSpcReduction="20000"/>
          </a:bodyPr>
          <a:lstStyle/>
          <a:p>
            <a:pPr>
              <a:lnSpc>
                <a:spcPct val="150000"/>
              </a:lnSpc>
            </a:pPr>
            <a:r>
              <a:rPr lang="en-US" b="1" dirty="0"/>
              <a:t>1928-1998:</a:t>
            </a:r>
            <a:r>
              <a:rPr lang="en-US" dirty="0"/>
              <a:t> Kansas City, Missouri, in conjunction with the American Royal Livestock Show</a:t>
            </a:r>
          </a:p>
          <a:p>
            <a:pPr>
              <a:lnSpc>
                <a:spcPct val="150000"/>
              </a:lnSpc>
            </a:pPr>
            <a:r>
              <a:rPr lang="en-US" b="1" dirty="0"/>
              <a:t>1999-2005:</a:t>
            </a:r>
            <a:r>
              <a:rPr lang="en-US" dirty="0"/>
              <a:t> Louisville, Kentucky</a:t>
            </a:r>
          </a:p>
          <a:p>
            <a:pPr>
              <a:lnSpc>
                <a:spcPct val="150000"/>
              </a:lnSpc>
            </a:pPr>
            <a:r>
              <a:rPr lang="en-US" b="1" dirty="0"/>
              <a:t>2006-2012:</a:t>
            </a:r>
            <a:r>
              <a:rPr lang="en-US" dirty="0"/>
              <a:t> Indianapolis, Indiana</a:t>
            </a:r>
          </a:p>
          <a:p>
            <a:pPr>
              <a:lnSpc>
                <a:spcPct val="150000"/>
              </a:lnSpc>
            </a:pPr>
            <a:r>
              <a:rPr lang="en-US" b="1" dirty="0"/>
              <a:t>2013-2015:</a:t>
            </a:r>
            <a:r>
              <a:rPr lang="en-US" dirty="0"/>
              <a:t> Louisville, Kentucky</a:t>
            </a:r>
          </a:p>
          <a:p>
            <a:pPr>
              <a:lnSpc>
                <a:spcPct val="150000"/>
              </a:lnSpc>
            </a:pPr>
            <a:r>
              <a:rPr lang="en-US" b="1" dirty="0"/>
              <a:t>2016-2031:</a:t>
            </a:r>
            <a:r>
              <a:rPr lang="en-US" dirty="0"/>
              <a:t> Indianapolis, Indiana</a:t>
            </a:r>
          </a:p>
        </p:txBody>
      </p:sp>
      <p:pic>
        <p:nvPicPr>
          <p:cNvPr id="4" name="Picture 3">
            <a:extLst>
              <a:ext uri="{FF2B5EF4-FFF2-40B4-BE49-F238E27FC236}">
                <a16:creationId xmlns:a16="http://schemas.microsoft.com/office/drawing/2014/main" id="{5BECDE01-2D67-A3EC-F0B2-4A54F41FB833}"/>
              </a:ext>
            </a:extLst>
          </p:cNvPr>
          <p:cNvPicPr>
            <a:picLocks noChangeAspect="1"/>
          </p:cNvPicPr>
          <p:nvPr/>
        </p:nvPicPr>
        <p:blipFill>
          <a:blip r:embed="rId2"/>
          <a:stretch>
            <a:fillRect/>
          </a:stretch>
        </p:blipFill>
        <p:spPr>
          <a:xfrm>
            <a:off x="6887520" y="1979720"/>
            <a:ext cx="4546402" cy="3978968"/>
          </a:xfrm>
          <a:prstGeom prst="rect">
            <a:avLst/>
          </a:prstGeom>
          <a:ln w="38100">
            <a:solidFill>
              <a:schemeClr val="tx1"/>
            </a:solidFill>
          </a:ln>
        </p:spPr>
      </p:pic>
    </p:spTree>
    <p:extLst>
      <p:ext uri="{BB962C8B-B14F-4D97-AF65-F5344CB8AC3E}">
        <p14:creationId xmlns:p14="http://schemas.microsoft.com/office/powerpoint/2010/main" val="21583335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4EA8A-E534-DA7D-8B70-C52C8352A924}"/>
              </a:ext>
            </a:extLst>
          </p:cNvPr>
          <p:cNvSpPr>
            <a:spLocks noGrp="1"/>
          </p:cNvSpPr>
          <p:nvPr>
            <p:ph type="title"/>
          </p:nvPr>
        </p:nvSpPr>
        <p:spPr/>
        <p:txBody>
          <a:bodyPr/>
          <a:lstStyle/>
          <a:p>
            <a:r>
              <a:rPr lang="en-US" dirty="0"/>
              <a:t>National FFA Archives</a:t>
            </a:r>
          </a:p>
        </p:txBody>
      </p:sp>
      <p:pic>
        <p:nvPicPr>
          <p:cNvPr id="4" name="Content Placeholder 3">
            <a:extLst>
              <a:ext uri="{FF2B5EF4-FFF2-40B4-BE49-F238E27FC236}">
                <a16:creationId xmlns:a16="http://schemas.microsoft.com/office/drawing/2014/main" id="{B09EDB97-B687-BD16-F79C-EC5F18A473C7}"/>
              </a:ext>
            </a:extLst>
          </p:cNvPr>
          <p:cNvPicPr>
            <a:picLocks noGrp="1" noChangeAspect="1"/>
          </p:cNvPicPr>
          <p:nvPr>
            <p:ph sz="half" idx="1"/>
          </p:nvPr>
        </p:nvPicPr>
        <p:blipFill>
          <a:blip r:embed="rId2"/>
          <a:stretch>
            <a:fillRect/>
          </a:stretch>
        </p:blipFill>
        <p:spPr>
          <a:xfrm>
            <a:off x="1300098" y="1825625"/>
            <a:ext cx="3263503" cy="4351338"/>
          </a:xfrm>
          <a:prstGeom prst="rect">
            <a:avLst/>
          </a:prstGeom>
          <a:ln w="38100">
            <a:solidFill>
              <a:schemeClr val="tx1"/>
            </a:solidFill>
          </a:ln>
        </p:spPr>
      </p:pic>
      <p:sp>
        <p:nvSpPr>
          <p:cNvPr id="5" name="Content Placeholder 4">
            <a:extLst>
              <a:ext uri="{FF2B5EF4-FFF2-40B4-BE49-F238E27FC236}">
                <a16:creationId xmlns:a16="http://schemas.microsoft.com/office/drawing/2014/main" id="{FE58A77B-2F05-2BD2-A8E8-FA1C214176F9}"/>
              </a:ext>
            </a:extLst>
          </p:cNvPr>
          <p:cNvSpPr>
            <a:spLocks noGrp="1"/>
          </p:cNvSpPr>
          <p:nvPr>
            <p:ph sz="half" idx="2"/>
          </p:nvPr>
        </p:nvSpPr>
        <p:spPr>
          <a:xfrm>
            <a:off x="4944863" y="1825625"/>
            <a:ext cx="6408938" cy="4351338"/>
          </a:xfrm>
        </p:spPr>
        <p:txBody>
          <a:bodyPr/>
          <a:lstStyle/>
          <a:p>
            <a:r>
              <a:rPr lang="en-US" dirty="0"/>
              <a:t>1998: National FFA Organization moved from Virginia to Indianapolis, IN</a:t>
            </a:r>
          </a:p>
          <a:p>
            <a:r>
              <a:rPr lang="en-US" dirty="0"/>
              <a:t>More than 400 boxes of historical materials were delivered to IUPUI University’s Special Collections and Archives</a:t>
            </a:r>
          </a:p>
          <a:p>
            <a:r>
              <a:rPr lang="en-US" dirty="0"/>
              <a:t>Check out the archives online: </a:t>
            </a:r>
            <a:r>
              <a:rPr lang="en-US" dirty="0">
                <a:hlinkClick r:id="rId3"/>
              </a:rPr>
              <a:t>www.ulib.iupui.edu/special/ffa</a:t>
            </a:r>
            <a:r>
              <a:rPr lang="en-US" dirty="0"/>
              <a:t> </a:t>
            </a:r>
          </a:p>
        </p:txBody>
      </p:sp>
    </p:spTree>
    <p:extLst>
      <p:ext uri="{BB962C8B-B14F-4D97-AF65-F5344CB8AC3E}">
        <p14:creationId xmlns:p14="http://schemas.microsoft.com/office/powerpoint/2010/main" val="33114879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09A081F-85AF-F377-975B-65C9DEFB0F49}"/>
              </a:ext>
            </a:extLst>
          </p:cNvPr>
          <p:cNvSpPr>
            <a:spLocks noGrp="1"/>
          </p:cNvSpPr>
          <p:nvPr>
            <p:ph type="subTitle" idx="1"/>
          </p:nvPr>
        </p:nvSpPr>
        <p:spPr/>
        <p:txBody>
          <a:bodyPr/>
          <a:lstStyle/>
          <a:p>
            <a:r>
              <a:rPr lang="en-US" dirty="0"/>
              <a:t>Key Events of National FFA</a:t>
            </a:r>
          </a:p>
        </p:txBody>
      </p:sp>
      <p:sp>
        <p:nvSpPr>
          <p:cNvPr id="5" name="Title 4">
            <a:extLst>
              <a:ext uri="{FF2B5EF4-FFF2-40B4-BE49-F238E27FC236}">
                <a16:creationId xmlns:a16="http://schemas.microsoft.com/office/drawing/2014/main" id="{1B1D4B70-9518-F065-078C-06BD079A84B1}"/>
              </a:ext>
            </a:extLst>
          </p:cNvPr>
          <p:cNvSpPr>
            <a:spLocks noGrp="1"/>
          </p:cNvSpPr>
          <p:nvPr>
            <p:ph type="ctrTitle"/>
          </p:nvPr>
        </p:nvSpPr>
        <p:spPr/>
        <p:txBody>
          <a:bodyPr/>
          <a:lstStyle/>
          <a:p>
            <a:r>
              <a:rPr lang="en-US" dirty="0"/>
              <a:t>Historical Timeline</a:t>
            </a:r>
          </a:p>
        </p:txBody>
      </p:sp>
    </p:spTree>
    <p:extLst>
      <p:ext uri="{BB962C8B-B14F-4D97-AF65-F5344CB8AC3E}">
        <p14:creationId xmlns:p14="http://schemas.microsoft.com/office/powerpoint/2010/main" val="31748895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37E0193-2B29-0438-E686-8AAEAC44631D}"/>
              </a:ext>
            </a:extLst>
          </p:cNvPr>
          <p:cNvSpPr>
            <a:spLocks noGrp="1"/>
          </p:cNvSpPr>
          <p:nvPr>
            <p:ph type="title"/>
          </p:nvPr>
        </p:nvSpPr>
        <p:spPr>
          <a:xfrm>
            <a:off x="518441" y="682459"/>
            <a:ext cx="10515600" cy="791376"/>
          </a:xfrm>
        </p:spPr>
        <p:txBody>
          <a:bodyPr/>
          <a:lstStyle/>
          <a:p>
            <a:r>
              <a:rPr lang="en-US" dirty="0"/>
              <a:t>1920s</a:t>
            </a:r>
          </a:p>
        </p:txBody>
      </p:sp>
      <p:pic>
        <p:nvPicPr>
          <p:cNvPr id="12" name="Content Placeholder 11">
            <a:extLst>
              <a:ext uri="{FF2B5EF4-FFF2-40B4-BE49-F238E27FC236}">
                <a16:creationId xmlns:a16="http://schemas.microsoft.com/office/drawing/2014/main" id="{171B9995-98C2-3ED6-8F57-2602D4D2D037}"/>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4725" t="9192" r="7831" b="4443"/>
          <a:stretch/>
        </p:blipFill>
        <p:spPr>
          <a:xfrm>
            <a:off x="852255" y="3556809"/>
            <a:ext cx="2059620" cy="3079159"/>
          </a:xfrm>
          <a:prstGeom prst="rect">
            <a:avLst/>
          </a:prstGeom>
          <a:ln w="38100">
            <a:solidFill>
              <a:schemeClr val="tx1"/>
            </a:solidFill>
          </a:ln>
        </p:spPr>
      </p:pic>
      <p:sp>
        <p:nvSpPr>
          <p:cNvPr id="14" name="Rectangle: Rounded Corners 13">
            <a:extLst>
              <a:ext uri="{FF2B5EF4-FFF2-40B4-BE49-F238E27FC236}">
                <a16:creationId xmlns:a16="http://schemas.microsoft.com/office/drawing/2014/main" id="{DB026B2D-0B0F-37DD-274C-39D6A69F808E}"/>
              </a:ext>
            </a:extLst>
          </p:cNvPr>
          <p:cNvSpPr/>
          <p:nvPr/>
        </p:nvSpPr>
        <p:spPr>
          <a:xfrm>
            <a:off x="638933" y="1535167"/>
            <a:ext cx="3283198" cy="1777671"/>
          </a:xfrm>
          <a:prstGeom prst="round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1917</a:t>
            </a:r>
          </a:p>
          <a:p>
            <a:pPr algn="ctr"/>
            <a:r>
              <a:rPr lang="en-US" dirty="0">
                <a:solidFill>
                  <a:schemeClr val="tx1"/>
                </a:solidFill>
              </a:rPr>
              <a:t>Smith-Hughes National Vocational Education Act</a:t>
            </a:r>
          </a:p>
          <a:p>
            <a:pPr algn="ctr"/>
            <a:r>
              <a:rPr lang="en-US" dirty="0">
                <a:solidFill>
                  <a:schemeClr val="tx1"/>
                </a:solidFill>
              </a:rPr>
              <a:t>establishes vocational agriculture courses</a:t>
            </a:r>
          </a:p>
        </p:txBody>
      </p:sp>
      <p:sp>
        <p:nvSpPr>
          <p:cNvPr id="16" name="TextBox 15">
            <a:extLst>
              <a:ext uri="{FF2B5EF4-FFF2-40B4-BE49-F238E27FC236}">
                <a16:creationId xmlns:a16="http://schemas.microsoft.com/office/drawing/2014/main" id="{BC9C9A4C-181C-9934-155C-3A6E2B7A04B1}"/>
              </a:ext>
            </a:extLst>
          </p:cNvPr>
          <p:cNvSpPr txBox="1"/>
          <p:nvPr/>
        </p:nvSpPr>
        <p:spPr>
          <a:xfrm>
            <a:off x="3113245" y="4125179"/>
            <a:ext cx="2592137" cy="1634490"/>
          </a:xfrm>
          <a:prstGeom prst="roundRect">
            <a:avLst/>
          </a:prstGeom>
          <a:noFill/>
          <a:ln w="38100">
            <a:solidFill>
              <a:schemeClr val="tx1"/>
            </a:solidFill>
          </a:ln>
        </p:spPr>
        <p:txBody>
          <a:bodyPr wrap="square" rtlCol="0">
            <a:spAutoFit/>
          </a:bodyPr>
          <a:lstStyle/>
          <a:p>
            <a:pPr algn="ctr"/>
            <a:r>
              <a:rPr lang="en-US" b="1" dirty="0">
                <a:solidFill>
                  <a:schemeClr val="tx2"/>
                </a:solidFill>
              </a:rPr>
              <a:t>1928</a:t>
            </a:r>
          </a:p>
          <a:p>
            <a:pPr algn="ctr"/>
            <a:r>
              <a:rPr lang="en-US" dirty="0">
                <a:solidFill>
                  <a:schemeClr val="tx2"/>
                </a:solidFill>
              </a:rPr>
              <a:t>Future Farmers of America is established in Kansas City, MO</a:t>
            </a:r>
          </a:p>
        </p:txBody>
      </p:sp>
      <p:sp>
        <p:nvSpPr>
          <p:cNvPr id="17" name="Rectangle: Rounded Corners 16">
            <a:extLst>
              <a:ext uri="{FF2B5EF4-FFF2-40B4-BE49-F238E27FC236}">
                <a16:creationId xmlns:a16="http://schemas.microsoft.com/office/drawing/2014/main" id="{CB6567E8-6C38-FBBC-5778-0992CDB991E0}"/>
              </a:ext>
            </a:extLst>
          </p:cNvPr>
          <p:cNvSpPr/>
          <p:nvPr/>
        </p:nvSpPr>
        <p:spPr>
          <a:xfrm>
            <a:off x="6096000" y="3919512"/>
            <a:ext cx="5650619" cy="2521054"/>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1929</a:t>
            </a:r>
          </a:p>
          <a:p>
            <a:pPr marL="285750" indent="-285750" algn="ctr">
              <a:buFont typeface="Arial" panose="020B0604020202020204" pitchFamily="34" charset="0"/>
              <a:buChar char="•"/>
            </a:pPr>
            <a:r>
              <a:rPr lang="en-US" dirty="0">
                <a:solidFill>
                  <a:schemeClr val="tx2">
                    <a:lumMod val="75000"/>
                    <a:lumOff val="25000"/>
                  </a:schemeClr>
                </a:solidFill>
              </a:rPr>
              <a:t>National blue </a:t>
            </a:r>
            <a:r>
              <a:rPr lang="en-US" dirty="0">
                <a:solidFill>
                  <a:schemeClr val="tx1"/>
                </a:solidFill>
              </a:rPr>
              <a:t>and </a:t>
            </a:r>
            <a:r>
              <a:rPr lang="en-US" dirty="0">
                <a:solidFill>
                  <a:srgbClr val="FFC000"/>
                </a:solidFill>
              </a:rPr>
              <a:t>corn gold </a:t>
            </a:r>
            <a:r>
              <a:rPr lang="en-US" dirty="0">
                <a:solidFill>
                  <a:schemeClr val="tx1"/>
                </a:solidFill>
              </a:rPr>
              <a:t>are adopted as official FFA colors</a:t>
            </a:r>
          </a:p>
          <a:p>
            <a:pPr marL="285750" indent="-285750" algn="ctr">
              <a:buClr>
                <a:schemeClr val="tx1"/>
              </a:buClr>
              <a:buFont typeface="Arial" panose="020B0604020202020204" pitchFamily="34" charset="0"/>
              <a:buChar char="•"/>
            </a:pPr>
            <a:r>
              <a:rPr lang="en-US" dirty="0">
                <a:solidFill>
                  <a:schemeClr val="tx1"/>
                </a:solidFill>
              </a:rPr>
              <a:t>Thirty-five state associations with approximately 1,500 chapters and 30,000 members are affiliated with the national organization</a:t>
            </a:r>
          </a:p>
          <a:p>
            <a:pPr marL="285750" indent="-285750" algn="ctr">
              <a:buFont typeface="Arial" panose="020B0604020202020204" pitchFamily="34" charset="0"/>
              <a:buChar char="•"/>
            </a:pPr>
            <a:r>
              <a:rPr lang="en-US" dirty="0">
                <a:solidFill>
                  <a:schemeClr val="tx1"/>
                </a:solidFill>
              </a:rPr>
              <a:t>Thirty-three states are represented at the second national convention</a:t>
            </a:r>
          </a:p>
        </p:txBody>
      </p:sp>
      <p:pic>
        <p:nvPicPr>
          <p:cNvPr id="18" name="Picture 17">
            <a:extLst>
              <a:ext uri="{FF2B5EF4-FFF2-40B4-BE49-F238E27FC236}">
                <a16:creationId xmlns:a16="http://schemas.microsoft.com/office/drawing/2014/main" id="{AA97645E-73BA-6D95-2789-B26DE6605C98}"/>
              </a:ext>
            </a:extLst>
          </p:cNvPr>
          <p:cNvPicPr>
            <a:picLocks noChangeAspect="1"/>
          </p:cNvPicPr>
          <p:nvPr/>
        </p:nvPicPr>
        <p:blipFill>
          <a:blip r:embed="rId3"/>
          <a:stretch>
            <a:fillRect/>
          </a:stretch>
        </p:blipFill>
        <p:spPr>
          <a:xfrm>
            <a:off x="4083274" y="953787"/>
            <a:ext cx="1692967" cy="2359051"/>
          </a:xfrm>
          <a:prstGeom prst="rect">
            <a:avLst/>
          </a:prstGeom>
          <a:ln w="38100">
            <a:solidFill>
              <a:schemeClr val="tx1"/>
            </a:solidFill>
          </a:ln>
        </p:spPr>
      </p:pic>
      <p:sp>
        <p:nvSpPr>
          <p:cNvPr id="19" name="Rectangle: Rounded Corners 18">
            <a:extLst>
              <a:ext uri="{FF2B5EF4-FFF2-40B4-BE49-F238E27FC236}">
                <a16:creationId xmlns:a16="http://schemas.microsoft.com/office/drawing/2014/main" id="{1617754C-08A5-AFEA-50F7-6244463ED021}"/>
              </a:ext>
            </a:extLst>
          </p:cNvPr>
          <p:cNvSpPr/>
          <p:nvPr/>
        </p:nvSpPr>
        <p:spPr>
          <a:xfrm>
            <a:off x="6188518" y="2133312"/>
            <a:ext cx="2612994" cy="1401164"/>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1926</a:t>
            </a:r>
          </a:p>
          <a:p>
            <a:pPr algn="ctr"/>
            <a:r>
              <a:rPr lang="en-US" sz="1400" dirty="0">
                <a:solidFill>
                  <a:schemeClr val="tx1"/>
                </a:solidFill>
              </a:rPr>
              <a:t>First National Congress of Vocational Agriculture Students met at the American Royal Livestock and Horse Show</a:t>
            </a:r>
          </a:p>
        </p:txBody>
      </p:sp>
      <p:pic>
        <p:nvPicPr>
          <p:cNvPr id="20" name="Picture 19">
            <a:extLst>
              <a:ext uri="{FF2B5EF4-FFF2-40B4-BE49-F238E27FC236}">
                <a16:creationId xmlns:a16="http://schemas.microsoft.com/office/drawing/2014/main" id="{A130C019-BCE2-A727-CA9C-881019EE9CDB}"/>
              </a:ext>
            </a:extLst>
          </p:cNvPr>
          <p:cNvPicPr>
            <a:picLocks noChangeAspect="1"/>
          </p:cNvPicPr>
          <p:nvPr/>
        </p:nvPicPr>
        <p:blipFill>
          <a:blip r:embed="rId4"/>
          <a:stretch>
            <a:fillRect/>
          </a:stretch>
        </p:blipFill>
        <p:spPr>
          <a:xfrm>
            <a:off x="8964274" y="881248"/>
            <a:ext cx="2588793" cy="2057240"/>
          </a:xfrm>
          <a:prstGeom prst="rect">
            <a:avLst/>
          </a:prstGeom>
          <a:ln w="38100">
            <a:solidFill>
              <a:schemeClr val="tx1"/>
            </a:solidFill>
          </a:ln>
        </p:spPr>
      </p:pic>
    </p:spTree>
    <p:extLst>
      <p:ext uri="{BB962C8B-B14F-4D97-AF65-F5344CB8AC3E}">
        <p14:creationId xmlns:p14="http://schemas.microsoft.com/office/powerpoint/2010/main" val="30795166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black&#10;&#10;Description automatically generated">
            <a:extLst>
              <a:ext uri="{FF2B5EF4-FFF2-40B4-BE49-F238E27FC236}">
                <a16:creationId xmlns:a16="http://schemas.microsoft.com/office/drawing/2014/main" id="{D96A3CB4-FFD8-0E26-CFC8-8C14E254382C}"/>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6854" b="94045" l="9826" r="91812">
                        <a14:foregroundMark x1="92016" y1="12022" x2="92016" y2="12022"/>
                        <a14:foregroundMark x1="86285" y1="15281" x2="86285" y2="15281"/>
                        <a14:foregroundMark x1="85159" y1="6966" x2="85159" y2="6966"/>
                        <a14:foregroundMark x1="50870" y1="88652" x2="50870" y2="88652"/>
                        <a14:foregroundMark x1="52405" y1="94045" x2="52405" y2="94045"/>
                      </a14:backgroundRemoval>
                    </a14:imgEffect>
                  </a14:imgLayer>
                </a14:imgProps>
              </a:ext>
              <a:ext uri="{28A0092B-C50C-407E-A947-70E740481C1C}">
                <a14:useLocalDpi xmlns:a14="http://schemas.microsoft.com/office/drawing/2010/main" val="0"/>
              </a:ext>
            </a:extLst>
          </a:blip>
          <a:stretch>
            <a:fillRect/>
          </a:stretch>
        </p:blipFill>
        <p:spPr>
          <a:xfrm>
            <a:off x="4665601" y="3351466"/>
            <a:ext cx="3456365" cy="3148581"/>
          </a:xfrm>
          <a:prstGeom prst="rect">
            <a:avLst/>
          </a:prstGeom>
        </p:spPr>
      </p:pic>
      <p:sp>
        <p:nvSpPr>
          <p:cNvPr id="2" name="Title 1">
            <a:extLst>
              <a:ext uri="{FF2B5EF4-FFF2-40B4-BE49-F238E27FC236}">
                <a16:creationId xmlns:a16="http://schemas.microsoft.com/office/drawing/2014/main" id="{0A055DCC-D474-100D-0CA6-F77A81CDF630}"/>
              </a:ext>
            </a:extLst>
          </p:cNvPr>
          <p:cNvSpPr>
            <a:spLocks noGrp="1"/>
          </p:cNvSpPr>
          <p:nvPr>
            <p:ph type="title"/>
          </p:nvPr>
        </p:nvSpPr>
        <p:spPr/>
        <p:txBody>
          <a:bodyPr/>
          <a:lstStyle/>
          <a:p>
            <a:r>
              <a:rPr lang="en-US" dirty="0"/>
              <a:t>1930s</a:t>
            </a:r>
          </a:p>
        </p:txBody>
      </p:sp>
      <p:sp>
        <p:nvSpPr>
          <p:cNvPr id="3" name="TextBox 2">
            <a:extLst>
              <a:ext uri="{FF2B5EF4-FFF2-40B4-BE49-F238E27FC236}">
                <a16:creationId xmlns:a16="http://schemas.microsoft.com/office/drawing/2014/main" id="{B7EA637E-F6E7-B72D-4351-CED4DCBC46C0}"/>
              </a:ext>
            </a:extLst>
          </p:cNvPr>
          <p:cNvSpPr txBox="1"/>
          <p:nvPr/>
        </p:nvSpPr>
        <p:spPr>
          <a:xfrm>
            <a:off x="2318637" y="1002572"/>
            <a:ext cx="3227946" cy="2315528"/>
          </a:xfrm>
          <a:prstGeom prst="roundRect">
            <a:avLst/>
          </a:prstGeom>
          <a:noFill/>
          <a:ln w="38100">
            <a:solidFill>
              <a:schemeClr val="accent1"/>
            </a:solidFill>
          </a:ln>
        </p:spPr>
        <p:txBody>
          <a:bodyPr wrap="square" rtlCol="0">
            <a:spAutoFit/>
          </a:bodyPr>
          <a:lstStyle/>
          <a:p>
            <a:pPr algn="ctr"/>
            <a:r>
              <a:rPr lang="en-US" b="1" u="sng" dirty="0">
                <a:solidFill>
                  <a:schemeClr val="tx2"/>
                </a:solidFill>
              </a:rPr>
              <a:t>1930</a:t>
            </a:r>
          </a:p>
          <a:p>
            <a:pPr marL="285750" indent="-285750" algn="ctr">
              <a:buFont typeface="Arial" panose="020B0604020202020204" pitchFamily="34" charset="0"/>
              <a:buChar char="•"/>
            </a:pPr>
            <a:r>
              <a:rPr lang="en-US" sz="1600" dirty="0">
                <a:solidFill>
                  <a:schemeClr val="tx2"/>
                </a:solidFill>
              </a:rPr>
              <a:t>Official Creed adopted</a:t>
            </a:r>
          </a:p>
          <a:p>
            <a:pPr marL="285750" indent="-285750" algn="ctr">
              <a:buFont typeface="Arial" panose="020B0604020202020204" pitchFamily="34" charset="0"/>
              <a:buChar char="•"/>
            </a:pPr>
            <a:r>
              <a:rPr lang="en-US" sz="1600" dirty="0">
                <a:solidFill>
                  <a:schemeClr val="tx2"/>
                </a:solidFill>
              </a:rPr>
              <a:t>1</a:t>
            </a:r>
            <a:r>
              <a:rPr lang="en-US" sz="1600" baseline="30000" dirty="0">
                <a:solidFill>
                  <a:schemeClr val="tx2"/>
                </a:solidFill>
              </a:rPr>
              <a:t>st</a:t>
            </a:r>
            <a:r>
              <a:rPr lang="en-US" sz="1600" dirty="0">
                <a:solidFill>
                  <a:schemeClr val="tx2"/>
                </a:solidFill>
              </a:rPr>
              <a:t> National Public Speaking Event</a:t>
            </a:r>
          </a:p>
          <a:p>
            <a:pPr marL="285750" indent="-285750" algn="ctr">
              <a:buFont typeface="Arial" panose="020B0604020202020204" pitchFamily="34" charset="0"/>
              <a:buChar char="•"/>
            </a:pPr>
            <a:r>
              <a:rPr lang="en-US" sz="1600" dirty="0">
                <a:solidFill>
                  <a:schemeClr val="tx2"/>
                </a:solidFill>
              </a:rPr>
              <a:t>1</a:t>
            </a:r>
            <a:r>
              <a:rPr lang="en-US" sz="1600" baseline="30000" dirty="0">
                <a:solidFill>
                  <a:schemeClr val="tx2"/>
                </a:solidFill>
              </a:rPr>
              <a:t>st</a:t>
            </a:r>
            <a:r>
              <a:rPr lang="en-US" sz="1600" dirty="0">
                <a:solidFill>
                  <a:schemeClr val="tx2"/>
                </a:solidFill>
              </a:rPr>
              <a:t> Official Dress adopted</a:t>
            </a:r>
          </a:p>
          <a:p>
            <a:pPr marL="285750" indent="-285750" algn="ctr">
              <a:buFont typeface="Arial" panose="020B0604020202020204" pitchFamily="34" charset="0"/>
              <a:buChar char="•"/>
            </a:pPr>
            <a:r>
              <a:rPr lang="en-US" sz="1600" dirty="0">
                <a:solidFill>
                  <a:schemeClr val="tx2"/>
                </a:solidFill>
              </a:rPr>
              <a:t>Delegates restrict membership to boys</a:t>
            </a:r>
          </a:p>
          <a:p>
            <a:pPr marL="285750" indent="-285750" algn="ctr">
              <a:buFont typeface="Arial" panose="020B0604020202020204" pitchFamily="34" charset="0"/>
              <a:buChar char="•"/>
            </a:pPr>
            <a:r>
              <a:rPr lang="en-US" sz="1600" dirty="0">
                <a:solidFill>
                  <a:schemeClr val="tx2"/>
                </a:solidFill>
              </a:rPr>
              <a:t>1st FFA Manual printed</a:t>
            </a:r>
            <a:endParaRPr lang="en-US" dirty="0">
              <a:solidFill>
                <a:schemeClr val="tx2"/>
              </a:solidFill>
            </a:endParaRPr>
          </a:p>
        </p:txBody>
      </p:sp>
      <p:pic>
        <p:nvPicPr>
          <p:cNvPr id="4" name="Picture 3">
            <a:extLst>
              <a:ext uri="{FF2B5EF4-FFF2-40B4-BE49-F238E27FC236}">
                <a16:creationId xmlns:a16="http://schemas.microsoft.com/office/drawing/2014/main" id="{C905A4DE-F0B1-4F2D-F141-58932CF4220F}"/>
              </a:ext>
            </a:extLst>
          </p:cNvPr>
          <p:cNvPicPr>
            <a:picLocks noChangeAspect="1"/>
          </p:cNvPicPr>
          <p:nvPr/>
        </p:nvPicPr>
        <p:blipFill>
          <a:blip r:embed="rId4"/>
          <a:stretch>
            <a:fillRect/>
          </a:stretch>
        </p:blipFill>
        <p:spPr>
          <a:xfrm>
            <a:off x="5711194" y="763523"/>
            <a:ext cx="1688228" cy="2587943"/>
          </a:xfrm>
          <a:prstGeom prst="rect">
            <a:avLst/>
          </a:prstGeom>
          <a:ln w="38100">
            <a:solidFill>
              <a:schemeClr val="tx1"/>
            </a:solidFill>
          </a:ln>
        </p:spPr>
      </p:pic>
      <p:sp>
        <p:nvSpPr>
          <p:cNvPr id="5" name="TextBox 4">
            <a:extLst>
              <a:ext uri="{FF2B5EF4-FFF2-40B4-BE49-F238E27FC236}">
                <a16:creationId xmlns:a16="http://schemas.microsoft.com/office/drawing/2014/main" id="{04BB292C-D853-0756-9FA0-5BC5F55444F1}"/>
              </a:ext>
            </a:extLst>
          </p:cNvPr>
          <p:cNvSpPr txBox="1"/>
          <p:nvPr/>
        </p:nvSpPr>
        <p:spPr>
          <a:xfrm>
            <a:off x="842090" y="3563009"/>
            <a:ext cx="3227946" cy="953453"/>
          </a:xfrm>
          <a:prstGeom prst="roundRect">
            <a:avLst/>
          </a:prstGeom>
          <a:noFill/>
          <a:ln w="38100">
            <a:solidFill>
              <a:schemeClr val="accent1"/>
            </a:solidFill>
          </a:ln>
        </p:spPr>
        <p:txBody>
          <a:bodyPr wrap="square" rtlCol="0">
            <a:spAutoFit/>
          </a:bodyPr>
          <a:lstStyle/>
          <a:p>
            <a:pPr algn="ctr"/>
            <a:r>
              <a:rPr lang="en-US" b="1" u="sng" dirty="0">
                <a:solidFill>
                  <a:schemeClr val="tx2"/>
                </a:solidFill>
              </a:rPr>
              <a:t>1932</a:t>
            </a:r>
          </a:p>
          <a:p>
            <a:pPr algn="ctr"/>
            <a:r>
              <a:rPr lang="en-US" sz="1600" dirty="0">
                <a:solidFill>
                  <a:schemeClr val="tx2"/>
                </a:solidFill>
              </a:rPr>
              <a:t>Puerto Rico FFA Association is granted a charter</a:t>
            </a:r>
          </a:p>
        </p:txBody>
      </p:sp>
      <p:sp>
        <p:nvSpPr>
          <p:cNvPr id="7" name="TextBox 6">
            <a:extLst>
              <a:ext uri="{FF2B5EF4-FFF2-40B4-BE49-F238E27FC236}">
                <a16:creationId xmlns:a16="http://schemas.microsoft.com/office/drawing/2014/main" id="{D1FD53AB-97FD-2676-FD85-0AD0E797F1CB}"/>
              </a:ext>
            </a:extLst>
          </p:cNvPr>
          <p:cNvSpPr txBox="1"/>
          <p:nvPr/>
        </p:nvSpPr>
        <p:spPr>
          <a:xfrm>
            <a:off x="7929510" y="795226"/>
            <a:ext cx="2894201" cy="953453"/>
          </a:xfrm>
          <a:prstGeom prst="roundRect">
            <a:avLst/>
          </a:prstGeom>
          <a:noFill/>
          <a:ln w="38100">
            <a:solidFill>
              <a:schemeClr val="accent1"/>
            </a:solidFill>
          </a:ln>
        </p:spPr>
        <p:txBody>
          <a:bodyPr wrap="square" rtlCol="0">
            <a:spAutoFit/>
          </a:bodyPr>
          <a:lstStyle/>
          <a:p>
            <a:pPr algn="ctr"/>
            <a:r>
              <a:rPr lang="en-US" b="1" u="sng" dirty="0">
                <a:solidFill>
                  <a:schemeClr val="tx2"/>
                </a:solidFill>
              </a:rPr>
              <a:t>1935</a:t>
            </a:r>
          </a:p>
          <a:p>
            <a:pPr algn="ctr"/>
            <a:r>
              <a:rPr lang="en-US" sz="1600" dirty="0">
                <a:solidFill>
                  <a:schemeClr val="tx2"/>
                </a:solidFill>
              </a:rPr>
              <a:t>NFA is founded as a national organization</a:t>
            </a:r>
          </a:p>
        </p:txBody>
      </p:sp>
      <p:pic>
        <p:nvPicPr>
          <p:cNvPr id="8" name="Picture 7">
            <a:extLst>
              <a:ext uri="{FF2B5EF4-FFF2-40B4-BE49-F238E27FC236}">
                <a16:creationId xmlns:a16="http://schemas.microsoft.com/office/drawing/2014/main" id="{98DE2793-4683-5890-A9D1-96437E9142EB}"/>
              </a:ext>
            </a:extLst>
          </p:cNvPr>
          <p:cNvPicPr>
            <a:picLocks noChangeAspect="1"/>
          </p:cNvPicPr>
          <p:nvPr/>
        </p:nvPicPr>
        <p:blipFill>
          <a:blip r:embed="rId5"/>
          <a:stretch>
            <a:fillRect/>
          </a:stretch>
        </p:blipFill>
        <p:spPr>
          <a:xfrm>
            <a:off x="8291054" y="1923789"/>
            <a:ext cx="3216084" cy="2587942"/>
          </a:xfrm>
          <a:prstGeom prst="rect">
            <a:avLst/>
          </a:prstGeom>
          <a:ln w="38100">
            <a:solidFill>
              <a:schemeClr val="tx1"/>
            </a:solidFill>
          </a:ln>
        </p:spPr>
      </p:pic>
      <p:sp>
        <p:nvSpPr>
          <p:cNvPr id="9" name="TextBox 8">
            <a:extLst>
              <a:ext uri="{FF2B5EF4-FFF2-40B4-BE49-F238E27FC236}">
                <a16:creationId xmlns:a16="http://schemas.microsoft.com/office/drawing/2014/main" id="{89373591-EAA9-3772-84C2-2008D99692C0}"/>
              </a:ext>
            </a:extLst>
          </p:cNvPr>
          <p:cNvSpPr txBox="1"/>
          <p:nvPr/>
        </p:nvSpPr>
        <p:spPr>
          <a:xfrm>
            <a:off x="7770350" y="5109322"/>
            <a:ext cx="2589893" cy="1225868"/>
          </a:xfrm>
          <a:prstGeom prst="roundRect">
            <a:avLst/>
          </a:prstGeom>
          <a:noFill/>
          <a:ln w="38100">
            <a:solidFill>
              <a:schemeClr val="accent1"/>
            </a:solidFill>
          </a:ln>
        </p:spPr>
        <p:txBody>
          <a:bodyPr wrap="square" rtlCol="0">
            <a:spAutoFit/>
          </a:bodyPr>
          <a:lstStyle/>
          <a:p>
            <a:pPr algn="ctr"/>
            <a:r>
              <a:rPr lang="en-US" b="1" u="sng" dirty="0">
                <a:solidFill>
                  <a:schemeClr val="tx2"/>
                </a:solidFill>
              </a:rPr>
              <a:t>1933</a:t>
            </a:r>
          </a:p>
          <a:p>
            <a:pPr algn="ctr"/>
            <a:r>
              <a:rPr lang="en-US" sz="1600" dirty="0">
                <a:solidFill>
                  <a:schemeClr val="tx2"/>
                </a:solidFill>
              </a:rPr>
              <a:t>Blue corduroy jacket is adopted as official dress</a:t>
            </a:r>
          </a:p>
        </p:txBody>
      </p:sp>
      <p:pic>
        <p:nvPicPr>
          <p:cNvPr id="13" name="Picture 12" descr="Logo&#10;&#10;Description automatically generated">
            <a:extLst>
              <a:ext uri="{FF2B5EF4-FFF2-40B4-BE49-F238E27FC236}">
                <a16:creationId xmlns:a16="http://schemas.microsoft.com/office/drawing/2014/main" id="{C3A7C5B5-8F14-0684-EBDB-C5587A376A12}"/>
              </a:ext>
            </a:extLst>
          </p:cNvPr>
          <p:cNvPicPr>
            <a:picLocks noChangeAspect="1"/>
          </p:cNvPicPr>
          <p:nvPr/>
        </p:nvPicPr>
        <p:blipFill rotWithShape="1">
          <a:blip r:embed="rId6">
            <a:extLst>
              <a:ext uri="{28A0092B-C50C-407E-A947-70E740481C1C}">
                <a14:useLocalDpi xmlns:a14="http://schemas.microsoft.com/office/drawing/2010/main" val="0"/>
              </a:ext>
            </a:extLst>
          </a:blip>
          <a:srcRect l="2597" t="5344" b="1352"/>
          <a:stretch/>
        </p:blipFill>
        <p:spPr>
          <a:xfrm>
            <a:off x="1113842" y="4697664"/>
            <a:ext cx="3370271" cy="1539631"/>
          </a:xfrm>
          <a:prstGeom prst="rect">
            <a:avLst/>
          </a:prstGeom>
          <a:ln w="38100">
            <a:solidFill>
              <a:schemeClr val="tx1"/>
            </a:solidFill>
          </a:ln>
        </p:spPr>
      </p:pic>
    </p:spTree>
    <p:extLst>
      <p:ext uri="{BB962C8B-B14F-4D97-AF65-F5344CB8AC3E}">
        <p14:creationId xmlns:p14="http://schemas.microsoft.com/office/powerpoint/2010/main" val="28242979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39B5C-8AFD-B16A-F8F6-AC18A4A4CEE6}"/>
              </a:ext>
            </a:extLst>
          </p:cNvPr>
          <p:cNvSpPr>
            <a:spLocks noGrp="1"/>
          </p:cNvSpPr>
          <p:nvPr>
            <p:ph type="title"/>
          </p:nvPr>
        </p:nvSpPr>
        <p:spPr/>
        <p:txBody>
          <a:bodyPr/>
          <a:lstStyle/>
          <a:p>
            <a:r>
              <a:rPr lang="en-US" dirty="0"/>
              <a:t>1940s</a:t>
            </a:r>
          </a:p>
        </p:txBody>
      </p:sp>
      <p:sp>
        <p:nvSpPr>
          <p:cNvPr id="4" name="TextBox 3">
            <a:extLst>
              <a:ext uri="{FF2B5EF4-FFF2-40B4-BE49-F238E27FC236}">
                <a16:creationId xmlns:a16="http://schemas.microsoft.com/office/drawing/2014/main" id="{2F65FF5D-B7F4-9D89-ECC6-56E67D6B3759}"/>
              </a:ext>
            </a:extLst>
          </p:cNvPr>
          <p:cNvSpPr txBox="1"/>
          <p:nvPr/>
        </p:nvSpPr>
        <p:spPr>
          <a:xfrm>
            <a:off x="640553" y="1641010"/>
            <a:ext cx="3983348" cy="2315528"/>
          </a:xfrm>
          <a:prstGeom prst="roundRect">
            <a:avLst/>
          </a:prstGeom>
          <a:noFill/>
          <a:ln w="38100">
            <a:solidFill>
              <a:schemeClr val="accent1"/>
            </a:solidFill>
          </a:ln>
        </p:spPr>
        <p:txBody>
          <a:bodyPr wrap="square" rtlCol="0">
            <a:spAutoFit/>
          </a:bodyPr>
          <a:lstStyle/>
          <a:p>
            <a:pPr algn="ctr"/>
            <a:r>
              <a:rPr lang="en-US" b="1" u="sng" dirty="0">
                <a:solidFill>
                  <a:schemeClr val="tx2"/>
                </a:solidFill>
              </a:rPr>
              <a:t>1944</a:t>
            </a:r>
          </a:p>
          <a:p>
            <a:pPr marL="285750" indent="-285750" algn="ctr">
              <a:buFont typeface="Arial" panose="020B0604020202020204" pitchFamily="34" charset="0"/>
              <a:buChar char="•"/>
            </a:pPr>
            <a:r>
              <a:rPr lang="en-US" sz="1600" dirty="0">
                <a:solidFill>
                  <a:schemeClr val="tx2"/>
                </a:solidFill>
              </a:rPr>
              <a:t>The Future Farmers of America Foundation was formed in DC</a:t>
            </a:r>
          </a:p>
          <a:p>
            <a:pPr marL="285750" indent="-285750" algn="ctr">
              <a:buFont typeface="Arial" panose="020B0604020202020204" pitchFamily="34" charset="0"/>
              <a:buChar char="•"/>
            </a:pPr>
            <a:r>
              <a:rPr lang="en-US" sz="1600" dirty="0">
                <a:solidFill>
                  <a:schemeClr val="tx2"/>
                </a:solidFill>
              </a:rPr>
              <a:t>Over 100,000 FFA members served in WW II</a:t>
            </a:r>
          </a:p>
          <a:p>
            <a:pPr marL="285750" indent="-285750" algn="ctr">
              <a:buFont typeface="Arial" panose="020B0604020202020204" pitchFamily="34" charset="0"/>
              <a:buChar char="•"/>
            </a:pPr>
            <a:r>
              <a:rPr lang="en-US" sz="1600" dirty="0">
                <a:solidFill>
                  <a:schemeClr val="tx2"/>
                </a:solidFill>
              </a:rPr>
              <a:t>1</a:t>
            </a:r>
            <a:r>
              <a:rPr lang="en-US" sz="1600" baseline="30000" dirty="0">
                <a:solidFill>
                  <a:schemeClr val="tx2"/>
                </a:solidFill>
              </a:rPr>
              <a:t>st</a:t>
            </a:r>
            <a:r>
              <a:rPr lang="en-US" sz="1600" dirty="0">
                <a:solidFill>
                  <a:schemeClr val="tx2"/>
                </a:solidFill>
              </a:rPr>
              <a:t> National Proficiency Award was presented in agricultural mechanics</a:t>
            </a:r>
          </a:p>
        </p:txBody>
      </p:sp>
      <p:pic>
        <p:nvPicPr>
          <p:cNvPr id="5" name="Picture 4">
            <a:extLst>
              <a:ext uri="{FF2B5EF4-FFF2-40B4-BE49-F238E27FC236}">
                <a16:creationId xmlns:a16="http://schemas.microsoft.com/office/drawing/2014/main" id="{B625CA71-B7FA-6E62-3571-A86F4E56B031}"/>
              </a:ext>
            </a:extLst>
          </p:cNvPr>
          <p:cNvPicPr>
            <a:picLocks noChangeAspect="1"/>
          </p:cNvPicPr>
          <p:nvPr/>
        </p:nvPicPr>
        <p:blipFill>
          <a:blip r:embed="rId2"/>
          <a:stretch>
            <a:fillRect/>
          </a:stretch>
        </p:blipFill>
        <p:spPr>
          <a:xfrm>
            <a:off x="883364" y="4101483"/>
            <a:ext cx="1998503" cy="2608625"/>
          </a:xfrm>
          <a:prstGeom prst="rect">
            <a:avLst/>
          </a:prstGeom>
          <a:ln w="38100">
            <a:solidFill>
              <a:schemeClr val="tx1"/>
            </a:solidFill>
          </a:ln>
        </p:spPr>
      </p:pic>
      <p:sp>
        <p:nvSpPr>
          <p:cNvPr id="8" name="TextBox 7">
            <a:extLst>
              <a:ext uri="{FF2B5EF4-FFF2-40B4-BE49-F238E27FC236}">
                <a16:creationId xmlns:a16="http://schemas.microsoft.com/office/drawing/2014/main" id="{C6B85F55-BF68-4D7E-8706-172810732580}"/>
              </a:ext>
            </a:extLst>
          </p:cNvPr>
          <p:cNvSpPr txBox="1"/>
          <p:nvPr/>
        </p:nvSpPr>
        <p:spPr>
          <a:xfrm>
            <a:off x="2893036" y="4918672"/>
            <a:ext cx="1770585" cy="1169551"/>
          </a:xfrm>
          <a:prstGeom prst="rect">
            <a:avLst/>
          </a:prstGeom>
          <a:noFill/>
        </p:spPr>
        <p:txBody>
          <a:bodyPr wrap="square" rtlCol="0">
            <a:spAutoFit/>
          </a:bodyPr>
          <a:lstStyle/>
          <a:p>
            <a:pPr algn="ctr"/>
            <a:r>
              <a:rPr lang="en-US" sz="1400" dirty="0">
                <a:solidFill>
                  <a:schemeClr val="tx2"/>
                </a:solidFill>
              </a:rPr>
              <a:t>Travis Hoover</a:t>
            </a:r>
          </a:p>
          <a:p>
            <a:pPr algn="ctr"/>
            <a:r>
              <a:rPr lang="en-US" sz="1400" dirty="0">
                <a:solidFill>
                  <a:schemeClr val="tx2"/>
                </a:solidFill>
              </a:rPr>
              <a:t>FFA member from California who served in the Armed Forces</a:t>
            </a:r>
          </a:p>
        </p:txBody>
      </p:sp>
      <p:sp>
        <p:nvSpPr>
          <p:cNvPr id="9" name="TextBox 8">
            <a:extLst>
              <a:ext uri="{FF2B5EF4-FFF2-40B4-BE49-F238E27FC236}">
                <a16:creationId xmlns:a16="http://schemas.microsoft.com/office/drawing/2014/main" id="{4B9C9043-DD8A-AC96-9658-71A209441243}"/>
              </a:ext>
            </a:extLst>
          </p:cNvPr>
          <p:cNvSpPr txBox="1"/>
          <p:nvPr/>
        </p:nvSpPr>
        <p:spPr>
          <a:xfrm>
            <a:off x="4963201" y="4554128"/>
            <a:ext cx="2503415" cy="1225868"/>
          </a:xfrm>
          <a:prstGeom prst="roundRect">
            <a:avLst/>
          </a:prstGeom>
          <a:noFill/>
          <a:ln w="38100">
            <a:solidFill>
              <a:schemeClr val="accent1"/>
            </a:solidFill>
          </a:ln>
        </p:spPr>
        <p:txBody>
          <a:bodyPr wrap="square" rtlCol="0">
            <a:spAutoFit/>
          </a:bodyPr>
          <a:lstStyle/>
          <a:p>
            <a:pPr algn="ctr"/>
            <a:r>
              <a:rPr lang="en-US" b="1" u="sng" dirty="0">
                <a:solidFill>
                  <a:schemeClr val="tx2"/>
                </a:solidFill>
              </a:rPr>
              <a:t>1947</a:t>
            </a:r>
          </a:p>
          <a:p>
            <a:pPr algn="ctr"/>
            <a:r>
              <a:rPr lang="en-US" sz="1600" dirty="0">
                <a:solidFill>
                  <a:schemeClr val="tx2"/>
                </a:solidFill>
              </a:rPr>
              <a:t>1</a:t>
            </a:r>
            <a:r>
              <a:rPr lang="en-US" sz="1600" baseline="30000" dirty="0">
                <a:solidFill>
                  <a:schemeClr val="tx2"/>
                </a:solidFill>
              </a:rPr>
              <a:t>st</a:t>
            </a:r>
            <a:r>
              <a:rPr lang="en-US" sz="1600" dirty="0">
                <a:solidFill>
                  <a:schemeClr val="tx2"/>
                </a:solidFill>
              </a:rPr>
              <a:t> National FFA Band performs at National FFA Convention</a:t>
            </a:r>
          </a:p>
        </p:txBody>
      </p:sp>
      <p:sp>
        <p:nvSpPr>
          <p:cNvPr id="10" name="TextBox 9">
            <a:extLst>
              <a:ext uri="{FF2B5EF4-FFF2-40B4-BE49-F238E27FC236}">
                <a16:creationId xmlns:a16="http://schemas.microsoft.com/office/drawing/2014/main" id="{3B58E07E-6318-5BDF-7689-75742284F63A}"/>
              </a:ext>
            </a:extLst>
          </p:cNvPr>
          <p:cNvSpPr txBox="1"/>
          <p:nvPr/>
        </p:nvSpPr>
        <p:spPr>
          <a:xfrm>
            <a:off x="7841711" y="717946"/>
            <a:ext cx="3844954" cy="2043113"/>
          </a:xfrm>
          <a:prstGeom prst="roundRect">
            <a:avLst/>
          </a:prstGeom>
          <a:noFill/>
          <a:ln w="38100">
            <a:solidFill>
              <a:schemeClr val="accent1"/>
            </a:solidFill>
          </a:ln>
        </p:spPr>
        <p:txBody>
          <a:bodyPr wrap="square" rtlCol="0">
            <a:spAutoFit/>
          </a:bodyPr>
          <a:lstStyle/>
          <a:p>
            <a:pPr algn="ctr"/>
            <a:r>
              <a:rPr lang="en-US" b="1" u="sng" dirty="0">
                <a:solidFill>
                  <a:schemeClr val="tx2"/>
                </a:solidFill>
              </a:rPr>
              <a:t>1948</a:t>
            </a:r>
          </a:p>
          <a:p>
            <a:pPr marL="285750" indent="-285750" algn="ctr">
              <a:buFont typeface="Arial" panose="020B0604020202020204" pitchFamily="34" charset="0"/>
              <a:buChar char="•"/>
            </a:pPr>
            <a:r>
              <a:rPr lang="en-US" sz="1600" dirty="0">
                <a:solidFill>
                  <a:schemeClr val="tx2"/>
                </a:solidFill>
              </a:rPr>
              <a:t>1</a:t>
            </a:r>
            <a:r>
              <a:rPr lang="en-US" sz="1600" baseline="30000" dirty="0">
                <a:solidFill>
                  <a:schemeClr val="tx2"/>
                </a:solidFill>
              </a:rPr>
              <a:t>st</a:t>
            </a:r>
            <a:r>
              <a:rPr lang="en-US" sz="1600" dirty="0">
                <a:solidFill>
                  <a:schemeClr val="tx2"/>
                </a:solidFill>
              </a:rPr>
              <a:t> FFA Chorus and National FFA Talent program held at national convention</a:t>
            </a:r>
          </a:p>
          <a:p>
            <a:pPr marL="285750" indent="-285750" algn="ctr">
              <a:buFont typeface="Arial" panose="020B0604020202020204" pitchFamily="34" charset="0"/>
              <a:buChar char="•"/>
            </a:pPr>
            <a:r>
              <a:rPr lang="en-US" sz="1600" dirty="0">
                <a:solidFill>
                  <a:schemeClr val="tx2"/>
                </a:solidFill>
              </a:rPr>
              <a:t>National FFA Supply Service begins operation</a:t>
            </a:r>
          </a:p>
          <a:p>
            <a:pPr marL="285750" indent="-285750" algn="ctr">
              <a:buFont typeface="Arial" panose="020B0604020202020204" pitchFamily="34" charset="0"/>
              <a:buChar char="•"/>
            </a:pPr>
            <a:r>
              <a:rPr lang="en-US" sz="1600" dirty="0">
                <a:solidFill>
                  <a:schemeClr val="tx2"/>
                </a:solidFill>
              </a:rPr>
              <a:t>1</a:t>
            </a:r>
            <a:r>
              <a:rPr lang="en-US" sz="1600" baseline="30000" dirty="0">
                <a:solidFill>
                  <a:schemeClr val="tx2"/>
                </a:solidFill>
              </a:rPr>
              <a:t>st</a:t>
            </a:r>
            <a:r>
              <a:rPr lang="en-US" sz="1600" dirty="0">
                <a:solidFill>
                  <a:schemeClr val="tx2"/>
                </a:solidFill>
              </a:rPr>
              <a:t> FFA Week celebrated</a:t>
            </a:r>
          </a:p>
        </p:txBody>
      </p:sp>
      <p:pic>
        <p:nvPicPr>
          <p:cNvPr id="11" name="Picture 10">
            <a:extLst>
              <a:ext uri="{FF2B5EF4-FFF2-40B4-BE49-F238E27FC236}">
                <a16:creationId xmlns:a16="http://schemas.microsoft.com/office/drawing/2014/main" id="{4FBF6917-AE63-C8F8-938C-B92FFFDFEB36}"/>
              </a:ext>
            </a:extLst>
          </p:cNvPr>
          <p:cNvPicPr>
            <a:picLocks noChangeAspect="1"/>
          </p:cNvPicPr>
          <p:nvPr/>
        </p:nvPicPr>
        <p:blipFill>
          <a:blip r:embed="rId3"/>
          <a:stretch>
            <a:fillRect/>
          </a:stretch>
        </p:blipFill>
        <p:spPr>
          <a:xfrm>
            <a:off x="4895125" y="1367979"/>
            <a:ext cx="2675080" cy="2382048"/>
          </a:xfrm>
          <a:prstGeom prst="rect">
            <a:avLst/>
          </a:prstGeom>
          <a:ln w="38100">
            <a:solidFill>
              <a:schemeClr val="tx1"/>
            </a:solidFill>
          </a:ln>
        </p:spPr>
      </p:pic>
      <p:pic>
        <p:nvPicPr>
          <p:cNvPr id="12" name="Picture 11">
            <a:extLst>
              <a:ext uri="{FF2B5EF4-FFF2-40B4-BE49-F238E27FC236}">
                <a16:creationId xmlns:a16="http://schemas.microsoft.com/office/drawing/2014/main" id="{7FE49FA3-93C4-9BCA-BFEA-129A29AD47EF}"/>
              </a:ext>
            </a:extLst>
          </p:cNvPr>
          <p:cNvPicPr>
            <a:picLocks noChangeAspect="1"/>
          </p:cNvPicPr>
          <p:nvPr/>
        </p:nvPicPr>
        <p:blipFill>
          <a:blip r:embed="rId4"/>
          <a:stretch>
            <a:fillRect/>
          </a:stretch>
        </p:blipFill>
        <p:spPr>
          <a:xfrm>
            <a:off x="7837220" y="3804191"/>
            <a:ext cx="3735016" cy="2694191"/>
          </a:xfrm>
          <a:prstGeom prst="rect">
            <a:avLst/>
          </a:prstGeom>
          <a:ln w="38100">
            <a:solidFill>
              <a:schemeClr val="tx1"/>
            </a:solidFill>
          </a:ln>
        </p:spPr>
      </p:pic>
      <p:graphicFrame>
        <p:nvGraphicFramePr>
          <p:cNvPr id="14" name="Table 13">
            <a:extLst>
              <a:ext uri="{FF2B5EF4-FFF2-40B4-BE49-F238E27FC236}">
                <a16:creationId xmlns:a16="http://schemas.microsoft.com/office/drawing/2014/main" id="{AFD13209-B260-15EB-2D46-1CF8F4D4455B}"/>
              </a:ext>
            </a:extLst>
          </p:cNvPr>
          <p:cNvGraphicFramePr>
            <a:graphicFrameLocks noGrp="1"/>
          </p:cNvGraphicFramePr>
          <p:nvPr>
            <p:extLst>
              <p:ext uri="{D42A27DB-BD31-4B8C-83A1-F6EECF244321}">
                <p14:modId xmlns:p14="http://schemas.microsoft.com/office/powerpoint/2010/main" val="3995712495"/>
              </p:ext>
            </p:extLst>
          </p:nvPr>
        </p:nvGraphicFramePr>
        <p:xfrm>
          <a:off x="7992096" y="2844803"/>
          <a:ext cx="3632964" cy="929640"/>
        </p:xfrm>
        <a:graphic>
          <a:graphicData uri="http://schemas.openxmlformats.org/drawingml/2006/table">
            <a:tbl>
              <a:tblPr/>
              <a:tblGrid>
                <a:gridCol w="3632964">
                  <a:extLst>
                    <a:ext uri="{9D8B030D-6E8A-4147-A177-3AD203B41FA5}">
                      <a16:colId xmlns:a16="http://schemas.microsoft.com/office/drawing/2014/main" val="2384389529"/>
                    </a:ext>
                  </a:extLst>
                </a:gridCol>
              </a:tblGrid>
              <a:tr h="0">
                <a:tc>
                  <a:txBody>
                    <a:bodyPr/>
                    <a:lstStyle/>
                    <a:p>
                      <a:pPr algn="ctr" fontAlgn="t" latinLnBrk="1"/>
                      <a:r>
                        <a:rPr lang="en-US" sz="1400" dirty="0">
                          <a:effectLst/>
                        </a:rPr>
                        <a:t>Band performing from "Harry L. Alford's Hungry Five" at the talent night on       October 21, 1947, at the 20th national     convention.</a:t>
                      </a:r>
                      <a:endParaRPr lang="en-US" dirty="0">
                        <a:effectLst/>
                      </a:endParaRPr>
                    </a:p>
                  </a:txBody>
                  <a:tcPr marL="38100" marR="38100" marT="38100" marB="38100">
                    <a:lnL>
                      <a:noFill/>
                    </a:lnL>
                    <a:lnR>
                      <a:noFill/>
                    </a:lnR>
                    <a:lnT>
                      <a:noFill/>
                    </a:lnT>
                    <a:lnB>
                      <a:noFill/>
                    </a:lnB>
                  </a:tcPr>
                </a:tc>
                <a:extLst>
                  <a:ext uri="{0D108BD9-81ED-4DB2-BD59-A6C34878D82A}">
                    <a16:rowId xmlns:a16="http://schemas.microsoft.com/office/drawing/2014/main" val="2168606953"/>
                  </a:ext>
                </a:extLst>
              </a:tr>
            </a:tbl>
          </a:graphicData>
        </a:graphic>
      </p:graphicFrame>
      <p:sp>
        <p:nvSpPr>
          <p:cNvPr id="15" name="TextBox 14">
            <a:extLst>
              <a:ext uri="{FF2B5EF4-FFF2-40B4-BE49-F238E27FC236}">
                <a16:creationId xmlns:a16="http://schemas.microsoft.com/office/drawing/2014/main" id="{DEB19CF4-14C7-CC87-260A-1E787EDE159C}"/>
              </a:ext>
            </a:extLst>
          </p:cNvPr>
          <p:cNvSpPr txBox="1"/>
          <p:nvPr/>
        </p:nvSpPr>
        <p:spPr>
          <a:xfrm>
            <a:off x="5447805" y="3807892"/>
            <a:ext cx="1551963" cy="584775"/>
          </a:xfrm>
          <a:prstGeom prst="rect">
            <a:avLst/>
          </a:prstGeom>
          <a:noFill/>
        </p:spPr>
        <p:txBody>
          <a:bodyPr wrap="square" rtlCol="0">
            <a:spAutoFit/>
          </a:bodyPr>
          <a:lstStyle/>
          <a:p>
            <a:pPr algn="ctr"/>
            <a:r>
              <a:rPr lang="en-US" sz="1600" dirty="0">
                <a:solidFill>
                  <a:schemeClr val="tx2"/>
                </a:solidFill>
              </a:rPr>
              <a:t>Convention parade</a:t>
            </a:r>
          </a:p>
        </p:txBody>
      </p:sp>
    </p:spTree>
    <p:extLst>
      <p:ext uri="{BB962C8B-B14F-4D97-AF65-F5344CB8AC3E}">
        <p14:creationId xmlns:p14="http://schemas.microsoft.com/office/powerpoint/2010/main" val="40595041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1EF85-FCB5-1067-DA1B-6C9E67ECE528}"/>
              </a:ext>
            </a:extLst>
          </p:cNvPr>
          <p:cNvSpPr>
            <a:spLocks noGrp="1"/>
          </p:cNvSpPr>
          <p:nvPr>
            <p:ph type="title"/>
          </p:nvPr>
        </p:nvSpPr>
        <p:spPr/>
        <p:txBody>
          <a:bodyPr/>
          <a:lstStyle/>
          <a:p>
            <a:r>
              <a:rPr lang="en-US" dirty="0"/>
              <a:t>1950s</a:t>
            </a:r>
          </a:p>
        </p:txBody>
      </p:sp>
      <p:sp>
        <p:nvSpPr>
          <p:cNvPr id="4" name="TextBox 3">
            <a:extLst>
              <a:ext uri="{FF2B5EF4-FFF2-40B4-BE49-F238E27FC236}">
                <a16:creationId xmlns:a16="http://schemas.microsoft.com/office/drawing/2014/main" id="{05D0ADAD-759C-A4EF-6933-8CD386A19A4A}"/>
              </a:ext>
            </a:extLst>
          </p:cNvPr>
          <p:cNvSpPr txBox="1"/>
          <p:nvPr/>
        </p:nvSpPr>
        <p:spPr>
          <a:xfrm>
            <a:off x="942442" y="1658302"/>
            <a:ext cx="2385969" cy="1770698"/>
          </a:xfrm>
          <a:prstGeom prst="roundRect">
            <a:avLst/>
          </a:prstGeom>
          <a:noFill/>
          <a:ln w="38100">
            <a:solidFill>
              <a:schemeClr val="accent1"/>
            </a:solidFill>
          </a:ln>
        </p:spPr>
        <p:txBody>
          <a:bodyPr wrap="square" rtlCol="0">
            <a:spAutoFit/>
          </a:bodyPr>
          <a:lstStyle/>
          <a:p>
            <a:pPr algn="ctr"/>
            <a:r>
              <a:rPr lang="en-US" b="1" u="sng" dirty="0">
                <a:solidFill>
                  <a:schemeClr val="tx2"/>
                </a:solidFill>
              </a:rPr>
              <a:t>1950</a:t>
            </a:r>
          </a:p>
          <a:p>
            <a:pPr algn="ctr"/>
            <a:r>
              <a:rPr lang="en-US" sz="1600" dirty="0">
                <a:solidFill>
                  <a:schemeClr val="tx2"/>
                </a:solidFill>
              </a:rPr>
              <a:t>Public Law 81-740</a:t>
            </a:r>
          </a:p>
          <a:p>
            <a:pPr algn="ctr"/>
            <a:r>
              <a:rPr lang="en-US" sz="1600" dirty="0">
                <a:solidFill>
                  <a:schemeClr val="tx2"/>
                </a:solidFill>
              </a:rPr>
              <a:t>grants a federal charter to the Future Farmers of America</a:t>
            </a:r>
          </a:p>
        </p:txBody>
      </p:sp>
      <p:sp>
        <p:nvSpPr>
          <p:cNvPr id="5" name="TextBox 4">
            <a:extLst>
              <a:ext uri="{FF2B5EF4-FFF2-40B4-BE49-F238E27FC236}">
                <a16:creationId xmlns:a16="http://schemas.microsoft.com/office/drawing/2014/main" id="{522A0D04-82B7-9C62-F10F-BFCF95E04104}"/>
              </a:ext>
            </a:extLst>
          </p:cNvPr>
          <p:cNvSpPr txBox="1"/>
          <p:nvPr/>
        </p:nvSpPr>
        <p:spPr>
          <a:xfrm>
            <a:off x="4188571" y="4412796"/>
            <a:ext cx="3187816" cy="1770698"/>
          </a:xfrm>
          <a:prstGeom prst="roundRect">
            <a:avLst/>
          </a:prstGeom>
          <a:noFill/>
          <a:ln w="38100">
            <a:solidFill>
              <a:schemeClr val="accent1"/>
            </a:solidFill>
          </a:ln>
        </p:spPr>
        <p:txBody>
          <a:bodyPr wrap="square" rtlCol="0">
            <a:spAutoFit/>
          </a:bodyPr>
          <a:lstStyle/>
          <a:p>
            <a:pPr algn="ctr"/>
            <a:r>
              <a:rPr lang="en-US" b="1" u="sng" dirty="0">
                <a:solidFill>
                  <a:schemeClr val="tx2"/>
                </a:solidFill>
              </a:rPr>
              <a:t>1952</a:t>
            </a:r>
          </a:p>
          <a:p>
            <a:pPr marL="285750" indent="-285750" algn="ctr">
              <a:buFont typeface="Arial" panose="020B0604020202020204" pitchFamily="34" charset="0"/>
              <a:buChar char="•"/>
            </a:pPr>
            <a:r>
              <a:rPr lang="en-US" sz="1600" dirty="0">
                <a:solidFill>
                  <a:schemeClr val="tx2"/>
                </a:solidFill>
              </a:rPr>
              <a:t>The FFA Code of Ethics is adopted</a:t>
            </a:r>
          </a:p>
          <a:p>
            <a:pPr marL="285750" indent="-285750" algn="ctr">
              <a:buFont typeface="Arial" panose="020B0604020202020204" pitchFamily="34" charset="0"/>
              <a:buChar char="•"/>
            </a:pPr>
            <a:r>
              <a:rPr lang="en-US" sz="1600" dirty="0">
                <a:solidFill>
                  <a:schemeClr val="tx2"/>
                </a:solidFill>
              </a:rPr>
              <a:t>1</a:t>
            </a:r>
            <a:r>
              <a:rPr lang="en-US" sz="1600" baseline="30000" dirty="0">
                <a:solidFill>
                  <a:schemeClr val="tx2"/>
                </a:solidFill>
              </a:rPr>
              <a:t>st</a:t>
            </a:r>
            <a:r>
              <a:rPr lang="en-US" sz="1600" dirty="0">
                <a:solidFill>
                  <a:schemeClr val="tx2"/>
                </a:solidFill>
              </a:rPr>
              <a:t> issue of the </a:t>
            </a:r>
            <a:r>
              <a:rPr lang="en-US" sz="1600" i="1" dirty="0">
                <a:solidFill>
                  <a:schemeClr val="tx2"/>
                </a:solidFill>
              </a:rPr>
              <a:t>National Future Farmer </a:t>
            </a:r>
            <a:r>
              <a:rPr lang="en-US" sz="1600" dirty="0">
                <a:solidFill>
                  <a:schemeClr val="tx2"/>
                </a:solidFill>
              </a:rPr>
              <a:t>magazine is published </a:t>
            </a:r>
          </a:p>
        </p:txBody>
      </p:sp>
      <p:sp>
        <p:nvSpPr>
          <p:cNvPr id="6" name="TextBox 5">
            <a:extLst>
              <a:ext uri="{FF2B5EF4-FFF2-40B4-BE49-F238E27FC236}">
                <a16:creationId xmlns:a16="http://schemas.microsoft.com/office/drawing/2014/main" id="{5C807DD0-849E-8A2F-706A-79D6BB6A3F50}"/>
              </a:ext>
            </a:extLst>
          </p:cNvPr>
          <p:cNvSpPr txBox="1"/>
          <p:nvPr/>
        </p:nvSpPr>
        <p:spPr>
          <a:xfrm>
            <a:off x="7061200" y="690093"/>
            <a:ext cx="4398225" cy="2860358"/>
          </a:xfrm>
          <a:prstGeom prst="roundRect">
            <a:avLst/>
          </a:prstGeom>
          <a:noFill/>
          <a:ln w="38100">
            <a:solidFill>
              <a:schemeClr val="accent1"/>
            </a:solidFill>
          </a:ln>
        </p:spPr>
        <p:txBody>
          <a:bodyPr wrap="square" rtlCol="0">
            <a:spAutoFit/>
          </a:bodyPr>
          <a:lstStyle/>
          <a:p>
            <a:pPr algn="ctr"/>
            <a:r>
              <a:rPr lang="en-US" b="1" u="sng" dirty="0">
                <a:solidFill>
                  <a:schemeClr val="tx2"/>
                </a:solidFill>
              </a:rPr>
              <a:t>1953</a:t>
            </a:r>
          </a:p>
          <a:p>
            <a:pPr marL="285750" indent="-285750" algn="ctr">
              <a:buFont typeface="Arial" panose="020B0604020202020204" pitchFamily="34" charset="0"/>
              <a:buChar char="•"/>
            </a:pPr>
            <a:r>
              <a:rPr lang="en-US" sz="1600" dirty="0">
                <a:solidFill>
                  <a:schemeClr val="tx2"/>
                </a:solidFill>
              </a:rPr>
              <a:t>U.S. Postal Service issues a special 3-cent postage stamp to celebrate the 25</a:t>
            </a:r>
            <a:r>
              <a:rPr lang="en-US" sz="1600" baseline="30000" dirty="0">
                <a:solidFill>
                  <a:schemeClr val="tx2"/>
                </a:solidFill>
              </a:rPr>
              <a:t>th</a:t>
            </a:r>
            <a:r>
              <a:rPr lang="en-US" sz="1600" dirty="0">
                <a:solidFill>
                  <a:schemeClr val="tx2"/>
                </a:solidFill>
              </a:rPr>
              <a:t> anniversary of FFA</a:t>
            </a:r>
          </a:p>
          <a:p>
            <a:pPr marL="285750" indent="-285750" algn="ctr">
              <a:buFont typeface="Arial" panose="020B0604020202020204" pitchFamily="34" charset="0"/>
              <a:buChar char="•"/>
            </a:pPr>
            <a:r>
              <a:rPr lang="en-US" sz="1600" dirty="0">
                <a:solidFill>
                  <a:schemeClr val="tx2"/>
                </a:solidFill>
              </a:rPr>
              <a:t>President Dwight D. Eisenhower speaks at the National FFA Convention—the first U.S. president to do so</a:t>
            </a:r>
          </a:p>
          <a:p>
            <a:pPr marL="285750" indent="-285750" algn="ctr">
              <a:buFont typeface="Arial" panose="020B0604020202020204" pitchFamily="34" charset="0"/>
              <a:buChar char="•"/>
            </a:pPr>
            <a:r>
              <a:rPr lang="en-US" sz="1600" dirty="0">
                <a:solidFill>
                  <a:schemeClr val="tx2"/>
                </a:solidFill>
              </a:rPr>
              <a:t>FFA membership reaches 363,369 members</a:t>
            </a:r>
          </a:p>
        </p:txBody>
      </p:sp>
      <p:pic>
        <p:nvPicPr>
          <p:cNvPr id="7" name="Picture 6">
            <a:extLst>
              <a:ext uri="{FF2B5EF4-FFF2-40B4-BE49-F238E27FC236}">
                <a16:creationId xmlns:a16="http://schemas.microsoft.com/office/drawing/2014/main" id="{5A23DBFA-D5F8-57D6-45EA-2AC99BA3F92B}"/>
              </a:ext>
            </a:extLst>
          </p:cNvPr>
          <p:cNvPicPr>
            <a:picLocks noChangeAspect="1"/>
          </p:cNvPicPr>
          <p:nvPr/>
        </p:nvPicPr>
        <p:blipFill>
          <a:blip r:embed="rId2"/>
          <a:stretch>
            <a:fillRect/>
          </a:stretch>
        </p:blipFill>
        <p:spPr>
          <a:xfrm>
            <a:off x="7767961" y="3712036"/>
            <a:ext cx="3600771" cy="2928856"/>
          </a:xfrm>
          <a:prstGeom prst="rect">
            <a:avLst/>
          </a:prstGeom>
          <a:ln w="38100">
            <a:solidFill>
              <a:schemeClr val="tx1"/>
            </a:solidFill>
          </a:ln>
        </p:spPr>
      </p:pic>
      <p:pic>
        <p:nvPicPr>
          <p:cNvPr id="8" name="Picture 7">
            <a:extLst>
              <a:ext uri="{FF2B5EF4-FFF2-40B4-BE49-F238E27FC236}">
                <a16:creationId xmlns:a16="http://schemas.microsoft.com/office/drawing/2014/main" id="{E748D039-E46B-0691-F694-5C9D4A98B723}"/>
              </a:ext>
            </a:extLst>
          </p:cNvPr>
          <p:cNvPicPr>
            <a:picLocks noChangeAspect="1"/>
          </p:cNvPicPr>
          <p:nvPr/>
        </p:nvPicPr>
        <p:blipFill>
          <a:blip r:embed="rId3"/>
          <a:stretch>
            <a:fillRect/>
          </a:stretch>
        </p:blipFill>
        <p:spPr>
          <a:xfrm>
            <a:off x="1510358" y="3550451"/>
            <a:ext cx="2313061" cy="2929471"/>
          </a:xfrm>
          <a:prstGeom prst="rect">
            <a:avLst/>
          </a:prstGeom>
          <a:ln w="38100">
            <a:solidFill>
              <a:schemeClr val="tx1"/>
            </a:solidFill>
          </a:ln>
        </p:spPr>
      </p:pic>
      <p:pic>
        <p:nvPicPr>
          <p:cNvPr id="10" name="Picture 9" descr="A picture containing text, person&#10;&#10;Description automatically generated">
            <a:extLst>
              <a:ext uri="{FF2B5EF4-FFF2-40B4-BE49-F238E27FC236}">
                <a16:creationId xmlns:a16="http://schemas.microsoft.com/office/drawing/2014/main" id="{0F300415-16C3-041E-ED1C-0EEEA66AABDE}"/>
              </a:ext>
            </a:extLst>
          </p:cNvPr>
          <p:cNvPicPr>
            <a:picLocks noChangeAspect="1"/>
          </p:cNvPicPr>
          <p:nvPr/>
        </p:nvPicPr>
        <p:blipFill rotWithShape="1">
          <a:blip r:embed="rId4">
            <a:extLst>
              <a:ext uri="{28A0092B-C50C-407E-A947-70E740481C1C}">
                <a14:useLocalDpi xmlns:a14="http://schemas.microsoft.com/office/drawing/2010/main" val="0"/>
              </a:ext>
            </a:extLst>
          </a:blip>
          <a:srcRect l="3947" t="2670" r="3477" b="1714"/>
          <a:stretch/>
        </p:blipFill>
        <p:spPr>
          <a:xfrm>
            <a:off x="4300296" y="988828"/>
            <a:ext cx="2385969" cy="3263484"/>
          </a:xfrm>
          <a:prstGeom prst="rect">
            <a:avLst/>
          </a:prstGeom>
          <a:ln w="38100">
            <a:solidFill>
              <a:schemeClr val="tx1"/>
            </a:solidFill>
          </a:ln>
        </p:spPr>
      </p:pic>
    </p:spTree>
    <p:extLst>
      <p:ext uri="{BB962C8B-B14F-4D97-AF65-F5344CB8AC3E}">
        <p14:creationId xmlns:p14="http://schemas.microsoft.com/office/powerpoint/2010/main" val="35104752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70E21-D189-E131-EE69-F54FE87B3F0B}"/>
              </a:ext>
            </a:extLst>
          </p:cNvPr>
          <p:cNvSpPr>
            <a:spLocks noGrp="1"/>
          </p:cNvSpPr>
          <p:nvPr>
            <p:ph type="title"/>
          </p:nvPr>
        </p:nvSpPr>
        <p:spPr/>
        <p:txBody>
          <a:bodyPr/>
          <a:lstStyle/>
          <a:p>
            <a:r>
              <a:rPr lang="en-US" dirty="0"/>
              <a:t>1960s</a:t>
            </a:r>
          </a:p>
        </p:txBody>
      </p:sp>
      <p:sp>
        <p:nvSpPr>
          <p:cNvPr id="4" name="TextBox 3">
            <a:extLst>
              <a:ext uri="{FF2B5EF4-FFF2-40B4-BE49-F238E27FC236}">
                <a16:creationId xmlns:a16="http://schemas.microsoft.com/office/drawing/2014/main" id="{44FE0BD5-1E9D-9561-3ECF-49754CFFCD00}"/>
              </a:ext>
            </a:extLst>
          </p:cNvPr>
          <p:cNvSpPr txBox="1"/>
          <p:nvPr/>
        </p:nvSpPr>
        <p:spPr>
          <a:xfrm>
            <a:off x="2878238" y="1213961"/>
            <a:ext cx="2146524" cy="953453"/>
          </a:xfrm>
          <a:prstGeom prst="roundRect">
            <a:avLst/>
          </a:prstGeom>
          <a:noFill/>
          <a:ln w="38100">
            <a:solidFill>
              <a:schemeClr val="accent1"/>
            </a:solidFill>
          </a:ln>
        </p:spPr>
        <p:txBody>
          <a:bodyPr wrap="square" rtlCol="0">
            <a:spAutoFit/>
          </a:bodyPr>
          <a:lstStyle/>
          <a:p>
            <a:pPr algn="ctr"/>
            <a:r>
              <a:rPr lang="en-US" b="1" u="sng" dirty="0">
                <a:solidFill>
                  <a:schemeClr val="tx2"/>
                </a:solidFill>
              </a:rPr>
              <a:t>1964</a:t>
            </a:r>
          </a:p>
          <a:p>
            <a:pPr algn="ctr"/>
            <a:r>
              <a:rPr lang="en-US" sz="1600" dirty="0">
                <a:solidFill>
                  <a:schemeClr val="tx2"/>
                </a:solidFill>
              </a:rPr>
              <a:t>One millionth jacket sold</a:t>
            </a:r>
          </a:p>
        </p:txBody>
      </p:sp>
      <p:sp>
        <p:nvSpPr>
          <p:cNvPr id="5" name="TextBox 4">
            <a:extLst>
              <a:ext uri="{FF2B5EF4-FFF2-40B4-BE49-F238E27FC236}">
                <a16:creationId xmlns:a16="http://schemas.microsoft.com/office/drawing/2014/main" id="{3B13CD41-7B7E-59E3-BC71-17E2C05336D5}"/>
              </a:ext>
            </a:extLst>
          </p:cNvPr>
          <p:cNvSpPr txBox="1"/>
          <p:nvPr/>
        </p:nvSpPr>
        <p:spPr>
          <a:xfrm>
            <a:off x="570598" y="2388154"/>
            <a:ext cx="2996945" cy="4074795"/>
          </a:xfrm>
          <a:prstGeom prst="roundRect">
            <a:avLst/>
          </a:prstGeom>
          <a:noFill/>
          <a:ln w="38100">
            <a:solidFill>
              <a:schemeClr val="accent1"/>
            </a:solidFill>
          </a:ln>
        </p:spPr>
        <p:txBody>
          <a:bodyPr wrap="square" rtlCol="0">
            <a:spAutoFit/>
          </a:bodyPr>
          <a:lstStyle/>
          <a:p>
            <a:pPr algn="ctr"/>
            <a:r>
              <a:rPr lang="en-US" b="1" u="sng" dirty="0">
                <a:solidFill>
                  <a:schemeClr val="tx2"/>
                </a:solidFill>
              </a:rPr>
              <a:t>1965</a:t>
            </a:r>
          </a:p>
          <a:p>
            <a:pPr marL="285750" indent="-285750" algn="ctr">
              <a:buFont typeface="Arial" panose="020B0604020202020204" pitchFamily="34" charset="0"/>
              <a:buChar char="•"/>
            </a:pPr>
            <a:r>
              <a:rPr lang="en-US" sz="1600" dirty="0">
                <a:solidFill>
                  <a:schemeClr val="tx2"/>
                </a:solidFill>
              </a:rPr>
              <a:t>Due to the end of segregation and the Civil Rights Act, the NFA merges with the FFA </a:t>
            </a:r>
          </a:p>
          <a:p>
            <a:pPr marL="285750" indent="-285750" algn="ctr">
              <a:buFont typeface="Arial" panose="020B0604020202020204" pitchFamily="34" charset="0"/>
              <a:buChar char="•"/>
            </a:pPr>
            <a:r>
              <a:rPr lang="en-US" sz="1600" dirty="0">
                <a:solidFill>
                  <a:schemeClr val="tx2"/>
                </a:solidFill>
              </a:rPr>
              <a:t>Delegates voted to increase FFA membership from 10 cents to 50 cents, allowing all members to receive the official magazine </a:t>
            </a:r>
            <a:r>
              <a:rPr lang="en-US" sz="1600" i="1" dirty="0">
                <a:solidFill>
                  <a:schemeClr val="tx2"/>
                </a:solidFill>
              </a:rPr>
              <a:t>The National Future Farmer</a:t>
            </a:r>
            <a:endParaRPr lang="en-US" sz="1600" dirty="0">
              <a:solidFill>
                <a:schemeClr val="tx2"/>
              </a:solidFill>
            </a:endParaRPr>
          </a:p>
        </p:txBody>
      </p:sp>
      <p:sp>
        <p:nvSpPr>
          <p:cNvPr id="6" name="TextBox 5">
            <a:extLst>
              <a:ext uri="{FF2B5EF4-FFF2-40B4-BE49-F238E27FC236}">
                <a16:creationId xmlns:a16="http://schemas.microsoft.com/office/drawing/2014/main" id="{532FB9C1-2C2D-B46E-B2BB-3284B0170991}"/>
              </a:ext>
            </a:extLst>
          </p:cNvPr>
          <p:cNvSpPr txBox="1"/>
          <p:nvPr/>
        </p:nvSpPr>
        <p:spPr>
          <a:xfrm>
            <a:off x="5514470" y="862942"/>
            <a:ext cx="3162650" cy="953453"/>
          </a:xfrm>
          <a:prstGeom prst="roundRect">
            <a:avLst/>
          </a:prstGeom>
          <a:noFill/>
          <a:ln w="38100">
            <a:solidFill>
              <a:schemeClr val="accent1"/>
            </a:solidFill>
          </a:ln>
        </p:spPr>
        <p:txBody>
          <a:bodyPr wrap="square" rtlCol="0">
            <a:spAutoFit/>
          </a:bodyPr>
          <a:lstStyle/>
          <a:p>
            <a:pPr algn="ctr"/>
            <a:r>
              <a:rPr lang="en-US" b="1" u="sng" dirty="0">
                <a:solidFill>
                  <a:schemeClr val="tx2"/>
                </a:solidFill>
              </a:rPr>
              <a:t>1966</a:t>
            </a:r>
          </a:p>
          <a:p>
            <a:pPr algn="ctr"/>
            <a:r>
              <a:rPr lang="en-US" sz="1600" dirty="0">
                <a:solidFill>
                  <a:schemeClr val="tx2"/>
                </a:solidFill>
              </a:rPr>
              <a:t>1</a:t>
            </a:r>
            <a:r>
              <a:rPr lang="en-US" sz="1600" baseline="30000" dirty="0">
                <a:solidFill>
                  <a:schemeClr val="tx2"/>
                </a:solidFill>
              </a:rPr>
              <a:t>st</a:t>
            </a:r>
            <a:r>
              <a:rPr lang="en-US" sz="1600" dirty="0">
                <a:solidFill>
                  <a:schemeClr val="tx2"/>
                </a:solidFill>
              </a:rPr>
              <a:t> National Career Show at National Convention</a:t>
            </a:r>
          </a:p>
        </p:txBody>
      </p:sp>
      <p:sp>
        <p:nvSpPr>
          <p:cNvPr id="7" name="TextBox 6">
            <a:extLst>
              <a:ext uri="{FF2B5EF4-FFF2-40B4-BE49-F238E27FC236}">
                <a16:creationId xmlns:a16="http://schemas.microsoft.com/office/drawing/2014/main" id="{C6EDEF3B-8C99-4E12-27BF-D598CF23F21F}"/>
              </a:ext>
            </a:extLst>
          </p:cNvPr>
          <p:cNvSpPr txBox="1"/>
          <p:nvPr/>
        </p:nvSpPr>
        <p:spPr>
          <a:xfrm>
            <a:off x="5567157" y="2218171"/>
            <a:ext cx="2962974" cy="3846433"/>
          </a:xfrm>
          <a:prstGeom prst="roundRect">
            <a:avLst/>
          </a:prstGeom>
          <a:noFill/>
          <a:ln w="38100">
            <a:solidFill>
              <a:schemeClr val="accent1"/>
            </a:solidFill>
          </a:ln>
        </p:spPr>
        <p:txBody>
          <a:bodyPr wrap="square" rtlCol="0">
            <a:spAutoFit/>
          </a:bodyPr>
          <a:lstStyle/>
          <a:p>
            <a:pPr algn="ctr"/>
            <a:r>
              <a:rPr lang="en-US" b="1" u="sng" dirty="0">
                <a:solidFill>
                  <a:schemeClr val="tx2"/>
                </a:solidFill>
              </a:rPr>
              <a:t>1969</a:t>
            </a:r>
          </a:p>
          <a:p>
            <a:pPr marL="285750" indent="-285750" algn="ctr">
              <a:buFont typeface="Arial" panose="020B0604020202020204" pitchFamily="34" charset="0"/>
              <a:buChar char="•"/>
            </a:pPr>
            <a:r>
              <a:rPr lang="en-US" sz="1600" dirty="0">
                <a:solidFill>
                  <a:schemeClr val="tx2"/>
                </a:solidFill>
              </a:rPr>
              <a:t>FFA opens membership to females, making it possible for them to hold leadership positions and participate in competitive events</a:t>
            </a:r>
          </a:p>
          <a:p>
            <a:pPr marL="285750" indent="-285750" algn="ctr">
              <a:buFont typeface="Arial" panose="020B0604020202020204" pitchFamily="34" charset="0"/>
              <a:buChar char="•"/>
            </a:pPr>
            <a:r>
              <a:rPr lang="en-US" sz="1600" dirty="0">
                <a:solidFill>
                  <a:schemeClr val="tx2"/>
                </a:solidFill>
              </a:rPr>
              <a:t>1</a:t>
            </a:r>
            <a:r>
              <a:rPr lang="en-US" sz="1600" baseline="30000" dirty="0">
                <a:solidFill>
                  <a:schemeClr val="tx2"/>
                </a:solidFill>
              </a:rPr>
              <a:t>st</a:t>
            </a:r>
            <a:r>
              <a:rPr lang="en-US" sz="1600" dirty="0">
                <a:solidFill>
                  <a:schemeClr val="tx2"/>
                </a:solidFill>
              </a:rPr>
              <a:t> American Star in Agribusiness</a:t>
            </a:r>
          </a:p>
          <a:p>
            <a:pPr marL="285750" indent="-285750" algn="ctr">
              <a:buFont typeface="Arial" panose="020B0604020202020204" pitchFamily="34" charset="0"/>
              <a:buChar char="•"/>
            </a:pPr>
            <a:r>
              <a:rPr lang="en-US" sz="1600" dirty="0">
                <a:solidFill>
                  <a:schemeClr val="tx2"/>
                </a:solidFill>
              </a:rPr>
              <a:t>Washington Leadership Conference begins </a:t>
            </a:r>
          </a:p>
        </p:txBody>
      </p:sp>
      <p:pic>
        <p:nvPicPr>
          <p:cNvPr id="8" name="Picture 7">
            <a:extLst>
              <a:ext uri="{FF2B5EF4-FFF2-40B4-BE49-F238E27FC236}">
                <a16:creationId xmlns:a16="http://schemas.microsoft.com/office/drawing/2014/main" id="{7B0291A4-64B4-87A2-83A0-A7CB614E2971}"/>
              </a:ext>
            </a:extLst>
          </p:cNvPr>
          <p:cNvPicPr>
            <a:picLocks noChangeAspect="1"/>
          </p:cNvPicPr>
          <p:nvPr/>
        </p:nvPicPr>
        <p:blipFill>
          <a:blip r:embed="rId2"/>
          <a:stretch>
            <a:fillRect/>
          </a:stretch>
        </p:blipFill>
        <p:spPr>
          <a:xfrm>
            <a:off x="3746321" y="3736118"/>
            <a:ext cx="1642058" cy="2568864"/>
          </a:xfrm>
          <a:prstGeom prst="rect">
            <a:avLst/>
          </a:prstGeom>
          <a:ln w="38100">
            <a:solidFill>
              <a:schemeClr val="tx1"/>
            </a:solidFill>
          </a:ln>
        </p:spPr>
      </p:pic>
      <p:pic>
        <p:nvPicPr>
          <p:cNvPr id="9" name="Picture 8">
            <a:extLst>
              <a:ext uri="{FF2B5EF4-FFF2-40B4-BE49-F238E27FC236}">
                <a16:creationId xmlns:a16="http://schemas.microsoft.com/office/drawing/2014/main" id="{8C30B56E-6793-DB09-CF20-AA9E1C243BDD}"/>
              </a:ext>
            </a:extLst>
          </p:cNvPr>
          <p:cNvPicPr>
            <a:picLocks noChangeAspect="1"/>
          </p:cNvPicPr>
          <p:nvPr/>
        </p:nvPicPr>
        <p:blipFill>
          <a:blip r:embed="rId3"/>
          <a:stretch>
            <a:fillRect/>
          </a:stretch>
        </p:blipFill>
        <p:spPr>
          <a:xfrm>
            <a:off x="8677120" y="3890999"/>
            <a:ext cx="2962974" cy="2254184"/>
          </a:xfrm>
          <a:prstGeom prst="rect">
            <a:avLst/>
          </a:prstGeom>
          <a:ln w="38100">
            <a:solidFill>
              <a:schemeClr val="tx1"/>
            </a:solidFill>
          </a:ln>
        </p:spPr>
      </p:pic>
      <p:pic>
        <p:nvPicPr>
          <p:cNvPr id="10" name="Picture 9">
            <a:extLst>
              <a:ext uri="{FF2B5EF4-FFF2-40B4-BE49-F238E27FC236}">
                <a16:creationId xmlns:a16="http://schemas.microsoft.com/office/drawing/2014/main" id="{8D1E7947-8784-2DF6-2643-5B226E9227DD}"/>
              </a:ext>
            </a:extLst>
          </p:cNvPr>
          <p:cNvPicPr>
            <a:picLocks noChangeAspect="1"/>
          </p:cNvPicPr>
          <p:nvPr/>
        </p:nvPicPr>
        <p:blipFill>
          <a:blip r:embed="rId4"/>
          <a:stretch>
            <a:fillRect/>
          </a:stretch>
        </p:blipFill>
        <p:spPr>
          <a:xfrm>
            <a:off x="8821083" y="826379"/>
            <a:ext cx="2715717" cy="2176201"/>
          </a:xfrm>
          <a:prstGeom prst="rect">
            <a:avLst/>
          </a:prstGeom>
          <a:ln w="38100">
            <a:solidFill>
              <a:schemeClr val="tx1"/>
            </a:solidFill>
          </a:ln>
        </p:spPr>
      </p:pic>
    </p:spTree>
    <p:extLst>
      <p:ext uri="{BB962C8B-B14F-4D97-AF65-F5344CB8AC3E}">
        <p14:creationId xmlns:p14="http://schemas.microsoft.com/office/powerpoint/2010/main" val="17149816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084C8-557D-662D-FB42-231B06902545}"/>
              </a:ext>
            </a:extLst>
          </p:cNvPr>
          <p:cNvSpPr>
            <a:spLocks noGrp="1"/>
          </p:cNvSpPr>
          <p:nvPr>
            <p:ph type="title"/>
          </p:nvPr>
        </p:nvSpPr>
        <p:spPr/>
        <p:txBody>
          <a:bodyPr/>
          <a:lstStyle/>
          <a:p>
            <a:r>
              <a:rPr lang="en-US" dirty="0"/>
              <a:t>1970s</a:t>
            </a:r>
          </a:p>
        </p:txBody>
      </p:sp>
      <p:sp>
        <p:nvSpPr>
          <p:cNvPr id="4" name="TextBox 3">
            <a:extLst>
              <a:ext uri="{FF2B5EF4-FFF2-40B4-BE49-F238E27FC236}">
                <a16:creationId xmlns:a16="http://schemas.microsoft.com/office/drawing/2014/main" id="{2501DFC8-85EA-9E42-1400-548ED5EB18A1}"/>
              </a:ext>
            </a:extLst>
          </p:cNvPr>
          <p:cNvSpPr txBox="1"/>
          <p:nvPr/>
        </p:nvSpPr>
        <p:spPr>
          <a:xfrm>
            <a:off x="989120" y="1647745"/>
            <a:ext cx="3229761" cy="953453"/>
          </a:xfrm>
          <a:prstGeom prst="roundRect">
            <a:avLst/>
          </a:prstGeom>
          <a:noFill/>
          <a:ln w="38100">
            <a:solidFill>
              <a:schemeClr val="accent1"/>
            </a:solidFill>
          </a:ln>
        </p:spPr>
        <p:txBody>
          <a:bodyPr wrap="square" rtlCol="0">
            <a:spAutoFit/>
          </a:bodyPr>
          <a:lstStyle/>
          <a:p>
            <a:pPr algn="ctr"/>
            <a:r>
              <a:rPr lang="en-US" b="1" u="sng" dirty="0">
                <a:solidFill>
                  <a:schemeClr val="tx2"/>
                </a:solidFill>
              </a:rPr>
              <a:t>1971</a:t>
            </a:r>
          </a:p>
          <a:p>
            <a:pPr algn="ctr"/>
            <a:r>
              <a:rPr lang="en-US" sz="1600" dirty="0">
                <a:solidFill>
                  <a:schemeClr val="tx2"/>
                </a:solidFill>
              </a:rPr>
              <a:t>National FFA Alumni Association is established</a:t>
            </a:r>
          </a:p>
        </p:txBody>
      </p:sp>
      <p:sp>
        <p:nvSpPr>
          <p:cNvPr id="5" name="TextBox 4">
            <a:extLst>
              <a:ext uri="{FF2B5EF4-FFF2-40B4-BE49-F238E27FC236}">
                <a16:creationId xmlns:a16="http://schemas.microsoft.com/office/drawing/2014/main" id="{ACBDD74D-893A-79B6-52AE-83E273F15AF0}"/>
              </a:ext>
            </a:extLst>
          </p:cNvPr>
          <p:cNvSpPr txBox="1"/>
          <p:nvPr/>
        </p:nvSpPr>
        <p:spPr>
          <a:xfrm>
            <a:off x="3200722" y="2880784"/>
            <a:ext cx="2895277" cy="2860358"/>
          </a:xfrm>
          <a:prstGeom prst="roundRect">
            <a:avLst/>
          </a:prstGeom>
          <a:noFill/>
          <a:ln w="38100">
            <a:solidFill>
              <a:schemeClr val="accent1"/>
            </a:solidFill>
          </a:ln>
        </p:spPr>
        <p:txBody>
          <a:bodyPr wrap="square" rtlCol="0">
            <a:spAutoFit/>
          </a:bodyPr>
          <a:lstStyle/>
          <a:p>
            <a:pPr algn="ctr"/>
            <a:r>
              <a:rPr lang="en-US" b="1" u="sng" dirty="0">
                <a:solidFill>
                  <a:schemeClr val="tx2"/>
                </a:solidFill>
              </a:rPr>
              <a:t>1973</a:t>
            </a:r>
          </a:p>
          <a:p>
            <a:pPr marL="285750" indent="-285750" algn="ctr">
              <a:buFont typeface="Arial" panose="020B0604020202020204" pitchFamily="34" charset="0"/>
              <a:buChar char="•"/>
            </a:pPr>
            <a:r>
              <a:rPr lang="en-US" sz="1600" dirty="0">
                <a:solidFill>
                  <a:schemeClr val="tx2"/>
                </a:solidFill>
              </a:rPr>
              <a:t>FFA Official Dress Standards are created</a:t>
            </a:r>
          </a:p>
          <a:p>
            <a:pPr marL="285750" indent="-285750" algn="ctr">
              <a:buFont typeface="Arial" panose="020B0604020202020204" pitchFamily="34" charset="0"/>
              <a:buChar char="•"/>
            </a:pPr>
            <a:r>
              <a:rPr lang="en-US" sz="1600" dirty="0">
                <a:solidFill>
                  <a:schemeClr val="tx2"/>
                </a:solidFill>
              </a:rPr>
              <a:t>National FFA Secretary Fred McClure from Texas is the first African American elected to a national FFA office</a:t>
            </a:r>
          </a:p>
        </p:txBody>
      </p:sp>
      <p:pic>
        <p:nvPicPr>
          <p:cNvPr id="7" name="Picture 6" descr="A picture containing person, person, wearing&#10;&#10;Description automatically generated">
            <a:extLst>
              <a:ext uri="{FF2B5EF4-FFF2-40B4-BE49-F238E27FC236}">
                <a16:creationId xmlns:a16="http://schemas.microsoft.com/office/drawing/2014/main" id="{B9BF8FC1-CF83-B764-301B-5F41ED1639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1465" y="3217499"/>
            <a:ext cx="2357971" cy="3107891"/>
          </a:xfrm>
          <a:prstGeom prst="rect">
            <a:avLst/>
          </a:prstGeom>
          <a:ln w="38100">
            <a:solidFill>
              <a:schemeClr val="tx1"/>
            </a:solidFill>
          </a:ln>
        </p:spPr>
      </p:pic>
      <p:sp>
        <p:nvSpPr>
          <p:cNvPr id="8" name="TextBox 7">
            <a:extLst>
              <a:ext uri="{FF2B5EF4-FFF2-40B4-BE49-F238E27FC236}">
                <a16:creationId xmlns:a16="http://schemas.microsoft.com/office/drawing/2014/main" id="{A0ACB994-7679-58F0-FA47-217667F58168}"/>
              </a:ext>
            </a:extLst>
          </p:cNvPr>
          <p:cNvSpPr txBox="1"/>
          <p:nvPr/>
        </p:nvSpPr>
        <p:spPr>
          <a:xfrm>
            <a:off x="4690844" y="827909"/>
            <a:ext cx="2810312" cy="953453"/>
          </a:xfrm>
          <a:prstGeom prst="roundRect">
            <a:avLst/>
          </a:prstGeom>
          <a:noFill/>
          <a:ln w="38100">
            <a:solidFill>
              <a:schemeClr val="accent1"/>
            </a:solidFill>
          </a:ln>
        </p:spPr>
        <p:txBody>
          <a:bodyPr wrap="square" rtlCol="0">
            <a:spAutoFit/>
          </a:bodyPr>
          <a:lstStyle/>
          <a:p>
            <a:pPr algn="ctr"/>
            <a:r>
              <a:rPr lang="en-US" b="1" u="sng" dirty="0">
                <a:solidFill>
                  <a:schemeClr val="tx2"/>
                </a:solidFill>
              </a:rPr>
              <a:t>1975</a:t>
            </a:r>
          </a:p>
          <a:p>
            <a:pPr algn="ctr"/>
            <a:r>
              <a:rPr lang="en-US" sz="1600" dirty="0">
                <a:solidFill>
                  <a:schemeClr val="tx2"/>
                </a:solidFill>
              </a:rPr>
              <a:t>1</a:t>
            </a:r>
            <a:r>
              <a:rPr lang="en-US" sz="1600" baseline="30000" dirty="0">
                <a:solidFill>
                  <a:schemeClr val="tx2"/>
                </a:solidFill>
              </a:rPr>
              <a:t>st</a:t>
            </a:r>
            <a:r>
              <a:rPr lang="en-US" sz="1600" dirty="0">
                <a:solidFill>
                  <a:schemeClr val="tx2"/>
                </a:solidFill>
              </a:rPr>
              <a:t> FFA Student Handbook is published</a:t>
            </a:r>
          </a:p>
        </p:txBody>
      </p:sp>
      <p:sp>
        <p:nvSpPr>
          <p:cNvPr id="10" name="TextBox 9">
            <a:extLst>
              <a:ext uri="{FF2B5EF4-FFF2-40B4-BE49-F238E27FC236}">
                <a16:creationId xmlns:a16="http://schemas.microsoft.com/office/drawing/2014/main" id="{0449F976-314C-085E-1174-7F2C384098BE}"/>
              </a:ext>
            </a:extLst>
          </p:cNvPr>
          <p:cNvSpPr txBox="1"/>
          <p:nvPr/>
        </p:nvSpPr>
        <p:spPr>
          <a:xfrm>
            <a:off x="7453849" y="4369482"/>
            <a:ext cx="4160939" cy="2043113"/>
          </a:xfrm>
          <a:prstGeom prst="roundRect">
            <a:avLst/>
          </a:prstGeom>
          <a:noFill/>
          <a:ln w="38100">
            <a:solidFill>
              <a:schemeClr val="accent1"/>
            </a:solidFill>
          </a:ln>
        </p:spPr>
        <p:txBody>
          <a:bodyPr wrap="square" rtlCol="0">
            <a:spAutoFit/>
          </a:bodyPr>
          <a:lstStyle/>
          <a:p>
            <a:pPr algn="ctr"/>
            <a:r>
              <a:rPr lang="en-US" b="1" u="sng" dirty="0">
                <a:solidFill>
                  <a:schemeClr val="tx2"/>
                </a:solidFill>
              </a:rPr>
              <a:t>1976</a:t>
            </a:r>
          </a:p>
          <a:p>
            <a:pPr marL="285750" indent="-285750" algn="ctr">
              <a:buFont typeface="Arial" panose="020B0604020202020204" pitchFamily="34" charset="0"/>
              <a:buChar char="•"/>
            </a:pPr>
            <a:r>
              <a:rPr lang="en-US" sz="1600" dirty="0">
                <a:solidFill>
                  <a:schemeClr val="tx2"/>
                </a:solidFill>
              </a:rPr>
              <a:t>Julie Smiley from Washington is elected national FFA vice president and is the first female to hold a national FFA office</a:t>
            </a:r>
          </a:p>
          <a:p>
            <a:pPr marL="285750" indent="-285750" algn="ctr">
              <a:buFont typeface="Arial" panose="020B0604020202020204" pitchFamily="34" charset="0"/>
              <a:buChar char="•"/>
            </a:pPr>
            <a:r>
              <a:rPr lang="en-US" sz="1600" dirty="0">
                <a:solidFill>
                  <a:schemeClr val="tx2"/>
                </a:solidFill>
              </a:rPr>
              <a:t>Alaska becomes the last of the 50 states to obtain a national charter</a:t>
            </a:r>
          </a:p>
        </p:txBody>
      </p:sp>
      <p:pic>
        <p:nvPicPr>
          <p:cNvPr id="11" name="Picture 10">
            <a:extLst>
              <a:ext uri="{FF2B5EF4-FFF2-40B4-BE49-F238E27FC236}">
                <a16:creationId xmlns:a16="http://schemas.microsoft.com/office/drawing/2014/main" id="{1576C796-F5E1-D897-2DBA-D646C3233B9A}"/>
              </a:ext>
            </a:extLst>
          </p:cNvPr>
          <p:cNvPicPr>
            <a:picLocks noChangeAspect="1"/>
          </p:cNvPicPr>
          <p:nvPr/>
        </p:nvPicPr>
        <p:blipFill>
          <a:blip r:embed="rId3"/>
          <a:stretch>
            <a:fillRect/>
          </a:stretch>
        </p:blipFill>
        <p:spPr>
          <a:xfrm>
            <a:off x="8728492" y="1005039"/>
            <a:ext cx="2625308" cy="3192318"/>
          </a:xfrm>
          <a:prstGeom prst="rect">
            <a:avLst/>
          </a:prstGeom>
          <a:ln w="38100">
            <a:solidFill>
              <a:schemeClr val="tx1"/>
            </a:solidFill>
          </a:ln>
        </p:spPr>
      </p:pic>
      <p:pic>
        <p:nvPicPr>
          <p:cNvPr id="13" name="Picture 12" descr="Graphical user interface&#10;&#10;Description automatically generated">
            <a:extLst>
              <a:ext uri="{FF2B5EF4-FFF2-40B4-BE49-F238E27FC236}">
                <a16:creationId xmlns:a16="http://schemas.microsoft.com/office/drawing/2014/main" id="{2FC9CF18-11A7-1697-F944-C23372511701}"/>
              </a:ext>
            </a:extLst>
          </p:cNvPr>
          <p:cNvPicPr>
            <a:picLocks noChangeAspect="1"/>
          </p:cNvPicPr>
          <p:nvPr/>
        </p:nvPicPr>
        <p:blipFill rotWithShape="1">
          <a:blip r:embed="rId4">
            <a:extLst>
              <a:ext uri="{28A0092B-C50C-407E-A947-70E740481C1C}">
                <a14:useLocalDpi xmlns:a14="http://schemas.microsoft.com/office/drawing/2010/main" val="0"/>
              </a:ext>
            </a:extLst>
          </a:blip>
          <a:srcRect l="2788" t="4669" r="-1"/>
          <a:stretch/>
        </p:blipFill>
        <p:spPr>
          <a:xfrm>
            <a:off x="6330131" y="1938504"/>
            <a:ext cx="1733715" cy="2238483"/>
          </a:xfrm>
          <a:prstGeom prst="rect">
            <a:avLst/>
          </a:prstGeom>
          <a:ln w="38100">
            <a:solidFill>
              <a:schemeClr val="tx1"/>
            </a:solidFill>
          </a:ln>
        </p:spPr>
      </p:pic>
    </p:spTree>
    <p:extLst>
      <p:ext uri="{BB962C8B-B14F-4D97-AF65-F5344CB8AC3E}">
        <p14:creationId xmlns:p14="http://schemas.microsoft.com/office/powerpoint/2010/main" val="8103045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0E32C-2586-DE03-9373-648DD69D89D4}"/>
              </a:ext>
            </a:extLst>
          </p:cNvPr>
          <p:cNvSpPr>
            <a:spLocks noGrp="1"/>
          </p:cNvSpPr>
          <p:nvPr>
            <p:ph type="title"/>
          </p:nvPr>
        </p:nvSpPr>
        <p:spPr/>
        <p:txBody>
          <a:bodyPr/>
          <a:lstStyle/>
          <a:p>
            <a:r>
              <a:rPr lang="en-US" dirty="0"/>
              <a:t>1980s</a:t>
            </a:r>
          </a:p>
        </p:txBody>
      </p:sp>
      <p:sp>
        <p:nvSpPr>
          <p:cNvPr id="4" name="TextBox 3">
            <a:extLst>
              <a:ext uri="{FF2B5EF4-FFF2-40B4-BE49-F238E27FC236}">
                <a16:creationId xmlns:a16="http://schemas.microsoft.com/office/drawing/2014/main" id="{2CDA9F5A-1454-0168-7B82-1DC38C712743}"/>
              </a:ext>
            </a:extLst>
          </p:cNvPr>
          <p:cNvSpPr txBox="1"/>
          <p:nvPr/>
        </p:nvSpPr>
        <p:spPr>
          <a:xfrm>
            <a:off x="2274921" y="1511871"/>
            <a:ext cx="2650921" cy="1770698"/>
          </a:xfrm>
          <a:prstGeom prst="roundRect">
            <a:avLst/>
          </a:prstGeom>
          <a:noFill/>
          <a:ln w="38100">
            <a:solidFill>
              <a:schemeClr val="accent1"/>
            </a:solidFill>
          </a:ln>
        </p:spPr>
        <p:txBody>
          <a:bodyPr wrap="square" rtlCol="0">
            <a:spAutoFit/>
          </a:bodyPr>
          <a:lstStyle/>
          <a:p>
            <a:pPr algn="ctr"/>
            <a:r>
              <a:rPr lang="en-US" b="1" u="sng" dirty="0">
                <a:solidFill>
                  <a:schemeClr val="tx2"/>
                </a:solidFill>
              </a:rPr>
              <a:t>1982</a:t>
            </a:r>
          </a:p>
          <a:p>
            <a:pPr algn="ctr"/>
            <a:r>
              <a:rPr lang="en-US" sz="1600" dirty="0">
                <a:solidFill>
                  <a:schemeClr val="tx2"/>
                </a:solidFill>
              </a:rPr>
              <a:t>Jan Eberly from California becomes the first female national FFA president</a:t>
            </a:r>
          </a:p>
        </p:txBody>
      </p:sp>
      <p:pic>
        <p:nvPicPr>
          <p:cNvPr id="6" name="Picture 5" descr="A person in a uniform&#10;&#10;Description automatically generated with low confidence">
            <a:extLst>
              <a:ext uri="{FF2B5EF4-FFF2-40B4-BE49-F238E27FC236}">
                <a16:creationId xmlns:a16="http://schemas.microsoft.com/office/drawing/2014/main" id="{321ACC8C-A0AC-E86E-552E-B82D37D870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6836" y="3429000"/>
            <a:ext cx="2454760" cy="3127000"/>
          </a:xfrm>
          <a:prstGeom prst="rect">
            <a:avLst/>
          </a:prstGeom>
          <a:ln w="38100">
            <a:solidFill>
              <a:schemeClr val="tx1"/>
            </a:solidFill>
          </a:ln>
        </p:spPr>
      </p:pic>
      <p:sp>
        <p:nvSpPr>
          <p:cNvPr id="7" name="TextBox 6">
            <a:extLst>
              <a:ext uri="{FF2B5EF4-FFF2-40B4-BE49-F238E27FC236}">
                <a16:creationId xmlns:a16="http://schemas.microsoft.com/office/drawing/2014/main" id="{86FC1F86-F202-0665-45DF-0F2C32A8FF22}"/>
              </a:ext>
            </a:extLst>
          </p:cNvPr>
          <p:cNvSpPr txBox="1"/>
          <p:nvPr/>
        </p:nvSpPr>
        <p:spPr>
          <a:xfrm>
            <a:off x="4887636" y="3269875"/>
            <a:ext cx="2884764" cy="2860358"/>
          </a:xfrm>
          <a:prstGeom prst="roundRect">
            <a:avLst/>
          </a:prstGeom>
          <a:noFill/>
          <a:ln w="38100">
            <a:solidFill>
              <a:schemeClr val="accent1"/>
            </a:solidFill>
          </a:ln>
        </p:spPr>
        <p:txBody>
          <a:bodyPr wrap="square" rtlCol="0">
            <a:spAutoFit/>
          </a:bodyPr>
          <a:lstStyle/>
          <a:p>
            <a:pPr algn="ctr"/>
            <a:r>
              <a:rPr lang="en-US" b="1" u="sng" dirty="0">
                <a:solidFill>
                  <a:schemeClr val="tx2"/>
                </a:solidFill>
              </a:rPr>
              <a:t>1988</a:t>
            </a:r>
          </a:p>
          <a:p>
            <a:pPr marL="285750" indent="-285750" algn="ctr">
              <a:buFont typeface="Arial" panose="020B0604020202020204" pitchFamily="34" charset="0"/>
              <a:buChar char="•"/>
            </a:pPr>
            <a:r>
              <a:rPr lang="en-US" sz="1600" dirty="0">
                <a:solidFill>
                  <a:schemeClr val="tx2"/>
                </a:solidFill>
              </a:rPr>
              <a:t>The Future Farmers of America changes its name to the National FFA Organization</a:t>
            </a:r>
          </a:p>
          <a:p>
            <a:pPr marL="285750" indent="-285750" algn="ctr">
              <a:buFont typeface="Arial" panose="020B0604020202020204" pitchFamily="34" charset="0"/>
              <a:buChar char="•"/>
            </a:pPr>
            <a:r>
              <a:rPr lang="en-US" sz="1600" dirty="0">
                <a:solidFill>
                  <a:schemeClr val="tx2"/>
                </a:solidFill>
              </a:rPr>
              <a:t>The Agriscience Student Recognition Program is introduced</a:t>
            </a:r>
          </a:p>
        </p:txBody>
      </p:sp>
      <p:sp>
        <p:nvSpPr>
          <p:cNvPr id="8" name="TextBox 7">
            <a:extLst>
              <a:ext uri="{FF2B5EF4-FFF2-40B4-BE49-F238E27FC236}">
                <a16:creationId xmlns:a16="http://schemas.microsoft.com/office/drawing/2014/main" id="{64D92F17-4C4F-7428-B0A6-434851597209}"/>
              </a:ext>
            </a:extLst>
          </p:cNvPr>
          <p:cNvSpPr txBox="1"/>
          <p:nvPr/>
        </p:nvSpPr>
        <p:spPr>
          <a:xfrm>
            <a:off x="9171292" y="805339"/>
            <a:ext cx="2365696" cy="1770698"/>
          </a:xfrm>
          <a:prstGeom prst="roundRect">
            <a:avLst/>
          </a:prstGeom>
          <a:noFill/>
          <a:ln w="38100">
            <a:solidFill>
              <a:schemeClr val="accent1"/>
            </a:solidFill>
          </a:ln>
        </p:spPr>
        <p:txBody>
          <a:bodyPr wrap="square" rtlCol="0">
            <a:spAutoFit/>
          </a:bodyPr>
          <a:lstStyle/>
          <a:p>
            <a:pPr algn="ctr"/>
            <a:r>
              <a:rPr lang="en-US" b="1" u="sng" dirty="0">
                <a:solidFill>
                  <a:schemeClr val="tx2"/>
                </a:solidFill>
              </a:rPr>
              <a:t>1989</a:t>
            </a:r>
          </a:p>
          <a:p>
            <a:pPr algn="ctr"/>
            <a:r>
              <a:rPr lang="en-US" sz="1600" i="1" dirty="0">
                <a:solidFill>
                  <a:schemeClr val="tx2"/>
                </a:solidFill>
              </a:rPr>
              <a:t>The National Future Farmer </a:t>
            </a:r>
            <a:r>
              <a:rPr lang="en-US" sz="1600" dirty="0">
                <a:solidFill>
                  <a:schemeClr val="tx2"/>
                </a:solidFill>
              </a:rPr>
              <a:t>magazine changes its name to </a:t>
            </a:r>
            <a:r>
              <a:rPr lang="en-US" sz="1600" i="1" dirty="0">
                <a:solidFill>
                  <a:schemeClr val="tx2"/>
                </a:solidFill>
              </a:rPr>
              <a:t>FFA New Horizons</a:t>
            </a:r>
          </a:p>
        </p:txBody>
      </p:sp>
      <p:pic>
        <p:nvPicPr>
          <p:cNvPr id="10" name="Picture 9" descr="A person holding a piece of paper&#10;&#10;Description automatically generated with low confidence">
            <a:extLst>
              <a:ext uri="{FF2B5EF4-FFF2-40B4-BE49-F238E27FC236}">
                <a16:creationId xmlns:a16="http://schemas.microsoft.com/office/drawing/2014/main" id="{CEE32E44-5F83-33C9-5973-CA72BD479D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43214" y="2744005"/>
            <a:ext cx="2757508" cy="3748115"/>
          </a:xfrm>
          <a:prstGeom prst="rect">
            <a:avLst/>
          </a:prstGeom>
          <a:ln w="38100">
            <a:solidFill>
              <a:schemeClr val="tx1"/>
            </a:solidFill>
          </a:ln>
        </p:spPr>
      </p:pic>
      <p:pic>
        <p:nvPicPr>
          <p:cNvPr id="12" name="Picture 11" descr="A picture containing text&#10;&#10;Description automatically generated">
            <a:extLst>
              <a:ext uri="{FF2B5EF4-FFF2-40B4-BE49-F238E27FC236}">
                <a16:creationId xmlns:a16="http://schemas.microsoft.com/office/drawing/2014/main" id="{5E87D67D-06A6-4CD6-ADFE-C63AE6328E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13771" y="1017317"/>
            <a:ext cx="2012147" cy="2099287"/>
          </a:xfrm>
          <a:prstGeom prst="rect">
            <a:avLst/>
          </a:prstGeom>
          <a:ln w="38100">
            <a:solidFill>
              <a:schemeClr val="tx1"/>
            </a:solidFill>
          </a:ln>
        </p:spPr>
      </p:pic>
    </p:spTree>
    <p:extLst>
      <p:ext uri="{BB962C8B-B14F-4D97-AF65-F5344CB8AC3E}">
        <p14:creationId xmlns:p14="http://schemas.microsoft.com/office/powerpoint/2010/main" val="1374695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0C031-DB26-4323-A429-C665578F4AEB}"/>
              </a:ext>
            </a:extLst>
          </p:cNvPr>
          <p:cNvSpPr>
            <a:spLocks noGrp="1"/>
          </p:cNvSpPr>
          <p:nvPr>
            <p:ph type="title"/>
          </p:nvPr>
        </p:nvSpPr>
        <p:spPr/>
        <p:txBody>
          <a:bodyPr/>
          <a:lstStyle/>
          <a:p>
            <a:r>
              <a:rPr lang="en-GB" dirty="0"/>
              <a:t>What’s In It For Me?</a:t>
            </a:r>
          </a:p>
        </p:txBody>
      </p:sp>
      <p:sp>
        <p:nvSpPr>
          <p:cNvPr id="3" name="Content Placeholder 2">
            <a:extLst>
              <a:ext uri="{FF2B5EF4-FFF2-40B4-BE49-F238E27FC236}">
                <a16:creationId xmlns:a16="http://schemas.microsoft.com/office/drawing/2014/main" id="{EF6617F1-F04F-44D5-BE48-138D6BBA637B}"/>
              </a:ext>
            </a:extLst>
          </p:cNvPr>
          <p:cNvSpPr>
            <a:spLocks noGrp="1"/>
          </p:cNvSpPr>
          <p:nvPr>
            <p:ph sz="half" idx="1"/>
          </p:nvPr>
        </p:nvSpPr>
        <p:spPr/>
        <p:txBody>
          <a:bodyPr>
            <a:normAutofit lnSpcReduction="10000"/>
          </a:bodyPr>
          <a:lstStyle/>
          <a:p>
            <a:r>
              <a:rPr lang="en-GB" dirty="0"/>
              <a:t>Lead</a:t>
            </a:r>
          </a:p>
          <a:p>
            <a:r>
              <a:rPr lang="en-GB" dirty="0"/>
              <a:t>Travel</a:t>
            </a:r>
          </a:p>
          <a:p>
            <a:r>
              <a:rPr lang="en-GB" dirty="0"/>
              <a:t>Earn Money</a:t>
            </a:r>
          </a:p>
          <a:p>
            <a:r>
              <a:rPr lang="en-GB" dirty="0"/>
              <a:t>Be Part of a Team</a:t>
            </a:r>
          </a:p>
          <a:p>
            <a:r>
              <a:rPr lang="en-GB" dirty="0"/>
              <a:t>Civic Engagement</a:t>
            </a:r>
          </a:p>
          <a:p>
            <a:r>
              <a:rPr lang="en-GB" dirty="0"/>
              <a:t>Succeed</a:t>
            </a:r>
          </a:p>
          <a:p>
            <a:r>
              <a:rPr lang="en-GB" dirty="0"/>
              <a:t>Make Positive Choices</a:t>
            </a:r>
          </a:p>
          <a:p>
            <a:r>
              <a:rPr lang="en-GB" dirty="0"/>
              <a:t>Have Fun</a:t>
            </a:r>
          </a:p>
          <a:p>
            <a:r>
              <a:rPr lang="en-GB" dirty="0"/>
              <a:t>FFA Swag</a:t>
            </a:r>
          </a:p>
        </p:txBody>
      </p:sp>
      <p:pic>
        <p:nvPicPr>
          <p:cNvPr id="5" name="Picture 4" descr="A person holding a sign">
            <a:extLst>
              <a:ext uri="{FF2B5EF4-FFF2-40B4-BE49-F238E27FC236}">
                <a16:creationId xmlns:a16="http://schemas.microsoft.com/office/drawing/2014/main" id="{3F9C5EEE-734F-7351-5BC4-B681FF38A8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9798" y="1115018"/>
            <a:ext cx="3374630" cy="5061945"/>
          </a:xfrm>
          <a:prstGeom prst="rect">
            <a:avLst/>
          </a:prstGeom>
          <a:ln w="38100">
            <a:solidFill>
              <a:schemeClr val="tx1"/>
            </a:solidFill>
          </a:ln>
        </p:spPr>
      </p:pic>
    </p:spTree>
    <p:extLst>
      <p:ext uri="{BB962C8B-B14F-4D97-AF65-F5344CB8AC3E}">
        <p14:creationId xmlns:p14="http://schemas.microsoft.com/office/powerpoint/2010/main" val="6598053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E5617-E333-8291-CCF3-9ECC9EDA6585}"/>
              </a:ext>
            </a:extLst>
          </p:cNvPr>
          <p:cNvSpPr>
            <a:spLocks noGrp="1"/>
          </p:cNvSpPr>
          <p:nvPr>
            <p:ph type="title"/>
          </p:nvPr>
        </p:nvSpPr>
        <p:spPr/>
        <p:txBody>
          <a:bodyPr/>
          <a:lstStyle/>
          <a:p>
            <a:r>
              <a:rPr lang="en-US" dirty="0"/>
              <a:t>1990s</a:t>
            </a:r>
          </a:p>
        </p:txBody>
      </p:sp>
      <p:sp>
        <p:nvSpPr>
          <p:cNvPr id="4" name="TextBox 3">
            <a:extLst>
              <a:ext uri="{FF2B5EF4-FFF2-40B4-BE49-F238E27FC236}">
                <a16:creationId xmlns:a16="http://schemas.microsoft.com/office/drawing/2014/main" id="{66EDC1B1-9B4E-4A50-DD39-8FF6C9EB17B6}"/>
              </a:ext>
            </a:extLst>
          </p:cNvPr>
          <p:cNvSpPr txBox="1"/>
          <p:nvPr/>
        </p:nvSpPr>
        <p:spPr>
          <a:xfrm>
            <a:off x="962972" y="1671376"/>
            <a:ext cx="3179428" cy="1498283"/>
          </a:xfrm>
          <a:prstGeom prst="roundRect">
            <a:avLst/>
          </a:prstGeom>
          <a:noFill/>
          <a:ln w="38100">
            <a:solidFill>
              <a:schemeClr val="accent1"/>
            </a:solidFill>
          </a:ln>
        </p:spPr>
        <p:txBody>
          <a:bodyPr wrap="square" rtlCol="0">
            <a:spAutoFit/>
          </a:bodyPr>
          <a:lstStyle/>
          <a:p>
            <a:pPr algn="ctr"/>
            <a:r>
              <a:rPr lang="en-US" b="1" u="sng" dirty="0">
                <a:solidFill>
                  <a:schemeClr val="tx2"/>
                </a:solidFill>
              </a:rPr>
              <a:t>1990</a:t>
            </a:r>
          </a:p>
          <a:p>
            <a:pPr algn="ctr"/>
            <a:r>
              <a:rPr lang="en-US" sz="1600" dirty="0">
                <a:solidFill>
                  <a:schemeClr val="tx2"/>
                </a:solidFill>
              </a:rPr>
              <a:t>Delegates vote “no” to a new FFA creed during the 63rd National FFA Convention</a:t>
            </a:r>
          </a:p>
        </p:txBody>
      </p:sp>
      <p:sp>
        <p:nvSpPr>
          <p:cNvPr id="5" name="TextBox 4">
            <a:extLst>
              <a:ext uri="{FF2B5EF4-FFF2-40B4-BE49-F238E27FC236}">
                <a16:creationId xmlns:a16="http://schemas.microsoft.com/office/drawing/2014/main" id="{8F6B4BEB-D228-E72E-022F-3E42B198D49D}"/>
              </a:ext>
            </a:extLst>
          </p:cNvPr>
          <p:cNvSpPr txBox="1"/>
          <p:nvPr/>
        </p:nvSpPr>
        <p:spPr>
          <a:xfrm>
            <a:off x="3294078" y="3546297"/>
            <a:ext cx="2471872" cy="2810351"/>
          </a:xfrm>
          <a:prstGeom prst="roundRect">
            <a:avLst/>
          </a:prstGeom>
          <a:noFill/>
          <a:ln w="38100">
            <a:solidFill>
              <a:schemeClr val="accent1"/>
            </a:solidFill>
          </a:ln>
        </p:spPr>
        <p:txBody>
          <a:bodyPr wrap="square" rtlCol="0">
            <a:spAutoFit/>
          </a:bodyPr>
          <a:lstStyle/>
          <a:p>
            <a:pPr algn="ctr"/>
            <a:r>
              <a:rPr lang="en-US" b="1" u="sng" dirty="0">
                <a:solidFill>
                  <a:schemeClr val="tx2"/>
                </a:solidFill>
              </a:rPr>
              <a:t>1994</a:t>
            </a:r>
          </a:p>
          <a:p>
            <a:pPr marL="285750" indent="-285750" algn="ctr">
              <a:buFont typeface="Arial" panose="020B0604020202020204" pitchFamily="34" charset="0"/>
              <a:buChar char="•"/>
            </a:pPr>
            <a:r>
              <a:rPr lang="en-US" sz="1600" dirty="0">
                <a:solidFill>
                  <a:schemeClr val="tx2"/>
                </a:solidFill>
              </a:rPr>
              <a:t>Corey Flournoy from Illinois is the first African American to be elected national FFA president</a:t>
            </a:r>
          </a:p>
          <a:p>
            <a:pPr marL="285750" indent="-285750" algn="ctr">
              <a:buFont typeface="Arial" panose="020B0604020202020204" pitchFamily="34" charset="0"/>
              <a:buChar char="•"/>
            </a:pPr>
            <a:r>
              <a:rPr lang="en-US" sz="1600" dirty="0">
                <a:solidFill>
                  <a:schemeClr val="tx2"/>
                </a:solidFill>
              </a:rPr>
              <a:t>The official website for FFA, ffa.org, debuts</a:t>
            </a:r>
          </a:p>
        </p:txBody>
      </p:sp>
      <p:pic>
        <p:nvPicPr>
          <p:cNvPr id="7" name="Picture 6" descr="A picture containing text, person, indoor&#10;&#10;Description automatically generated">
            <a:extLst>
              <a:ext uri="{FF2B5EF4-FFF2-40B4-BE49-F238E27FC236}">
                <a16:creationId xmlns:a16="http://schemas.microsoft.com/office/drawing/2014/main" id="{1316B9E2-3DB7-0679-644A-A0C767B0CD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28692" y="3736673"/>
            <a:ext cx="2990359" cy="2249592"/>
          </a:xfrm>
          <a:prstGeom prst="rect">
            <a:avLst/>
          </a:prstGeom>
          <a:ln w="38100">
            <a:solidFill>
              <a:schemeClr val="tx1"/>
            </a:solidFill>
          </a:ln>
        </p:spPr>
      </p:pic>
      <p:sp>
        <p:nvSpPr>
          <p:cNvPr id="8" name="TextBox 7">
            <a:extLst>
              <a:ext uri="{FF2B5EF4-FFF2-40B4-BE49-F238E27FC236}">
                <a16:creationId xmlns:a16="http://schemas.microsoft.com/office/drawing/2014/main" id="{1A8BEA3C-3C6B-5AB9-8DF6-F5432E3AF354}"/>
              </a:ext>
            </a:extLst>
          </p:cNvPr>
          <p:cNvSpPr txBox="1"/>
          <p:nvPr/>
        </p:nvSpPr>
        <p:spPr>
          <a:xfrm>
            <a:off x="9177466" y="1299448"/>
            <a:ext cx="2424792" cy="4298394"/>
          </a:xfrm>
          <a:prstGeom prst="roundRect">
            <a:avLst/>
          </a:prstGeom>
          <a:noFill/>
          <a:ln w="38100">
            <a:solidFill>
              <a:schemeClr val="accent1"/>
            </a:solidFill>
          </a:ln>
        </p:spPr>
        <p:txBody>
          <a:bodyPr wrap="square" rtlCol="0">
            <a:spAutoFit/>
          </a:bodyPr>
          <a:lstStyle/>
          <a:p>
            <a:pPr algn="ctr"/>
            <a:r>
              <a:rPr lang="en-US" b="1" u="sng" dirty="0">
                <a:solidFill>
                  <a:schemeClr val="tx2"/>
                </a:solidFill>
              </a:rPr>
              <a:t>1998</a:t>
            </a:r>
          </a:p>
          <a:p>
            <a:pPr marL="285750" indent="-285750" algn="ctr">
              <a:buFont typeface="Arial" panose="020B0604020202020204" pitchFamily="34" charset="0"/>
              <a:buChar char="•"/>
            </a:pPr>
            <a:r>
              <a:rPr lang="en-US" sz="1600" dirty="0">
                <a:solidFill>
                  <a:schemeClr val="tx2"/>
                </a:solidFill>
              </a:rPr>
              <a:t>National FFA Center in Indianapolis is dedicated on July 20</a:t>
            </a:r>
          </a:p>
          <a:p>
            <a:pPr marL="285750" indent="-285750" algn="ctr">
              <a:buFont typeface="Arial" panose="020B0604020202020204" pitchFamily="34" charset="0"/>
              <a:buChar char="•"/>
            </a:pPr>
            <a:r>
              <a:rPr lang="en-US" sz="1600" dirty="0">
                <a:solidFill>
                  <a:schemeClr val="tx2"/>
                </a:solidFill>
              </a:rPr>
              <a:t>Jose Santiago from Puerto Rico is elected national FFA vice president. He was the first member from Puerto Rico to serve as a national officer</a:t>
            </a:r>
          </a:p>
        </p:txBody>
      </p:sp>
      <p:pic>
        <p:nvPicPr>
          <p:cNvPr id="9" name="Picture 8">
            <a:extLst>
              <a:ext uri="{FF2B5EF4-FFF2-40B4-BE49-F238E27FC236}">
                <a16:creationId xmlns:a16="http://schemas.microsoft.com/office/drawing/2014/main" id="{F624F93A-84B9-3AFC-C48D-BE8DA053C447}"/>
              </a:ext>
            </a:extLst>
          </p:cNvPr>
          <p:cNvPicPr>
            <a:picLocks noChangeAspect="1"/>
          </p:cNvPicPr>
          <p:nvPr/>
        </p:nvPicPr>
        <p:blipFill>
          <a:blip r:embed="rId3"/>
          <a:stretch>
            <a:fillRect/>
          </a:stretch>
        </p:blipFill>
        <p:spPr>
          <a:xfrm>
            <a:off x="4421338" y="1025754"/>
            <a:ext cx="4572000" cy="1502457"/>
          </a:xfrm>
          <a:prstGeom prst="rect">
            <a:avLst/>
          </a:prstGeom>
          <a:ln w="38100">
            <a:solidFill>
              <a:schemeClr val="tx1"/>
            </a:solidFill>
          </a:ln>
        </p:spPr>
      </p:pic>
      <p:pic>
        <p:nvPicPr>
          <p:cNvPr id="11" name="Picture 10" descr="A picture containing person, person, military uniform&#10;&#10;Description automatically generated">
            <a:extLst>
              <a:ext uri="{FF2B5EF4-FFF2-40B4-BE49-F238E27FC236}">
                <a16:creationId xmlns:a16="http://schemas.microsoft.com/office/drawing/2014/main" id="{5735D8DE-28B9-47DD-B2C6-F2157FD826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0078" y="2779811"/>
            <a:ext cx="3043260" cy="3300437"/>
          </a:xfrm>
          <a:prstGeom prst="rect">
            <a:avLst/>
          </a:prstGeom>
          <a:ln w="38100">
            <a:solidFill>
              <a:schemeClr val="tx1"/>
            </a:solidFill>
          </a:ln>
        </p:spPr>
      </p:pic>
    </p:spTree>
    <p:extLst>
      <p:ext uri="{BB962C8B-B14F-4D97-AF65-F5344CB8AC3E}">
        <p14:creationId xmlns:p14="http://schemas.microsoft.com/office/powerpoint/2010/main" val="20241680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gold&#10;&#10;Description automatically generated">
            <a:extLst>
              <a:ext uri="{FF2B5EF4-FFF2-40B4-BE49-F238E27FC236}">
                <a16:creationId xmlns:a16="http://schemas.microsoft.com/office/drawing/2014/main" id="{734160B1-EB57-494B-766D-4CA1F87749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026" y="3150860"/>
            <a:ext cx="2348918" cy="2890976"/>
          </a:xfrm>
          <a:prstGeom prst="rect">
            <a:avLst/>
          </a:prstGeom>
        </p:spPr>
      </p:pic>
      <p:sp>
        <p:nvSpPr>
          <p:cNvPr id="2" name="Title 1">
            <a:extLst>
              <a:ext uri="{FF2B5EF4-FFF2-40B4-BE49-F238E27FC236}">
                <a16:creationId xmlns:a16="http://schemas.microsoft.com/office/drawing/2014/main" id="{54576C32-1759-5F1F-6AD7-17F9CC933E0C}"/>
              </a:ext>
            </a:extLst>
          </p:cNvPr>
          <p:cNvSpPr>
            <a:spLocks noGrp="1"/>
          </p:cNvSpPr>
          <p:nvPr>
            <p:ph type="title"/>
          </p:nvPr>
        </p:nvSpPr>
        <p:spPr/>
        <p:txBody>
          <a:bodyPr/>
          <a:lstStyle/>
          <a:p>
            <a:r>
              <a:rPr lang="en-US" dirty="0"/>
              <a:t>2000s</a:t>
            </a:r>
          </a:p>
        </p:txBody>
      </p:sp>
      <p:sp>
        <p:nvSpPr>
          <p:cNvPr id="4" name="TextBox 3">
            <a:extLst>
              <a:ext uri="{FF2B5EF4-FFF2-40B4-BE49-F238E27FC236}">
                <a16:creationId xmlns:a16="http://schemas.microsoft.com/office/drawing/2014/main" id="{28FC92E7-A547-9305-DD14-E4CA68B5F703}"/>
              </a:ext>
            </a:extLst>
          </p:cNvPr>
          <p:cNvSpPr txBox="1"/>
          <p:nvPr/>
        </p:nvSpPr>
        <p:spPr>
          <a:xfrm>
            <a:off x="2684945" y="783874"/>
            <a:ext cx="2456015" cy="3315891"/>
          </a:xfrm>
          <a:prstGeom prst="roundRect">
            <a:avLst/>
          </a:prstGeom>
          <a:noFill/>
          <a:ln w="38100">
            <a:solidFill>
              <a:schemeClr val="accent1"/>
            </a:solidFill>
          </a:ln>
        </p:spPr>
        <p:txBody>
          <a:bodyPr wrap="square" rtlCol="0">
            <a:spAutoFit/>
          </a:bodyPr>
          <a:lstStyle/>
          <a:p>
            <a:pPr algn="ctr"/>
            <a:r>
              <a:rPr lang="en-US" b="1" u="sng" dirty="0">
                <a:solidFill>
                  <a:schemeClr val="tx2"/>
                </a:solidFill>
              </a:rPr>
              <a:t>2000</a:t>
            </a:r>
          </a:p>
          <a:p>
            <a:pPr marL="285750" indent="-285750" algn="ctr">
              <a:buFont typeface="Arial" panose="020B0604020202020204" pitchFamily="34" charset="0"/>
              <a:buChar char="•"/>
            </a:pPr>
            <a:r>
              <a:rPr lang="en-US" sz="1600" dirty="0">
                <a:solidFill>
                  <a:schemeClr val="tx2"/>
                </a:solidFill>
              </a:rPr>
              <a:t>The National FFA archives at IUPUI opens </a:t>
            </a:r>
          </a:p>
          <a:p>
            <a:pPr marL="285750" indent="-285750" algn="ctr">
              <a:buFont typeface="Arial" panose="020B0604020202020204" pitchFamily="34" charset="0"/>
              <a:buChar char="•"/>
            </a:pPr>
            <a:r>
              <a:rPr lang="en-US" sz="1600" dirty="0">
                <a:solidFill>
                  <a:schemeClr val="tx2"/>
                </a:solidFill>
              </a:rPr>
              <a:t>Delegates at the national convention approve the Discovery FFA degree for middle school students</a:t>
            </a:r>
          </a:p>
        </p:txBody>
      </p:sp>
      <p:sp>
        <p:nvSpPr>
          <p:cNvPr id="5" name="TextBox 4">
            <a:extLst>
              <a:ext uri="{FF2B5EF4-FFF2-40B4-BE49-F238E27FC236}">
                <a16:creationId xmlns:a16="http://schemas.microsoft.com/office/drawing/2014/main" id="{73D2C080-8131-ADE3-FE66-0A9A835183E0}"/>
              </a:ext>
            </a:extLst>
          </p:cNvPr>
          <p:cNvSpPr txBox="1"/>
          <p:nvPr/>
        </p:nvSpPr>
        <p:spPr>
          <a:xfrm>
            <a:off x="4640150" y="4161481"/>
            <a:ext cx="3904410" cy="2043113"/>
          </a:xfrm>
          <a:prstGeom prst="roundRect">
            <a:avLst/>
          </a:prstGeom>
          <a:noFill/>
          <a:ln w="38100">
            <a:solidFill>
              <a:schemeClr val="accent1"/>
            </a:solidFill>
          </a:ln>
        </p:spPr>
        <p:txBody>
          <a:bodyPr wrap="square" rtlCol="0">
            <a:spAutoFit/>
          </a:bodyPr>
          <a:lstStyle/>
          <a:p>
            <a:pPr algn="ctr"/>
            <a:r>
              <a:rPr lang="en-US" b="1" u="sng" dirty="0">
                <a:solidFill>
                  <a:schemeClr val="tx2"/>
                </a:solidFill>
              </a:rPr>
              <a:t>2003</a:t>
            </a:r>
          </a:p>
          <a:p>
            <a:pPr marL="285750" indent="-285750" algn="ctr">
              <a:buFont typeface="Arial" panose="020B0604020202020204" pitchFamily="34" charset="0"/>
              <a:buChar char="•"/>
            </a:pPr>
            <a:r>
              <a:rPr lang="en-US" sz="1600" dirty="0">
                <a:solidFill>
                  <a:schemeClr val="tx2"/>
                </a:solidFill>
              </a:rPr>
              <a:t>Javier Moreno from Puerto Rico is elected national FFA president; he becomes the first national officer with a native language other than English</a:t>
            </a:r>
            <a:endParaRPr lang="en-US" sz="900" dirty="0">
              <a:solidFill>
                <a:schemeClr val="tx2"/>
              </a:solidFill>
            </a:endParaRPr>
          </a:p>
          <a:p>
            <a:pPr marL="285750" indent="-285750" algn="ctr">
              <a:buFont typeface="Arial" panose="020B0604020202020204" pitchFamily="34" charset="0"/>
              <a:buChar char="•"/>
            </a:pPr>
            <a:r>
              <a:rPr lang="en-US" sz="1600" dirty="0">
                <a:solidFill>
                  <a:schemeClr val="tx2"/>
                </a:solidFill>
              </a:rPr>
              <a:t>“FFA Live” launches on RFD-TV</a:t>
            </a:r>
          </a:p>
        </p:txBody>
      </p:sp>
      <p:pic>
        <p:nvPicPr>
          <p:cNvPr id="10" name="Picture 9" descr="Logo, company name&#10;&#10;Description automatically generated">
            <a:extLst>
              <a:ext uri="{FF2B5EF4-FFF2-40B4-BE49-F238E27FC236}">
                <a16:creationId xmlns:a16="http://schemas.microsoft.com/office/drawing/2014/main" id="{0A983411-3CE7-0F03-641A-BAB6F8AE0C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38354" y="783874"/>
            <a:ext cx="3087819" cy="1543909"/>
          </a:xfrm>
          <a:prstGeom prst="rect">
            <a:avLst/>
          </a:prstGeom>
        </p:spPr>
      </p:pic>
      <p:pic>
        <p:nvPicPr>
          <p:cNvPr id="12" name="Picture 11" descr="A person in a uniform&#10;&#10;Description automatically generated with low confidence">
            <a:extLst>
              <a:ext uri="{FF2B5EF4-FFF2-40B4-BE49-F238E27FC236}">
                <a16:creationId xmlns:a16="http://schemas.microsoft.com/office/drawing/2014/main" id="{0AB1DF63-498F-9209-B51D-35F8D72CF3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93339" y="899312"/>
            <a:ext cx="2164360" cy="3060599"/>
          </a:xfrm>
          <a:prstGeom prst="rect">
            <a:avLst/>
          </a:prstGeom>
          <a:ln w="38100">
            <a:solidFill>
              <a:schemeClr val="tx1"/>
            </a:solidFill>
          </a:ln>
        </p:spPr>
      </p:pic>
      <p:sp>
        <p:nvSpPr>
          <p:cNvPr id="6" name="TextBox 5">
            <a:extLst>
              <a:ext uri="{FF2B5EF4-FFF2-40B4-BE49-F238E27FC236}">
                <a16:creationId xmlns:a16="http://schemas.microsoft.com/office/drawing/2014/main" id="{40B0DFF3-1905-612E-A928-8ABF023F7808}"/>
              </a:ext>
            </a:extLst>
          </p:cNvPr>
          <p:cNvSpPr txBox="1"/>
          <p:nvPr/>
        </p:nvSpPr>
        <p:spPr>
          <a:xfrm>
            <a:off x="8716365" y="2262221"/>
            <a:ext cx="2718368" cy="3811905"/>
          </a:xfrm>
          <a:prstGeom prst="roundRect">
            <a:avLst/>
          </a:prstGeom>
          <a:noFill/>
          <a:ln w="38100">
            <a:solidFill>
              <a:schemeClr val="accent1"/>
            </a:solidFill>
          </a:ln>
        </p:spPr>
        <p:txBody>
          <a:bodyPr wrap="square" rtlCol="0">
            <a:spAutoFit/>
          </a:bodyPr>
          <a:lstStyle/>
          <a:p>
            <a:pPr algn="ctr"/>
            <a:r>
              <a:rPr lang="en-US" b="1" u="sng" dirty="0">
                <a:solidFill>
                  <a:schemeClr val="tx2"/>
                </a:solidFill>
              </a:rPr>
              <a:t>2006</a:t>
            </a:r>
          </a:p>
          <a:p>
            <a:pPr marL="285750" indent="-285750" algn="ctr">
              <a:buFont typeface="Arial" panose="020B0604020202020204" pitchFamily="34" charset="0"/>
              <a:buChar char="•"/>
            </a:pPr>
            <a:r>
              <a:rPr lang="en-US" sz="1600" dirty="0">
                <a:solidFill>
                  <a:schemeClr val="tx2"/>
                </a:solidFill>
              </a:rPr>
              <a:t>79th National FFA Convention is held in Indianapolis for the first time with 54,589 in attendance</a:t>
            </a:r>
          </a:p>
          <a:p>
            <a:pPr marL="285750" indent="-285750" algn="ctr">
              <a:buFont typeface="Arial" panose="020B0604020202020204" pitchFamily="34" charset="0"/>
              <a:buChar char="•"/>
            </a:pPr>
            <a:r>
              <a:rPr lang="en-US" sz="1600" dirty="0">
                <a:solidFill>
                  <a:schemeClr val="tx2"/>
                </a:solidFill>
              </a:rPr>
              <a:t>The National FFA Foundation announces its first $1 million contribution from the Ford Motor Company</a:t>
            </a:r>
          </a:p>
        </p:txBody>
      </p:sp>
    </p:spTree>
    <p:extLst>
      <p:ext uri="{BB962C8B-B14F-4D97-AF65-F5344CB8AC3E}">
        <p14:creationId xmlns:p14="http://schemas.microsoft.com/office/powerpoint/2010/main" val="21931471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B46F8-CD64-2282-055D-2115B3A717D7}"/>
              </a:ext>
            </a:extLst>
          </p:cNvPr>
          <p:cNvSpPr>
            <a:spLocks noGrp="1"/>
          </p:cNvSpPr>
          <p:nvPr>
            <p:ph type="title"/>
          </p:nvPr>
        </p:nvSpPr>
        <p:spPr/>
        <p:txBody>
          <a:bodyPr/>
          <a:lstStyle/>
          <a:p>
            <a:r>
              <a:rPr lang="en-US" dirty="0"/>
              <a:t>2010s</a:t>
            </a:r>
          </a:p>
        </p:txBody>
      </p:sp>
      <p:sp>
        <p:nvSpPr>
          <p:cNvPr id="4" name="TextBox 3">
            <a:extLst>
              <a:ext uri="{FF2B5EF4-FFF2-40B4-BE49-F238E27FC236}">
                <a16:creationId xmlns:a16="http://schemas.microsoft.com/office/drawing/2014/main" id="{06A74570-8CA1-C7E2-9013-61D0036B5688}"/>
              </a:ext>
            </a:extLst>
          </p:cNvPr>
          <p:cNvSpPr txBox="1"/>
          <p:nvPr/>
        </p:nvSpPr>
        <p:spPr>
          <a:xfrm>
            <a:off x="601349" y="1609408"/>
            <a:ext cx="3660435" cy="3132773"/>
          </a:xfrm>
          <a:prstGeom prst="roundRect">
            <a:avLst/>
          </a:prstGeom>
          <a:noFill/>
          <a:ln w="38100">
            <a:solidFill>
              <a:schemeClr val="accent1"/>
            </a:solidFill>
          </a:ln>
        </p:spPr>
        <p:txBody>
          <a:bodyPr wrap="square" rtlCol="0">
            <a:spAutoFit/>
          </a:bodyPr>
          <a:lstStyle/>
          <a:p>
            <a:pPr algn="ctr"/>
            <a:r>
              <a:rPr lang="en-US" b="1" u="sng" dirty="0">
                <a:solidFill>
                  <a:schemeClr val="tx2"/>
                </a:solidFill>
              </a:rPr>
              <a:t>2014</a:t>
            </a:r>
          </a:p>
          <a:p>
            <a:pPr marL="285750" indent="-285750" algn="ctr">
              <a:buFont typeface="Arial" panose="020B0604020202020204" pitchFamily="34" charset="0"/>
              <a:buChar char="•"/>
            </a:pPr>
            <a:r>
              <a:rPr lang="en-US" sz="1600" dirty="0">
                <a:solidFill>
                  <a:schemeClr val="tx2"/>
                </a:solidFill>
              </a:rPr>
              <a:t>FFA members earn a record 3,765 American FFA Degrees</a:t>
            </a:r>
          </a:p>
          <a:p>
            <a:pPr marL="285750" indent="-285750" algn="ctr">
              <a:buFont typeface="Arial" panose="020B0604020202020204" pitchFamily="34" charset="0"/>
              <a:buChar char="•"/>
            </a:pPr>
            <a:r>
              <a:rPr lang="en-US" sz="1600" dirty="0">
                <a:solidFill>
                  <a:schemeClr val="tx2"/>
                </a:solidFill>
              </a:rPr>
              <a:t>Five FFA jackets are donated to the Smithsonian’s National Museum of American History</a:t>
            </a:r>
          </a:p>
          <a:p>
            <a:pPr marL="285750" indent="-285750" algn="ctr">
              <a:buFont typeface="Arial" panose="020B0604020202020204" pitchFamily="34" charset="0"/>
              <a:buChar char="•"/>
            </a:pPr>
            <a:r>
              <a:rPr lang="en-US" sz="1600" dirty="0">
                <a:solidFill>
                  <a:schemeClr val="tx2"/>
                </a:solidFill>
              </a:rPr>
              <a:t>The Give the Gift of Blue program begins</a:t>
            </a:r>
          </a:p>
        </p:txBody>
      </p:sp>
      <p:pic>
        <p:nvPicPr>
          <p:cNvPr id="6" name="Picture 5" descr="Text&#10;&#10;Description automatically generated">
            <a:extLst>
              <a:ext uri="{FF2B5EF4-FFF2-40B4-BE49-F238E27FC236}">
                <a16:creationId xmlns:a16="http://schemas.microsoft.com/office/drawing/2014/main" id="{3762A692-065B-6AFF-6D8A-9D3BF8E7379B}"/>
              </a:ext>
            </a:extLst>
          </p:cNvPr>
          <p:cNvPicPr>
            <a:picLocks noChangeAspect="1"/>
          </p:cNvPicPr>
          <p:nvPr/>
        </p:nvPicPr>
        <p:blipFill rotWithShape="1">
          <a:blip r:embed="rId2">
            <a:extLst>
              <a:ext uri="{28A0092B-C50C-407E-A947-70E740481C1C}">
                <a14:useLocalDpi xmlns:a14="http://schemas.microsoft.com/office/drawing/2010/main" val="0"/>
              </a:ext>
            </a:extLst>
          </a:blip>
          <a:srcRect l="7077" t="7646" r="1984" b="5453"/>
          <a:stretch/>
        </p:blipFill>
        <p:spPr>
          <a:xfrm>
            <a:off x="1144853" y="4968240"/>
            <a:ext cx="2360347" cy="1328088"/>
          </a:xfrm>
          <a:prstGeom prst="rect">
            <a:avLst/>
          </a:prstGeom>
        </p:spPr>
      </p:pic>
      <p:sp>
        <p:nvSpPr>
          <p:cNvPr id="7" name="TextBox 6">
            <a:extLst>
              <a:ext uri="{FF2B5EF4-FFF2-40B4-BE49-F238E27FC236}">
                <a16:creationId xmlns:a16="http://schemas.microsoft.com/office/drawing/2014/main" id="{B66381AB-82C5-C490-0ADA-F77D2F31A440}"/>
              </a:ext>
            </a:extLst>
          </p:cNvPr>
          <p:cNvSpPr txBox="1"/>
          <p:nvPr/>
        </p:nvSpPr>
        <p:spPr>
          <a:xfrm>
            <a:off x="4419037" y="3552737"/>
            <a:ext cx="4308403" cy="2860358"/>
          </a:xfrm>
          <a:prstGeom prst="roundRect">
            <a:avLst/>
          </a:prstGeom>
          <a:noFill/>
          <a:ln w="38100">
            <a:solidFill>
              <a:schemeClr val="accent1"/>
            </a:solidFill>
          </a:ln>
        </p:spPr>
        <p:txBody>
          <a:bodyPr wrap="square" rtlCol="0">
            <a:spAutoFit/>
          </a:bodyPr>
          <a:lstStyle/>
          <a:p>
            <a:pPr algn="ctr"/>
            <a:r>
              <a:rPr lang="en-US" b="1" u="sng" dirty="0">
                <a:solidFill>
                  <a:schemeClr val="tx2"/>
                </a:solidFill>
              </a:rPr>
              <a:t>2017</a:t>
            </a:r>
          </a:p>
          <a:p>
            <a:pPr marL="285750" indent="-285750" algn="ctr">
              <a:buFont typeface="Arial" panose="020B0604020202020204" pitchFamily="34" charset="0"/>
              <a:buChar char="•"/>
            </a:pPr>
            <a:r>
              <a:rPr lang="en-US" sz="1600" dirty="0">
                <a:solidFill>
                  <a:schemeClr val="tx2"/>
                </a:solidFill>
              </a:rPr>
              <a:t>Convention delegates recommend to alter Official Dress and the opening ceremony, which were approved by the National FFA Board of Directors</a:t>
            </a:r>
          </a:p>
          <a:p>
            <a:pPr marL="285750" indent="-285750" algn="ctr">
              <a:buFont typeface="Arial" panose="020B0604020202020204" pitchFamily="34" charset="0"/>
              <a:buChar char="•"/>
            </a:pPr>
            <a:r>
              <a:rPr lang="en-US" sz="1600" dirty="0">
                <a:solidFill>
                  <a:schemeClr val="tx2"/>
                </a:solidFill>
              </a:rPr>
              <a:t>Breanna Holbert from California is the first African-American female to be elected national FFA president</a:t>
            </a:r>
          </a:p>
        </p:txBody>
      </p:sp>
      <p:pic>
        <p:nvPicPr>
          <p:cNvPr id="9" name="Picture 8" descr="A person wearing a suit and tie&#10;&#10;Description automatically generated with low confidence">
            <a:extLst>
              <a:ext uri="{FF2B5EF4-FFF2-40B4-BE49-F238E27FC236}">
                <a16:creationId xmlns:a16="http://schemas.microsoft.com/office/drawing/2014/main" id="{D4E40954-E3F2-222E-BCE3-319155CBC7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8747" y="717321"/>
            <a:ext cx="2062800" cy="2100501"/>
          </a:xfrm>
          <a:prstGeom prst="rect">
            <a:avLst/>
          </a:prstGeom>
          <a:ln w="38100">
            <a:solidFill>
              <a:schemeClr val="tx1"/>
            </a:solidFill>
          </a:ln>
        </p:spPr>
      </p:pic>
      <p:sp>
        <p:nvSpPr>
          <p:cNvPr id="10" name="TextBox 9">
            <a:extLst>
              <a:ext uri="{FF2B5EF4-FFF2-40B4-BE49-F238E27FC236}">
                <a16:creationId xmlns:a16="http://schemas.microsoft.com/office/drawing/2014/main" id="{B99FEC1E-26D8-63B7-5E55-90FBFDA19447}"/>
              </a:ext>
            </a:extLst>
          </p:cNvPr>
          <p:cNvSpPr txBox="1"/>
          <p:nvPr/>
        </p:nvSpPr>
        <p:spPr>
          <a:xfrm>
            <a:off x="6929120" y="717321"/>
            <a:ext cx="4919474" cy="2587943"/>
          </a:xfrm>
          <a:prstGeom prst="roundRect">
            <a:avLst/>
          </a:prstGeom>
          <a:noFill/>
          <a:ln w="38100">
            <a:solidFill>
              <a:schemeClr val="accent1"/>
            </a:solidFill>
          </a:ln>
        </p:spPr>
        <p:txBody>
          <a:bodyPr wrap="square" rtlCol="0">
            <a:spAutoFit/>
          </a:bodyPr>
          <a:lstStyle/>
          <a:p>
            <a:pPr algn="ctr"/>
            <a:r>
              <a:rPr lang="en-US" b="1" u="sng" dirty="0">
                <a:solidFill>
                  <a:schemeClr val="tx2"/>
                </a:solidFill>
              </a:rPr>
              <a:t>2018</a:t>
            </a:r>
          </a:p>
          <a:p>
            <a:pPr marL="285750" indent="-285750" algn="ctr">
              <a:buFont typeface="Arial" panose="020B0604020202020204" pitchFamily="34" charset="0"/>
              <a:buChar char="•"/>
            </a:pPr>
            <a:r>
              <a:rPr lang="en-US" sz="1600" dirty="0">
                <a:solidFill>
                  <a:schemeClr val="tx2"/>
                </a:solidFill>
              </a:rPr>
              <a:t>FFA announces that the National FFA Convention and Expo will stay in Indianapolis through 2031</a:t>
            </a:r>
          </a:p>
          <a:p>
            <a:pPr marL="285750" indent="-285750" algn="ctr">
              <a:buFont typeface="Arial" panose="020B0604020202020204" pitchFamily="34" charset="0"/>
              <a:buChar char="•"/>
            </a:pPr>
            <a:r>
              <a:rPr lang="en-US" sz="1600" dirty="0">
                <a:solidFill>
                  <a:schemeClr val="tx2"/>
                </a:solidFill>
              </a:rPr>
              <a:t>91st National FFA Convention has a record attendance of 69,944 members, advisors, supporters and guests</a:t>
            </a:r>
          </a:p>
          <a:p>
            <a:pPr marL="285750" indent="-285750" algn="ctr">
              <a:buFont typeface="Arial" panose="020B0604020202020204" pitchFamily="34" charset="0"/>
              <a:buChar char="•"/>
            </a:pPr>
            <a:r>
              <a:rPr lang="en-US" sz="1600" dirty="0">
                <a:solidFill>
                  <a:schemeClr val="tx2"/>
                </a:solidFill>
              </a:rPr>
              <a:t>The inaugural FFA Blue Room launches at the national convention and expo </a:t>
            </a:r>
          </a:p>
        </p:txBody>
      </p:sp>
      <p:pic>
        <p:nvPicPr>
          <p:cNvPr id="12" name="Picture 11" descr="A picture containing text, outdoor, sign, car&#10;&#10;Description automatically generated">
            <a:extLst>
              <a:ext uri="{FF2B5EF4-FFF2-40B4-BE49-F238E27FC236}">
                <a16:creationId xmlns:a16="http://schemas.microsoft.com/office/drawing/2014/main" id="{DF50807F-6EA4-20FF-4FA7-2B2F13DFC8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2272" y="3552737"/>
            <a:ext cx="2904813" cy="1943823"/>
          </a:xfrm>
          <a:prstGeom prst="rect">
            <a:avLst/>
          </a:prstGeom>
          <a:ln w="38100">
            <a:solidFill>
              <a:schemeClr val="tx1"/>
            </a:solidFill>
          </a:ln>
        </p:spPr>
      </p:pic>
    </p:spTree>
    <p:extLst>
      <p:ext uri="{BB962C8B-B14F-4D97-AF65-F5344CB8AC3E}">
        <p14:creationId xmlns:p14="http://schemas.microsoft.com/office/powerpoint/2010/main" val="17755740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B46F8-CD64-2282-055D-2115B3A717D7}"/>
              </a:ext>
            </a:extLst>
          </p:cNvPr>
          <p:cNvSpPr>
            <a:spLocks noGrp="1"/>
          </p:cNvSpPr>
          <p:nvPr>
            <p:ph type="title"/>
          </p:nvPr>
        </p:nvSpPr>
        <p:spPr/>
        <p:txBody>
          <a:bodyPr/>
          <a:lstStyle/>
          <a:p>
            <a:r>
              <a:rPr lang="en-US" dirty="0"/>
              <a:t>2020s</a:t>
            </a:r>
          </a:p>
        </p:txBody>
      </p:sp>
      <p:sp>
        <p:nvSpPr>
          <p:cNvPr id="4" name="TextBox 3">
            <a:extLst>
              <a:ext uri="{FF2B5EF4-FFF2-40B4-BE49-F238E27FC236}">
                <a16:creationId xmlns:a16="http://schemas.microsoft.com/office/drawing/2014/main" id="{06A74570-8CA1-C7E2-9013-61D0036B5688}"/>
              </a:ext>
            </a:extLst>
          </p:cNvPr>
          <p:cNvSpPr txBox="1"/>
          <p:nvPr/>
        </p:nvSpPr>
        <p:spPr>
          <a:xfrm>
            <a:off x="3622804" y="2539795"/>
            <a:ext cx="3052316" cy="3105388"/>
          </a:xfrm>
          <a:prstGeom prst="roundRect">
            <a:avLst/>
          </a:prstGeom>
          <a:noFill/>
          <a:ln w="38100">
            <a:solidFill>
              <a:schemeClr val="accent1"/>
            </a:solidFill>
          </a:ln>
        </p:spPr>
        <p:txBody>
          <a:bodyPr wrap="square" rtlCol="0">
            <a:spAutoFit/>
          </a:bodyPr>
          <a:lstStyle/>
          <a:p>
            <a:pPr algn="ctr"/>
            <a:r>
              <a:rPr lang="en-US" b="1" u="sng" dirty="0">
                <a:solidFill>
                  <a:schemeClr val="tx2"/>
                </a:solidFill>
              </a:rPr>
              <a:t>2020</a:t>
            </a:r>
          </a:p>
          <a:p>
            <a:pPr marL="285750" indent="-285750" algn="ctr">
              <a:buFont typeface="Arial" panose="020B0604020202020204" pitchFamily="34" charset="0"/>
              <a:buChar char="•"/>
            </a:pPr>
            <a:r>
              <a:rPr lang="en-US" sz="1600" dirty="0">
                <a:solidFill>
                  <a:schemeClr val="tx2"/>
                </a:solidFill>
              </a:rPr>
              <a:t>The first virtual National FFA Convention &amp; Expo is held due to the COVID-19 pandemic </a:t>
            </a:r>
          </a:p>
          <a:p>
            <a:pPr marL="285750" indent="-285750" algn="ctr">
              <a:buFont typeface="Arial" panose="020B0604020202020204" pitchFamily="34" charset="0"/>
              <a:buChar char="•"/>
            </a:pPr>
            <a:r>
              <a:rPr lang="en-US" sz="1600" dirty="0">
                <a:solidFill>
                  <a:schemeClr val="tx2"/>
                </a:solidFill>
              </a:rPr>
              <a:t>Also, Washington Leadership Conference is canceled for the first time in 50 years</a:t>
            </a:r>
          </a:p>
        </p:txBody>
      </p:sp>
      <p:sp>
        <p:nvSpPr>
          <p:cNvPr id="10" name="TextBox 9">
            <a:extLst>
              <a:ext uri="{FF2B5EF4-FFF2-40B4-BE49-F238E27FC236}">
                <a16:creationId xmlns:a16="http://schemas.microsoft.com/office/drawing/2014/main" id="{B99FEC1E-26D8-63B7-5E55-90FBFDA19447}"/>
              </a:ext>
            </a:extLst>
          </p:cNvPr>
          <p:cNvSpPr txBox="1"/>
          <p:nvPr/>
        </p:nvSpPr>
        <p:spPr>
          <a:xfrm>
            <a:off x="6607342" y="813839"/>
            <a:ext cx="4746458" cy="1770698"/>
          </a:xfrm>
          <a:prstGeom prst="roundRect">
            <a:avLst/>
          </a:prstGeom>
          <a:noFill/>
          <a:ln w="38100">
            <a:solidFill>
              <a:schemeClr val="accent1"/>
            </a:solidFill>
          </a:ln>
        </p:spPr>
        <p:txBody>
          <a:bodyPr wrap="square" rtlCol="0">
            <a:spAutoFit/>
          </a:bodyPr>
          <a:lstStyle/>
          <a:p>
            <a:pPr algn="ctr"/>
            <a:r>
              <a:rPr lang="en-US" b="1" u="sng" dirty="0">
                <a:solidFill>
                  <a:schemeClr val="tx2"/>
                </a:solidFill>
              </a:rPr>
              <a:t>2021</a:t>
            </a:r>
          </a:p>
          <a:p>
            <a:pPr marL="285750" indent="-285750" algn="ctr">
              <a:buFont typeface="Arial" panose="020B0604020202020204" pitchFamily="34" charset="0"/>
              <a:buChar char="•"/>
            </a:pPr>
            <a:r>
              <a:rPr lang="en-US" sz="1600" dirty="0">
                <a:solidFill>
                  <a:schemeClr val="tx2"/>
                </a:solidFill>
              </a:rPr>
              <a:t>FFA celebrates 50 years of alumni membership</a:t>
            </a:r>
          </a:p>
          <a:p>
            <a:pPr marL="285750" indent="-285750" algn="ctr">
              <a:buFont typeface="Arial" panose="020B0604020202020204" pitchFamily="34" charset="0"/>
              <a:buChar char="•"/>
            </a:pPr>
            <a:r>
              <a:rPr lang="en-US" sz="1600" dirty="0">
                <a:solidFill>
                  <a:schemeClr val="tx2"/>
                </a:solidFill>
              </a:rPr>
              <a:t>National delegates pass and the National FFA Board of Directors ratify the FFA Value Statements</a:t>
            </a:r>
          </a:p>
        </p:txBody>
      </p:sp>
      <p:pic>
        <p:nvPicPr>
          <p:cNvPr id="5" name="Picture 4" descr="A picture containing text, person, indoor, computer&#10;&#10;Description automatically generated">
            <a:extLst>
              <a:ext uri="{FF2B5EF4-FFF2-40B4-BE49-F238E27FC236}">
                <a16:creationId xmlns:a16="http://schemas.microsoft.com/office/drawing/2014/main" id="{279FC9A6-507A-5396-A664-0A0407F2AB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9600" y="2172810"/>
            <a:ext cx="2744680" cy="4117020"/>
          </a:xfrm>
          <a:prstGeom prst="rect">
            <a:avLst/>
          </a:prstGeom>
          <a:ln w="38100">
            <a:solidFill>
              <a:schemeClr val="tx1"/>
            </a:solidFill>
          </a:ln>
        </p:spPr>
      </p:pic>
      <p:pic>
        <p:nvPicPr>
          <p:cNvPr id="11" name="Picture 10" descr="A picture containing text, person&#10;&#10;Description automatically generated">
            <a:extLst>
              <a:ext uri="{FF2B5EF4-FFF2-40B4-BE49-F238E27FC236}">
                <a16:creationId xmlns:a16="http://schemas.microsoft.com/office/drawing/2014/main" id="{0A950311-8FBB-B801-0A22-FF23FEE4F965}"/>
              </a:ext>
            </a:extLst>
          </p:cNvPr>
          <p:cNvPicPr>
            <a:picLocks noChangeAspect="1"/>
          </p:cNvPicPr>
          <p:nvPr/>
        </p:nvPicPr>
        <p:blipFill rotWithShape="1">
          <a:blip r:embed="rId3">
            <a:extLst>
              <a:ext uri="{28A0092B-C50C-407E-A947-70E740481C1C}">
                <a14:useLocalDpi xmlns:a14="http://schemas.microsoft.com/office/drawing/2010/main" val="0"/>
              </a:ext>
            </a:extLst>
          </a:blip>
          <a:srcRect l="11021" t="12039" r="15279" b="5114"/>
          <a:stretch/>
        </p:blipFill>
        <p:spPr>
          <a:xfrm>
            <a:off x="6913918" y="2749386"/>
            <a:ext cx="4518482" cy="3386216"/>
          </a:xfrm>
          <a:prstGeom prst="rect">
            <a:avLst/>
          </a:prstGeom>
          <a:ln w="38100">
            <a:solidFill>
              <a:schemeClr val="tx1"/>
            </a:solidFill>
          </a:ln>
        </p:spPr>
      </p:pic>
    </p:spTree>
    <p:extLst>
      <p:ext uri="{BB962C8B-B14F-4D97-AF65-F5344CB8AC3E}">
        <p14:creationId xmlns:p14="http://schemas.microsoft.com/office/powerpoint/2010/main" val="1725495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A1FCD-D15D-4BA7-A607-3F011E598659}"/>
              </a:ext>
            </a:extLst>
          </p:cNvPr>
          <p:cNvSpPr>
            <a:spLocks noGrp="1"/>
          </p:cNvSpPr>
          <p:nvPr>
            <p:ph type="title"/>
          </p:nvPr>
        </p:nvSpPr>
        <p:spPr/>
        <p:txBody>
          <a:bodyPr/>
          <a:lstStyle/>
          <a:p>
            <a:r>
              <a:rPr lang="en-GB" dirty="0"/>
              <a:t>FFA: The Big Picture</a:t>
            </a:r>
          </a:p>
        </p:txBody>
      </p:sp>
      <p:sp>
        <p:nvSpPr>
          <p:cNvPr id="3" name="Content Placeholder 2">
            <a:extLst>
              <a:ext uri="{FF2B5EF4-FFF2-40B4-BE49-F238E27FC236}">
                <a16:creationId xmlns:a16="http://schemas.microsoft.com/office/drawing/2014/main" id="{55FE9581-2AFC-4DEF-98C6-E43FE856BCB3}"/>
              </a:ext>
            </a:extLst>
          </p:cNvPr>
          <p:cNvSpPr>
            <a:spLocks noGrp="1"/>
          </p:cNvSpPr>
          <p:nvPr>
            <p:ph sz="half" idx="1"/>
          </p:nvPr>
        </p:nvSpPr>
        <p:spPr>
          <a:xfrm>
            <a:off x="838199" y="1825625"/>
            <a:ext cx="6613359" cy="4308845"/>
          </a:xfrm>
        </p:spPr>
        <p:txBody>
          <a:bodyPr>
            <a:normAutofit fontScale="85000" lnSpcReduction="20000"/>
          </a:bodyPr>
          <a:lstStyle/>
          <a:p>
            <a:r>
              <a:rPr lang="en-US" b="0" i="0" dirty="0">
                <a:effectLst/>
              </a:rPr>
              <a:t>FFA is a dynamic, intracurricular student organization within agricultural education that prepares students for premier leadership, personal growth and career success.</a:t>
            </a:r>
          </a:p>
          <a:p>
            <a:r>
              <a:rPr lang="en-US" b="0" i="0" dirty="0">
                <a:effectLst/>
              </a:rPr>
              <a:t>The official name of the organization is National FFA Organization, and the letters “FFA” stand for Future Farmers of America. </a:t>
            </a:r>
          </a:p>
          <a:p>
            <a:r>
              <a:rPr lang="en-US" b="0" i="0" dirty="0">
                <a:effectLst/>
              </a:rPr>
              <a:t>These letters are a part of our history that will never change. FFA is for those who want to be difference makers, whether as production agriculturists, teachers, doctors, scientists, business owners or experts in other fields.</a:t>
            </a:r>
            <a:endParaRPr lang="en-GB" dirty="0"/>
          </a:p>
        </p:txBody>
      </p:sp>
      <p:pic>
        <p:nvPicPr>
          <p:cNvPr id="8" name="Picture 7" descr="A picture containing logo&#10;&#10;Description automatically generated">
            <a:extLst>
              <a:ext uri="{FF2B5EF4-FFF2-40B4-BE49-F238E27FC236}">
                <a16:creationId xmlns:a16="http://schemas.microsoft.com/office/drawing/2014/main" id="{BF414C0F-8552-9460-4A04-26C7FCC8EDF6}"/>
              </a:ext>
            </a:extLst>
          </p:cNvPr>
          <p:cNvPicPr>
            <a:picLocks noChangeAspect="1"/>
          </p:cNvPicPr>
          <p:nvPr/>
        </p:nvPicPr>
        <p:blipFill rotWithShape="1">
          <a:blip r:embed="rId2">
            <a:extLst>
              <a:ext uri="{28A0092B-C50C-407E-A947-70E740481C1C}">
                <a14:useLocalDpi xmlns:a14="http://schemas.microsoft.com/office/drawing/2010/main" val="0"/>
              </a:ext>
            </a:extLst>
          </a:blip>
          <a:srcRect l="22807" t="20690" r="22369" b="19809"/>
          <a:stretch/>
        </p:blipFill>
        <p:spPr>
          <a:xfrm>
            <a:off x="7764924" y="1825625"/>
            <a:ext cx="3677653" cy="3991379"/>
          </a:xfrm>
          <a:prstGeom prst="rect">
            <a:avLst/>
          </a:prstGeom>
        </p:spPr>
      </p:pic>
    </p:spTree>
    <p:extLst>
      <p:ext uri="{BB962C8B-B14F-4D97-AF65-F5344CB8AC3E}">
        <p14:creationId xmlns:p14="http://schemas.microsoft.com/office/powerpoint/2010/main" val="1158351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imeline&#10;&#10;Description automatically generated">
            <a:extLst>
              <a:ext uri="{FF2B5EF4-FFF2-40B4-BE49-F238E27FC236}">
                <a16:creationId xmlns:a16="http://schemas.microsoft.com/office/drawing/2014/main" id="{ABEC666C-254E-DF72-0F1F-9E1B4AD27A99}"/>
              </a:ext>
            </a:extLst>
          </p:cNvPr>
          <p:cNvPicPr>
            <a:picLocks noChangeAspect="1"/>
          </p:cNvPicPr>
          <p:nvPr/>
        </p:nvPicPr>
        <p:blipFill rotWithShape="1">
          <a:blip r:embed="rId2">
            <a:extLst>
              <a:ext uri="{28A0092B-C50C-407E-A947-70E740481C1C}">
                <a14:useLocalDpi xmlns:a14="http://schemas.microsoft.com/office/drawing/2010/main" val="0"/>
              </a:ext>
            </a:extLst>
          </a:blip>
          <a:srcRect l="12425" t="24021" r="14122"/>
          <a:stretch/>
        </p:blipFill>
        <p:spPr>
          <a:xfrm>
            <a:off x="2349623" y="1578417"/>
            <a:ext cx="7492754" cy="5283817"/>
          </a:xfrm>
          <a:prstGeom prst="rect">
            <a:avLst/>
          </a:prstGeom>
        </p:spPr>
      </p:pic>
      <p:sp>
        <p:nvSpPr>
          <p:cNvPr id="2" name="Title 1">
            <a:extLst>
              <a:ext uri="{FF2B5EF4-FFF2-40B4-BE49-F238E27FC236}">
                <a16:creationId xmlns:a16="http://schemas.microsoft.com/office/drawing/2014/main" id="{F5986FA9-074C-FF23-68A9-140A3C1F59B8}"/>
              </a:ext>
            </a:extLst>
          </p:cNvPr>
          <p:cNvSpPr>
            <a:spLocks noGrp="1"/>
          </p:cNvSpPr>
          <p:nvPr>
            <p:ph type="title"/>
          </p:nvPr>
        </p:nvSpPr>
        <p:spPr>
          <a:xfrm>
            <a:off x="838200" y="899312"/>
            <a:ext cx="10515600" cy="791376"/>
          </a:xfrm>
        </p:spPr>
        <p:txBody>
          <a:bodyPr/>
          <a:lstStyle/>
          <a:p>
            <a:r>
              <a:rPr lang="en-GB" dirty="0"/>
              <a:t>The Three Component Model</a:t>
            </a:r>
          </a:p>
        </p:txBody>
      </p:sp>
    </p:spTree>
    <p:extLst>
      <p:ext uri="{BB962C8B-B14F-4D97-AF65-F5344CB8AC3E}">
        <p14:creationId xmlns:p14="http://schemas.microsoft.com/office/powerpoint/2010/main" val="1003910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A1FCD-D15D-4BA7-A607-3F011E598659}"/>
              </a:ext>
            </a:extLst>
          </p:cNvPr>
          <p:cNvSpPr>
            <a:spLocks noGrp="1"/>
          </p:cNvSpPr>
          <p:nvPr>
            <p:ph type="title"/>
          </p:nvPr>
        </p:nvSpPr>
        <p:spPr/>
        <p:txBody>
          <a:bodyPr/>
          <a:lstStyle/>
          <a:p>
            <a:r>
              <a:rPr lang="en-GB" dirty="0"/>
              <a:t>Classroom/Laboratory</a:t>
            </a:r>
          </a:p>
        </p:txBody>
      </p:sp>
      <p:sp>
        <p:nvSpPr>
          <p:cNvPr id="3" name="Content Placeholder 2">
            <a:extLst>
              <a:ext uri="{FF2B5EF4-FFF2-40B4-BE49-F238E27FC236}">
                <a16:creationId xmlns:a16="http://schemas.microsoft.com/office/drawing/2014/main" id="{55FE9581-2AFC-4DEF-98C6-E43FE856BCB3}"/>
              </a:ext>
            </a:extLst>
          </p:cNvPr>
          <p:cNvSpPr>
            <a:spLocks noGrp="1"/>
          </p:cNvSpPr>
          <p:nvPr>
            <p:ph sz="half" idx="1"/>
          </p:nvPr>
        </p:nvSpPr>
        <p:spPr>
          <a:xfrm>
            <a:off x="838201" y="1825625"/>
            <a:ext cx="5083206" cy="4308845"/>
          </a:xfrm>
        </p:spPr>
        <p:txBody>
          <a:bodyPr>
            <a:normAutofit/>
          </a:bodyPr>
          <a:lstStyle/>
          <a:p>
            <a:r>
              <a:rPr lang="en-GB" sz="2400" dirty="0"/>
              <a:t>Learn all about the agriculture industry</a:t>
            </a:r>
          </a:p>
          <a:p>
            <a:r>
              <a:rPr lang="en-GB" sz="2400" dirty="0"/>
              <a:t>Spend a lot of class time outside:</a:t>
            </a:r>
          </a:p>
          <a:p>
            <a:pPr lvl="1"/>
            <a:r>
              <a:rPr lang="en-GB" sz="2000" dirty="0"/>
              <a:t>Greenhouse</a:t>
            </a:r>
          </a:p>
          <a:p>
            <a:pPr lvl="1"/>
            <a:r>
              <a:rPr lang="en-GB" sz="2000" dirty="0"/>
              <a:t>Laboratory</a:t>
            </a:r>
          </a:p>
          <a:p>
            <a:pPr lvl="1"/>
            <a:r>
              <a:rPr lang="en-GB" sz="2000" dirty="0"/>
              <a:t>Shop</a:t>
            </a:r>
          </a:p>
          <a:p>
            <a:pPr lvl="1"/>
            <a:r>
              <a:rPr lang="en-GB" sz="2000" dirty="0"/>
              <a:t>Barn</a:t>
            </a:r>
          </a:p>
          <a:p>
            <a:r>
              <a:rPr lang="en-GB" sz="2400" dirty="0"/>
              <a:t>Extra hands-on learning compared to other classes</a:t>
            </a:r>
          </a:p>
        </p:txBody>
      </p:sp>
      <p:pic>
        <p:nvPicPr>
          <p:cNvPr id="5" name="Picture 4" descr="A picture containing text, person&#10;&#10;Description automatically generated">
            <a:extLst>
              <a:ext uri="{FF2B5EF4-FFF2-40B4-BE49-F238E27FC236}">
                <a16:creationId xmlns:a16="http://schemas.microsoft.com/office/drawing/2014/main" id="{46E0C980-9ECD-5EE2-6B78-2E629523CA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1407" y="2606722"/>
            <a:ext cx="5285876" cy="3527748"/>
          </a:xfrm>
          <a:prstGeom prst="rect">
            <a:avLst/>
          </a:prstGeom>
          <a:ln w="38100">
            <a:solidFill>
              <a:schemeClr val="tx1"/>
            </a:solidFill>
          </a:ln>
        </p:spPr>
      </p:pic>
    </p:spTree>
    <p:extLst>
      <p:ext uri="{BB962C8B-B14F-4D97-AF65-F5344CB8AC3E}">
        <p14:creationId xmlns:p14="http://schemas.microsoft.com/office/powerpoint/2010/main" val="650980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A1FCD-D15D-4BA7-A607-3F011E598659}"/>
              </a:ext>
            </a:extLst>
          </p:cNvPr>
          <p:cNvSpPr>
            <a:spLocks noGrp="1"/>
          </p:cNvSpPr>
          <p:nvPr>
            <p:ph type="title"/>
          </p:nvPr>
        </p:nvSpPr>
        <p:spPr/>
        <p:txBody>
          <a:bodyPr/>
          <a:lstStyle/>
          <a:p>
            <a:r>
              <a:rPr lang="en-GB" dirty="0"/>
              <a:t>SAE</a:t>
            </a:r>
          </a:p>
        </p:txBody>
      </p:sp>
      <p:sp>
        <p:nvSpPr>
          <p:cNvPr id="3" name="Content Placeholder 2">
            <a:extLst>
              <a:ext uri="{FF2B5EF4-FFF2-40B4-BE49-F238E27FC236}">
                <a16:creationId xmlns:a16="http://schemas.microsoft.com/office/drawing/2014/main" id="{55FE9581-2AFC-4DEF-98C6-E43FE856BCB3}"/>
              </a:ext>
            </a:extLst>
          </p:cNvPr>
          <p:cNvSpPr>
            <a:spLocks noGrp="1"/>
          </p:cNvSpPr>
          <p:nvPr>
            <p:ph sz="half" idx="1"/>
          </p:nvPr>
        </p:nvSpPr>
        <p:spPr>
          <a:xfrm>
            <a:off x="838200" y="1825625"/>
            <a:ext cx="6033117" cy="4308845"/>
          </a:xfrm>
        </p:spPr>
        <p:txBody>
          <a:bodyPr>
            <a:normAutofit/>
          </a:bodyPr>
          <a:lstStyle/>
          <a:p>
            <a:r>
              <a:rPr lang="en-GB" sz="2400" dirty="0"/>
              <a:t>Supervised Agricultural Experience</a:t>
            </a:r>
          </a:p>
          <a:p>
            <a:r>
              <a:rPr lang="en-GB" sz="2400" dirty="0"/>
              <a:t>Earn cash and/or gain real-life experience</a:t>
            </a:r>
          </a:p>
          <a:p>
            <a:r>
              <a:rPr lang="en-GB" sz="2400" dirty="0"/>
              <a:t>Hands-on agricultural program that you create</a:t>
            </a:r>
          </a:p>
          <a:p>
            <a:pPr lvl="1"/>
            <a:r>
              <a:rPr lang="en-GB" sz="2000" dirty="0"/>
              <a:t>Work with animals in a veterinarian’s office</a:t>
            </a:r>
          </a:p>
          <a:p>
            <a:pPr lvl="1"/>
            <a:r>
              <a:rPr lang="en-GB" sz="2000" dirty="0"/>
              <a:t>Research new agricultural science and technology</a:t>
            </a:r>
          </a:p>
          <a:p>
            <a:pPr lvl="1"/>
            <a:r>
              <a:rPr lang="en-GB" sz="2000" dirty="0"/>
              <a:t>Create beautiful floral arrangements</a:t>
            </a:r>
          </a:p>
          <a:p>
            <a:pPr lvl="1"/>
            <a:r>
              <a:rPr lang="en-GB" sz="2000" dirty="0"/>
              <a:t>Produce and market specialty vegetables</a:t>
            </a:r>
          </a:p>
        </p:txBody>
      </p:sp>
      <p:pic>
        <p:nvPicPr>
          <p:cNvPr id="5" name="Picture 4" descr="A picture containing person&#10;&#10;Description automatically generated">
            <a:extLst>
              <a:ext uri="{FF2B5EF4-FFF2-40B4-BE49-F238E27FC236}">
                <a16:creationId xmlns:a16="http://schemas.microsoft.com/office/drawing/2014/main" id="{018B6BFC-3B13-9AE5-89F8-F4DFCA0ED2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4737" y="2530135"/>
            <a:ext cx="4134776" cy="2756517"/>
          </a:xfrm>
          <a:prstGeom prst="rect">
            <a:avLst/>
          </a:prstGeom>
          <a:ln w="38100">
            <a:solidFill>
              <a:schemeClr val="tx1"/>
            </a:solidFill>
          </a:ln>
        </p:spPr>
      </p:pic>
    </p:spTree>
    <p:extLst>
      <p:ext uri="{BB962C8B-B14F-4D97-AF65-F5344CB8AC3E}">
        <p14:creationId xmlns:p14="http://schemas.microsoft.com/office/powerpoint/2010/main" val="760332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A1FCD-D15D-4BA7-A607-3F011E598659}"/>
              </a:ext>
            </a:extLst>
          </p:cNvPr>
          <p:cNvSpPr>
            <a:spLocks noGrp="1"/>
          </p:cNvSpPr>
          <p:nvPr>
            <p:ph type="title"/>
          </p:nvPr>
        </p:nvSpPr>
        <p:spPr/>
        <p:txBody>
          <a:bodyPr/>
          <a:lstStyle/>
          <a:p>
            <a:r>
              <a:rPr lang="en-GB" dirty="0"/>
              <a:t>FFA</a:t>
            </a:r>
          </a:p>
        </p:txBody>
      </p:sp>
      <p:sp>
        <p:nvSpPr>
          <p:cNvPr id="3" name="Content Placeholder 2">
            <a:extLst>
              <a:ext uri="{FF2B5EF4-FFF2-40B4-BE49-F238E27FC236}">
                <a16:creationId xmlns:a16="http://schemas.microsoft.com/office/drawing/2014/main" id="{55FE9581-2AFC-4DEF-98C6-E43FE856BCB3}"/>
              </a:ext>
            </a:extLst>
          </p:cNvPr>
          <p:cNvSpPr>
            <a:spLocks noGrp="1"/>
          </p:cNvSpPr>
          <p:nvPr>
            <p:ph sz="half" idx="1"/>
          </p:nvPr>
        </p:nvSpPr>
        <p:spPr>
          <a:xfrm>
            <a:off x="838201" y="1825625"/>
            <a:ext cx="5257800" cy="4308845"/>
          </a:xfrm>
        </p:spPr>
        <p:txBody>
          <a:bodyPr>
            <a:normAutofit/>
          </a:bodyPr>
          <a:lstStyle/>
          <a:p>
            <a:r>
              <a:rPr lang="en-GB" sz="2400" dirty="0"/>
              <a:t>Must be enrolled in an agriculture class</a:t>
            </a:r>
          </a:p>
          <a:p>
            <a:r>
              <a:rPr lang="en-GB" sz="2400" dirty="0"/>
              <a:t>Nation’s largest student-led organization</a:t>
            </a:r>
          </a:p>
          <a:p>
            <a:r>
              <a:rPr lang="en-GB" sz="2400" dirty="0"/>
              <a:t>Travel to incredible places</a:t>
            </a:r>
          </a:p>
          <a:p>
            <a:r>
              <a:rPr lang="en-GB" sz="2400" dirty="0"/>
              <a:t>Learn about hundreds of different careers</a:t>
            </a:r>
          </a:p>
          <a:p>
            <a:r>
              <a:rPr lang="en-GB" sz="2400" dirty="0"/>
              <a:t>Develop leadership skills</a:t>
            </a:r>
          </a:p>
          <a:p>
            <a:endParaRPr lang="en-GB" sz="2400" dirty="0"/>
          </a:p>
          <a:p>
            <a:endParaRPr lang="en-GB" sz="2000" dirty="0"/>
          </a:p>
        </p:txBody>
      </p:sp>
      <p:pic>
        <p:nvPicPr>
          <p:cNvPr id="7" name="Picture 6" descr="A group of people in red shirts&#10;&#10;Description automatically generated with low confidence">
            <a:extLst>
              <a:ext uri="{FF2B5EF4-FFF2-40B4-BE49-F238E27FC236}">
                <a16:creationId xmlns:a16="http://schemas.microsoft.com/office/drawing/2014/main" id="{F81564F3-2B3B-B8B0-422D-821C34AE3D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09568" y="2323282"/>
            <a:ext cx="5250704" cy="3500469"/>
          </a:xfrm>
          <a:prstGeom prst="rect">
            <a:avLst/>
          </a:prstGeom>
          <a:ln w="38100">
            <a:solidFill>
              <a:schemeClr val="tx1"/>
            </a:solidFill>
          </a:ln>
        </p:spPr>
      </p:pic>
    </p:spTree>
    <p:extLst>
      <p:ext uri="{BB962C8B-B14F-4D97-AF65-F5344CB8AC3E}">
        <p14:creationId xmlns:p14="http://schemas.microsoft.com/office/powerpoint/2010/main" val="553943876"/>
      </p:ext>
    </p:extLst>
  </p:cSld>
  <p:clrMapOvr>
    <a:masterClrMapping/>
  </p:clrMapOvr>
</p:sld>
</file>

<file path=ppt/theme/theme1.xml><?xml version="1.0" encoding="utf-8"?>
<a:theme xmlns:a="http://schemas.openxmlformats.org/drawingml/2006/main" name="Office Theme">
  <a:themeElements>
    <a:clrScheme name="FFA">
      <a:dk1>
        <a:sysClr val="windowText" lastClr="000000"/>
      </a:dk1>
      <a:lt1>
        <a:sysClr val="window" lastClr="FFFFFF"/>
      </a:lt1>
      <a:dk2>
        <a:srgbClr val="011E41"/>
      </a:dk2>
      <a:lt2>
        <a:srgbClr val="F2DAB2"/>
      </a:lt2>
      <a:accent1>
        <a:srgbClr val="004A98"/>
      </a:accent1>
      <a:accent2>
        <a:srgbClr val="ED7D31"/>
      </a:accent2>
      <a:accent3>
        <a:srgbClr val="F5B335"/>
      </a:accent3>
      <a:accent4>
        <a:srgbClr val="E1251B"/>
      </a:accent4>
      <a:accent5>
        <a:srgbClr val="00ACE5"/>
      </a:accent5>
      <a:accent6>
        <a:srgbClr val="51A99B"/>
      </a:accent6>
      <a:hlink>
        <a:srgbClr val="0563C1"/>
      </a:hlink>
      <a:folHlink>
        <a:srgbClr val="954F72"/>
      </a:folHlink>
    </a:clrScheme>
    <a:fontScheme name="FFA">
      <a:majorFont>
        <a:latin typeface="Anton"/>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smtClean="0">
            <a:solidFill>
              <a:schemeClr val="tx2"/>
            </a:solidFill>
          </a:defRPr>
        </a:defPPr>
      </a:lstStyle>
    </a:txDef>
  </a:objectDefaults>
  <a:extraClrSchemeLst/>
  <a:extLst>
    <a:ext uri="{05A4C25C-085E-4340-85A3-A5531E510DB2}">
      <thm15:themeFamily xmlns:thm15="http://schemas.microsoft.com/office/thememl/2012/main" name="FFA Formal.potx" id="{B6AF4D2D-1297-4102-AFCC-1815334087A9}" vid="{0588A820-DFA9-49F7-9DA4-50149E13CF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FFA Formal (1)</Template>
  <TotalTime>5893</TotalTime>
  <Words>2174</Words>
  <Application>Microsoft Office PowerPoint</Application>
  <PresentationFormat>Widescreen</PresentationFormat>
  <Paragraphs>277</Paragraphs>
  <Slides>43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43</vt:i4>
      </vt:variant>
    </vt:vector>
  </HeadingPairs>
  <TitlesOfParts>
    <vt:vector size="49" baseType="lpstr">
      <vt:lpstr>Anton</vt:lpstr>
      <vt:lpstr>Arial</vt:lpstr>
      <vt:lpstr>Calibri</vt:lpstr>
      <vt:lpstr>Montserrat</vt:lpstr>
      <vt:lpstr>Raleway</vt:lpstr>
      <vt:lpstr>Office Theme</vt:lpstr>
      <vt:lpstr>Student Handbook</vt:lpstr>
      <vt:lpstr>Part 1:</vt:lpstr>
      <vt:lpstr>What’s In It For Me?</vt:lpstr>
      <vt:lpstr>What’s In It For Me?</vt:lpstr>
      <vt:lpstr>FFA: The Big Picture</vt:lpstr>
      <vt:lpstr>The Three Component Model</vt:lpstr>
      <vt:lpstr>Classroom/Laboratory</vt:lpstr>
      <vt:lpstr>SAE</vt:lpstr>
      <vt:lpstr>FFA</vt:lpstr>
      <vt:lpstr>FFA Mission</vt:lpstr>
      <vt:lpstr>FFA Value Statements</vt:lpstr>
      <vt:lpstr>FFA Value Statements</vt:lpstr>
      <vt:lpstr>Part 2:</vt:lpstr>
      <vt:lpstr>How We Got Started</vt:lpstr>
      <vt:lpstr>First Stats</vt:lpstr>
      <vt:lpstr>First Leaders</vt:lpstr>
      <vt:lpstr>First Leaders</vt:lpstr>
      <vt:lpstr>The FFA Creed</vt:lpstr>
      <vt:lpstr>Official Dress</vt:lpstr>
      <vt:lpstr>The FFA Jacket</vt:lpstr>
      <vt:lpstr>The FFA Jacket</vt:lpstr>
      <vt:lpstr>The FFA Jacket</vt:lpstr>
      <vt:lpstr>The FFA Jacket</vt:lpstr>
      <vt:lpstr>Sweetheart Jacket</vt:lpstr>
      <vt:lpstr>New Farmers of America</vt:lpstr>
      <vt:lpstr>New Farmers of America</vt:lpstr>
      <vt:lpstr>New Farmers of America</vt:lpstr>
      <vt:lpstr>Women Join FFA</vt:lpstr>
      <vt:lpstr>Future Farmers of America Becomes National FFA Organization</vt:lpstr>
      <vt:lpstr>National FFA Convention Locations</vt:lpstr>
      <vt:lpstr>National FFA Archives</vt:lpstr>
      <vt:lpstr>Historical Timeline</vt:lpstr>
      <vt:lpstr>1920s</vt:lpstr>
      <vt:lpstr>1930s</vt:lpstr>
      <vt:lpstr>1940s</vt:lpstr>
      <vt:lpstr>1950s</vt:lpstr>
      <vt:lpstr>1960s</vt:lpstr>
      <vt:lpstr>1970s</vt:lpstr>
      <vt:lpstr>1980s</vt:lpstr>
      <vt:lpstr>1990s</vt:lpstr>
      <vt:lpstr>2000s</vt:lpstr>
      <vt:lpstr>2010s</vt:lpstr>
      <vt:lpstr>2020s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Student Handbook</dc:title>
  <dc:creator>Mullins, Amanda</dc:creator>
  <cp:lastModifiedBy>Davis, Amber</cp:lastModifiedBy>
  <cp:revision>62</cp:revision>
  <dcterms:created xsi:type="dcterms:W3CDTF">2022-11-17T19:26:47Z</dcterms:created>
  <dcterms:modified xsi:type="dcterms:W3CDTF">2023-06-09T22:46:22Z</dcterms:modified>
</cp:coreProperties>
</file>