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handoutMasterIdLst>
    <p:handoutMasterId r:id="rId79"/>
  </p:handoutMasterIdLst>
  <p:sldIdLst>
    <p:sldId id="256" r:id="rId2"/>
    <p:sldId id="258" r:id="rId3"/>
    <p:sldId id="257" r:id="rId4"/>
    <p:sldId id="259" r:id="rId5"/>
    <p:sldId id="262" r:id="rId6"/>
    <p:sldId id="278" r:id="rId7"/>
    <p:sldId id="279" r:id="rId8"/>
    <p:sldId id="261" r:id="rId9"/>
    <p:sldId id="263" r:id="rId10"/>
    <p:sldId id="280" r:id="rId11"/>
    <p:sldId id="281" r:id="rId12"/>
    <p:sldId id="284" r:id="rId13"/>
    <p:sldId id="285" r:id="rId14"/>
    <p:sldId id="286" r:id="rId15"/>
    <p:sldId id="287" r:id="rId16"/>
    <p:sldId id="266" r:id="rId17"/>
    <p:sldId id="282" r:id="rId18"/>
    <p:sldId id="267" r:id="rId19"/>
    <p:sldId id="283" r:id="rId20"/>
    <p:sldId id="270" r:id="rId21"/>
    <p:sldId id="289" r:id="rId22"/>
    <p:sldId id="288" r:id="rId23"/>
    <p:sldId id="290" r:id="rId24"/>
    <p:sldId id="291" r:id="rId25"/>
    <p:sldId id="292" r:id="rId26"/>
    <p:sldId id="271"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19" r:id="rId41"/>
    <p:sldId id="320" r:id="rId42"/>
    <p:sldId id="321" r:id="rId43"/>
    <p:sldId id="322" r:id="rId44"/>
    <p:sldId id="306"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 id="340" r:id="rId62"/>
    <p:sldId id="323" r:id="rId63"/>
    <p:sldId id="274" r:id="rId64"/>
    <p:sldId id="307" r:id="rId65"/>
    <p:sldId id="308" r:id="rId66"/>
    <p:sldId id="277" r:id="rId67"/>
    <p:sldId id="310" r:id="rId68"/>
    <p:sldId id="309" r:id="rId69"/>
    <p:sldId id="311" r:id="rId70"/>
    <p:sldId id="312" r:id="rId71"/>
    <p:sldId id="313" r:id="rId72"/>
    <p:sldId id="314" r:id="rId73"/>
    <p:sldId id="315" r:id="rId74"/>
    <p:sldId id="316" r:id="rId75"/>
    <p:sldId id="317" r:id="rId76"/>
    <p:sldId id="318"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636AA2-AB0E-9E88-92AF-AF887E7C2FCD}" name="Govea, Isaiah" initials="GI" userId="S::igovea@ffa.org::68e7db79-cb75-4429-afda-2a6c4d1a4dd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9" autoAdjust="0"/>
    <p:restoredTop sz="94660"/>
  </p:normalViewPr>
  <p:slideViewPr>
    <p:cSldViewPr snapToGrid="0" showGuides="1">
      <p:cViewPr varScale="1">
        <p:scale>
          <a:sx n="65" d="100"/>
          <a:sy n="65" d="100"/>
        </p:scale>
        <p:origin x="594"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84" d="100"/>
          <a:sy n="84" d="100"/>
        </p:scale>
        <p:origin x="307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8/10/relationships/authors" Targe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C8C68-AD4A-4444-8EB3-EC5A0BB966DF}"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9A420CEA-67FB-407F-808E-1F5C4A401806}">
      <dgm:prSet phldrT="[Text]" custT="1"/>
      <dgm:spPr>
        <a:ln w="38100">
          <a:solidFill>
            <a:srgbClr val="002060"/>
          </a:solidFill>
        </a:ln>
      </dgm:spPr>
      <dgm:t>
        <a:bodyPr/>
        <a:lstStyle/>
        <a:p>
          <a:r>
            <a:rPr lang="en-US" sz="1500" b="1" dirty="0"/>
            <a:t>Leadership</a:t>
          </a:r>
        </a:p>
      </dgm:t>
    </dgm:pt>
    <dgm:pt modelId="{5FAE60A0-F5BC-44B9-952F-31762E876C63}" type="parTrans" cxnId="{51614AED-496F-45BC-9029-653803865D1F}">
      <dgm:prSet/>
      <dgm:spPr/>
      <dgm:t>
        <a:bodyPr/>
        <a:lstStyle/>
        <a:p>
          <a:endParaRPr lang="en-US"/>
        </a:p>
      </dgm:t>
    </dgm:pt>
    <dgm:pt modelId="{41A7678A-BD4F-467D-818C-7B57BEC62B2C}" type="sibTrans" cxnId="{51614AED-496F-45BC-9029-653803865D1F}">
      <dgm:prSet/>
      <dgm:spPr/>
      <dgm:t>
        <a:bodyPr/>
        <a:lstStyle/>
        <a:p>
          <a:endParaRPr lang="en-US"/>
        </a:p>
      </dgm:t>
    </dgm:pt>
    <dgm:pt modelId="{4CED12A6-210E-49B1-B167-E9D5BAEF0290}">
      <dgm:prSet phldrT="[Text]" custT="1"/>
      <dgm:spPr>
        <a:ln w="38100">
          <a:solidFill>
            <a:srgbClr val="002060"/>
          </a:solidFill>
        </a:ln>
      </dgm:spPr>
      <dgm:t>
        <a:bodyPr/>
        <a:lstStyle/>
        <a:p>
          <a:r>
            <a:rPr lang="en-US" sz="1500" b="1" dirty="0"/>
            <a:t>Healthy Lifestyle</a:t>
          </a:r>
        </a:p>
      </dgm:t>
    </dgm:pt>
    <dgm:pt modelId="{FB2F9A9A-150E-4CF9-BA50-18A57218CD33}" type="parTrans" cxnId="{20543C28-1F43-42E2-9A4A-56405CAE383B}">
      <dgm:prSet/>
      <dgm:spPr/>
      <dgm:t>
        <a:bodyPr/>
        <a:lstStyle/>
        <a:p>
          <a:endParaRPr lang="en-US"/>
        </a:p>
      </dgm:t>
    </dgm:pt>
    <dgm:pt modelId="{8B9DAD18-C55A-4C1B-8BDF-62BBE7747891}" type="sibTrans" cxnId="{20543C28-1F43-42E2-9A4A-56405CAE383B}">
      <dgm:prSet/>
      <dgm:spPr/>
      <dgm:t>
        <a:bodyPr/>
        <a:lstStyle/>
        <a:p>
          <a:endParaRPr lang="en-US"/>
        </a:p>
      </dgm:t>
    </dgm:pt>
    <dgm:pt modelId="{FFB6DBB0-0165-446B-864C-40D7BA58E24D}">
      <dgm:prSet phldrT="[Text]" custT="1"/>
      <dgm:spPr>
        <a:ln w="38100">
          <a:solidFill>
            <a:srgbClr val="002060"/>
          </a:solidFill>
        </a:ln>
      </dgm:spPr>
      <dgm:t>
        <a:bodyPr/>
        <a:lstStyle/>
        <a:p>
          <a:r>
            <a:rPr lang="en-US" sz="1500" b="1" dirty="0"/>
            <a:t>Scholarship</a:t>
          </a:r>
        </a:p>
      </dgm:t>
    </dgm:pt>
    <dgm:pt modelId="{9AFC6611-7550-490E-9042-0FA6D328A43D}" type="parTrans" cxnId="{7559DDE0-5395-4A59-BBE1-F8AEECD3AFFD}">
      <dgm:prSet/>
      <dgm:spPr/>
      <dgm:t>
        <a:bodyPr/>
        <a:lstStyle/>
        <a:p>
          <a:endParaRPr lang="en-US"/>
        </a:p>
      </dgm:t>
    </dgm:pt>
    <dgm:pt modelId="{E42D8618-53BF-42EA-83FC-9C8B6CBBBAB1}" type="sibTrans" cxnId="{7559DDE0-5395-4A59-BBE1-F8AEECD3AFFD}">
      <dgm:prSet/>
      <dgm:spPr/>
      <dgm:t>
        <a:bodyPr/>
        <a:lstStyle/>
        <a:p>
          <a:endParaRPr lang="en-US"/>
        </a:p>
      </dgm:t>
    </dgm:pt>
    <dgm:pt modelId="{D1FF0978-ACFF-4852-86E9-FB4D9DDA7AAB}">
      <dgm:prSet phldrT="[Text]" custT="1"/>
      <dgm:spPr>
        <a:ln w="38100">
          <a:solidFill>
            <a:srgbClr val="002060"/>
          </a:solidFill>
        </a:ln>
      </dgm:spPr>
      <dgm:t>
        <a:bodyPr/>
        <a:lstStyle/>
        <a:p>
          <a:r>
            <a:rPr lang="en-US" sz="1500" b="1" dirty="0"/>
            <a:t>Personal Growth</a:t>
          </a:r>
        </a:p>
      </dgm:t>
    </dgm:pt>
    <dgm:pt modelId="{BFAE5971-BF4E-4BB3-8474-9D9C4CD8B10E}" type="parTrans" cxnId="{C8EFE33B-F908-47E6-B2D8-9F116D0AFB3A}">
      <dgm:prSet/>
      <dgm:spPr/>
      <dgm:t>
        <a:bodyPr/>
        <a:lstStyle/>
        <a:p>
          <a:endParaRPr lang="en-US"/>
        </a:p>
      </dgm:t>
    </dgm:pt>
    <dgm:pt modelId="{3517B4E3-B0BE-420F-84B8-CCCB1ACF312A}" type="sibTrans" cxnId="{C8EFE33B-F908-47E6-B2D8-9F116D0AFB3A}">
      <dgm:prSet/>
      <dgm:spPr/>
      <dgm:t>
        <a:bodyPr/>
        <a:lstStyle/>
        <a:p>
          <a:endParaRPr lang="en-US"/>
        </a:p>
      </dgm:t>
    </dgm:pt>
    <dgm:pt modelId="{37C9BFD5-0F20-4090-84CA-873A8D2F7F0B}">
      <dgm:prSet phldrT="[Text]" custT="1"/>
      <dgm:spPr>
        <a:ln w="38100">
          <a:solidFill>
            <a:srgbClr val="002060"/>
          </a:solidFill>
        </a:ln>
      </dgm:spPr>
      <dgm:t>
        <a:bodyPr/>
        <a:lstStyle/>
        <a:p>
          <a:r>
            <a:rPr lang="en-US" sz="1500" b="1" dirty="0"/>
            <a:t>Career Success</a:t>
          </a:r>
        </a:p>
      </dgm:t>
    </dgm:pt>
    <dgm:pt modelId="{5E319BB9-4D53-43AD-B27E-9B2D56BFB960}" type="parTrans" cxnId="{8CCFF77A-0641-4178-83F8-8E0BED0970C0}">
      <dgm:prSet/>
      <dgm:spPr/>
      <dgm:t>
        <a:bodyPr/>
        <a:lstStyle/>
        <a:p>
          <a:endParaRPr lang="en-US"/>
        </a:p>
      </dgm:t>
    </dgm:pt>
    <dgm:pt modelId="{38A17EE1-54B0-4B30-8A05-0728BDA24D13}" type="sibTrans" cxnId="{8CCFF77A-0641-4178-83F8-8E0BED0970C0}">
      <dgm:prSet/>
      <dgm:spPr/>
      <dgm:t>
        <a:bodyPr/>
        <a:lstStyle/>
        <a:p>
          <a:endParaRPr lang="en-US"/>
        </a:p>
      </dgm:t>
    </dgm:pt>
    <dgm:pt modelId="{9FF2A8A7-1DC3-49BB-AF65-B9EB2BADED0F}" type="pres">
      <dgm:prSet presAssocID="{2AAC8C68-AD4A-4444-8EB3-EC5A0BB966DF}" presName="cycle" presStyleCnt="0">
        <dgm:presLayoutVars>
          <dgm:dir/>
          <dgm:resizeHandles val="exact"/>
        </dgm:presLayoutVars>
      </dgm:prSet>
      <dgm:spPr/>
    </dgm:pt>
    <dgm:pt modelId="{3AC41984-2329-45ED-935F-47DE35F8A29D}" type="pres">
      <dgm:prSet presAssocID="{9A420CEA-67FB-407F-808E-1F5C4A401806}" presName="node" presStyleLbl="node1" presStyleIdx="0" presStyleCnt="5">
        <dgm:presLayoutVars>
          <dgm:bulletEnabled val="1"/>
        </dgm:presLayoutVars>
      </dgm:prSet>
      <dgm:spPr/>
    </dgm:pt>
    <dgm:pt modelId="{EC8FF479-655A-4E2C-8BAC-C85510EF1257}" type="pres">
      <dgm:prSet presAssocID="{9A420CEA-67FB-407F-808E-1F5C4A401806}" presName="spNode" presStyleCnt="0"/>
      <dgm:spPr/>
    </dgm:pt>
    <dgm:pt modelId="{EAD37242-4856-4650-BF2D-A0EA30D8664A}" type="pres">
      <dgm:prSet presAssocID="{41A7678A-BD4F-467D-818C-7B57BEC62B2C}" presName="sibTrans" presStyleLbl="sibTrans1D1" presStyleIdx="0" presStyleCnt="5"/>
      <dgm:spPr/>
    </dgm:pt>
    <dgm:pt modelId="{83CFCBD9-B156-4B36-84CE-541EF6B5C913}" type="pres">
      <dgm:prSet presAssocID="{4CED12A6-210E-49B1-B167-E9D5BAEF0290}" presName="node" presStyleLbl="node1" presStyleIdx="1" presStyleCnt="5">
        <dgm:presLayoutVars>
          <dgm:bulletEnabled val="1"/>
        </dgm:presLayoutVars>
      </dgm:prSet>
      <dgm:spPr/>
    </dgm:pt>
    <dgm:pt modelId="{5CF9A097-9614-4FF2-89C2-8A8EE137401B}" type="pres">
      <dgm:prSet presAssocID="{4CED12A6-210E-49B1-B167-E9D5BAEF0290}" presName="spNode" presStyleCnt="0"/>
      <dgm:spPr/>
    </dgm:pt>
    <dgm:pt modelId="{691B9C0F-1D77-4261-B9D3-9AC553A425D6}" type="pres">
      <dgm:prSet presAssocID="{8B9DAD18-C55A-4C1B-8BDF-62BBE7747891}" presName="sibTrans" presStyleLbl="sibTrans1D1" presStyleIdx="1" presStyleCnt="5"/>
      <dgm:spPr/>
    </dgm:pt>
    <dgm:pt modelId="{723FCB02-E461-4242-9F6D-01409C41DB72}" type="pres">
      <dgm:prSet presAssocID="{FFB6DBB0-0165-446B-864C-40D7BA58E24D}" presName="node" presStyleLbl="node1" presStyleIdx="2" presStyleCnt="5">
        <dgm:presLayoutVars>
          <dgm:bulletEnabled val="1"/>
        </dgm:presLayoutVars>
      </dgm:prSet>
      <dgm:spPr/>
    </dgm:pt>
    <dgm:pt modelId="{E055B4F3-67A9-4EAC-A03E-9387CD39B1FF}" type="pres">
      <dgm:prSet presAssocID="{FFB6DBB0-0165-446B-864C-40D7BA58E24D}" presName="spNode" presStyleCnt="0"/>
      <dgm:spPr/>
    </dgm:pt>
    <dgm:pt modelId="{8D28F048-4AA9-4938-A289-3FEC1D809F3D}" type="pres">
      <dgm:prSet presAssocID="{E42D8618-53BF-42EA-83FC-9C8B6CBBBAB1}" presName="sibTrans" presStyleLbl="sibTrans1D1" presStyleIdx="2" presStyleCnt="5"/>
      <dgm:spPr/>
    </dgm:pt>
    <dgm:pt modelId="{6F148703-74B5-4E63-8C05-CADB79E60102}" type="pres">
      <dgm:prSet presAssocID="{D1FF0978-ACFF-4852-86E9-FB4D9DDA7AAB}" presName="node" presStyleLbl="node1" presStyleIdx="3" presStyleCnt="5">
        <dgm:presLayoutVars>
          <dgm:bulletEnabled val="1"/>
        </dgm:presLayoutVars>
      </dgm:prSet>
      <dgm:spPr/>
    </dgm:pt>
    <dgm:pt modelId="{DD35DFDF-57C5-4C1C-A825-0D082F567FE8}" type="pres">
      <dgm:prSet presAssocID="{D1FF0978-ACFF-4852-86E9-FB4D9DDA7AAB}" presName="spNode" presStyleCnt="0"/>
      <dgm:spPr/>
    </dgm:pt>
    <dgm:pt modelId="{60905D5B-5C1F-4091-A989-21E175497952}" type="pres">
      <dgm:prSet presAssocID="{3517B4E3-B0BE-420F-84B8-CCCB1ACF312A}" presName="sibTrans" presStyleLbl="sibTrans1D1" presStyleIdx="3" presStyleCnt="5"/>
      <dgm:spPr/>
    </dgm:pt>
    <dgm:pt modelId="{CD856DB0-81D9-4DFF-80DD-3F18723276DA}" type="pres">
      <dgm:prSet presAssocID="{37C9BFD5-0F20-4090-84CA-873A8D2F7F0B}" presName="node" presStyleLbl="node1" presStyleIdx="4" presStyleCnt="5">
        <dgm:presLayoutVars>
          <dgm:bulletEnabled val="1"/>
        </dgm:presLayoutVars>
      </dgm:prSet>
      <dgm:spPr/>
    </dgm:pt>
    <dgm:pt modelId="{28E2C065-EBE0-4D54-B694-794FDE8DEE7D}" type="pres">
      <dgm:prSet presAssocID="{37C9BFD5-0F20-4090-84CA-873A8D2F7F0B}" presName="spNode" presStyleCnt="0"/>
      <dgm:spPr/>
    </dgm:pt>
    <dgm:pt modelId="{15D381EB-4D1D-4B8A-B3D8-07300863FBDA}" type="pres">
      <dgm:prSet presAssocID="{38A17EE1-54B0-4B30-8A05-0728BDA24D13}" presName="sibTrans" presStyleLbl="sibTrans1D1" presStyleIdx="4" presStyleCnt="5"/>
      <dgm:spPr/>
    </dgm:pt>
  </dgm:ptLst>
  <dgm:cxnLst>
    <dgm:cxn modelId="{CB888B0C-72B0-466D-AA44-F0D2AC01371E}" type="presOf" srcId="{37C9BFD5-0F20-4090-84CA-873A8D2F7F0B}" destId="{CD856DB0-81D9-4DFF-80DD-3F18723276DA}" srcOrd="0" destOrd="0" presId="urn:microsoft.com/office/officeart/2005/8/layout/cycle6"/>
    <dgm:cxn modelId="{FA35751A-8CDE-4CEA-825A-F0A212E54CA8}" type="presOf" srcId="{38A17EE1-54B0-4B30-8A05-0728BDA24D13}" destId="{15D381EB-4D1D-4B8A-B3D8-07300863FBDA}" srcOrd="0" destOrd="0" presId="urn:microsoft.com/office/officeart/2005/8/layout/cycle6"/>
    <dgm:cxn modelId="{F496831E-AD68-4602-B23D-EA0B450C0B30}" type="presOf" srcId="{8B9DAD18-C55A-4C1B-8BDF-62BBE7747891}" destId="{691B9C0F-1D77-4261-B9D3-9AC553A425D6}" srcOrd="0" destOrd="0" presId="urn:microsoft.com/office/officeart/2005/8/layout/cycle6"/>
    <dgm:cxn modelId="{20543C28-1F43-42E2-9A4A-56405CAE383B}" srcId="{2AAC8C68-AD4A-4444-8EB3-EC5A0BB966DF}" destId="{4CED12A6-210E-49B1-B167-E9D5BAEF0290}" srcOrd="1" destOrd="0" parTransId="{FB2F9A9A-150E-4CF9-BA50-18A57218CD33}" sibTransId="{8B9DAD18-C55A-4C1B-8BDF-62BBE7747891}"/>
    <dgm:cxn modelId="{732AAA35-CB01-4055-8520-4B46C6AED0CE}" type="presOf" srcId="{2AAC8C68-AD4A-4444-8EB3-EC5A0BB966DF}" destId="{9FF2A8A7-1DC3-49BB-AF65-B9EB2BADED0F}" srcOrd="0" destOrd="0" presId="urn:microsoft.com/office/officeart/2005/8/layout/cycle6"/>
    <dgm:cxn modelId="{C8EFE33B-F908-47E6-B2D8-9F116D0AFB3A}" srcId="{2AAC8C68-AD4A-4444-8EB3-EC5A0BB966DF}" destId="{D1FF0978-ACFF-4852-86E9-FB4D9DDA7AAB}" srcOrd="3" destOrd="0" parTransId="{BFAE5971-BF4E-4BB3-8474-9D9C4CD8B10E}" sibTransId="{3517B4E3-B0BE-420F-84B8-CCCB1ACF312A}"/>
    <dgm:cxn modelId="{CBBBF93C-879E-4BA9-BFF4-A515013F099E}" type="presOf" srcId="{41A7678A-BD4F-467D-818C-7B57BEC62B2C}" destId="{EAD37242-4856-4650-BF2D-A0EA30D8664A}" srcOrd="0" destOrd="0" presId="urn:microsoft.com/office/officeart/2005/8/layout/cycle6"/>
    <dgm:cxn modelId="{3F68AD61-9512-4D03-B6CA-D5562FE11784}" type="presOf" srcId="{E42D8618-53BF-42EA-83FC-9C8B6CBBBAB1}" destId="{8D28F048-4AA9-4938-A289-3FEC1D809F3D}" srcOrd="0" destOrd="0" presId="urn:microsoft.com/office/officeart/2005/8/layout/cycle6"/>
    <dgm:cxn modelId="{A7CA6942-9A78-40B0-AA08-FEA9E756EE7C}" type="presOf" srcId="{9A420CEA-67FB-407F-808E-1F5C4A401806}" destId="{3AC41984-2329-45ED-935F-47DE35F8A29D}" srcOrd="0" destOrd="0" presId="urn:microsoft.com/office/officeart/2005/8/layout/cycle6"/>
    <dgm:cxn modelId="{66F65964-08A7-4FE5-BD5F-F2CF55412C00}" type="presOf" srcId="{3517B4E3-B0BE-420F-84B8-CCCB1ACF312A}" destId="{60905D5B-5C1F-4091-A989-21E175497952}" srcOrd="0" destOrd="0" presId="urn:microsoft.com/office/officeart/2005/8/layout/cycle6"/>
    <dgm:cxn modelId="{8CCFF77A-0641-4178-83F8-8E0BED0970C0}" srcId="{2AAC8C68-AD4A-4444-8EB3-EC5A0BB966DF}" destId="{37C9BFD5-0F20-4090-84CA-873A8D2F7F0B}" srcOrd="4" destOrd="0" parTransId="{5E319BB9-4D53-43AD-B27E-9B2D56BFB960}" sibTransId="{38A17EE1-54B0-4B30-8A05-0728BDA24D13}"/>
    <dgm:cxn modelId="{22810CA1-A445-4BFE-BA19-66B1BC9C62B9}" type="presOf" srcId="{4CED12A6-210E-49B1-B167-E9D5BAEF0290}" destId="{83CFCBD9-B156-4B36-84CE-541EF6B5C913}" srcOrd="0" destOrd="0" presId="urn:microsoft.com/office/officeart/2005/8/layout/cycle6"/>
    <dgm:cxn modelId="{B68DA4B1-AD1D-4BF4-BDDB-FB9F11E78746}" type="presOf" srcId="{FFB6DBB0-0165-446B-864C-40D7BA58E24D}" destId="{723FCB02-E461-4242-9F6D-01409C41DB72}" srcOrd="0" destOrd="0" presId="urn:microsoft.com/office/officeart/2005/8/layout/cycle6"/>
    <dgm:cxn modelId="{113601C5-CDF3-439B-8650-C9AFC9CD9E47}" type="presOf" srcId="{D1FF0978-ACFF-4852-86E9-FB4D9DDA7AAB}" destId="{6F148703-74B5-4E63-8C05-CADB79E60102}" srcOrd="0" destOrd="0" presId="urn:microsoft.com/office/officeart/2005/8/layout/cycle6"/>
    <dgm:cxn modelId="{7559DDE0-5395-4A59-BBE1-F8AEECD3AFFD}" srcId="{2AAC8C68-AD4A-4444-8EB3-EC5A0BB966DF}" destId="{FFB6DBB0-0165-446B-864C-40D7BA58E24D}" srcOrd="2" destOrd="0" parTransId="{9AFC6611-7550-490E-9042-0FA6D328A43D}" sibTransId="{E42D8618-53BF-42EA-83FC-9C8B6CBBBAB1}"/>
    <dgm:cxn modelId="{51614AED-496F-45BC-9029-653803865D1F}" srcId="{2AAC8C68-AD4A-4444-8EB3-EC5A0BB966DF}" destId="{9A420CEA-67FB-407F-808E-1F5C4A401806}" srcOrd="0" destOrd="0" parTransId="{5FAE60A0-F5BC-44B9-952F-31762E876C63}" sibTransId="{41A7678A-BD4F-467D-818C-7B57BEC62B2C}"/>
    <dgm:cxn modelId="{644F02A2-11CA-4AE9-9971-3FAED1FF3DEA}" type="presParOf" srcId="{9FF2A8A7-1DC3-49BB-AF65-B9EB2BADED0F}" destId="{3AC41984-2329-45ED-935F-47DE35F8A29D}" srcOrd="0" destOrd="0" presId="urn:microsoft.com/office/officeart/2005/8/layout/cycle6"/>
    <dgm:cxn modelId="{0A66A016-DB5A-4B3F-B8D1-C597C2460F59}" type="presParOf" srcId="{9FF2A8A7-1DC3-49BB-AF65-B9EB2BADED0F}" destId="{EC8FF479-655A-4E2C-8BAC-C85510EF1257}" srcOrd="1" destOrd="0" presId="urn:microsoft.com/office/officeart/2005/8/layout/cycle6"/>
    <dgm:cxn modelId="{D1FF62B2-EDE2-4B9D-892A-7818BE057673}" type="presParOf" srcId="{9FF2A8A7-1DC3-49BB-AF65-B9EB2BADED0F}" destId="{EAD37242-4856-4650-BF2D-A0EA30D8664A}" srcOrd="2" destOrd="0" presId="urn:microsoft.com/office/officeart/2005/8/layout/cycle6"/>
    <dgm:cxn modelId="{97EF3241-8617-4DB1-98AC-BA110E5DAC02}" type="presParOf" srcId="{9FF2A8A7-1DC3-49BB-AF65-B9EB2BADED0F}" destId="{83CFCBD9-B156-4B36-84CE-541EF6B5C913}" srcOrd="3" destOrd="0" presId="urn:microsoft.com/office/officeart/2005/8/layout/cycle6"/>
    <dgm:cxn modelId="{6AD27492-A437-4ADD-94AA-6A8A2905672C}" type="presParOf" srcId="{9FF2A8A7-1DC3-49BB-AF65-B9EB2BADED0F}" destId="{5CF9A097-9614-4FF2-89C2-8A8EE137401B}" srcOrd="4" destOrd="0" presId="urn:microsoft.com/office/officeart/2005/8/layout/cycle6"/>
    <dgm:cxn modelId="{48895AA1-8C62-4F70-8DFB-FD481F90FC8F}" type="presParOf" srcId="{9FF2A8A7-1DC3-49BB-AF65-B9EB2BADED0F}" destId="{691B9C0F-1D77-4261-B9D3-9AC553A425D6}" srcOrd="5" destOrd="0" presId="urn:microsoft.com/office/officeart/2005/8/layout/cycle6"/>
    <dgm:cxn modelId="{4F7920CB-331E-42CB-BF79-D727D5D8A6B3}" type="presParOf" srcId="{9FF2A8A7-1DC3-49BB-AF65-B9EB2BADED0F}" destId="{723FCB02-E461-4242-9F6D-01409C41DB72}" srcOrd="6" destOrd="0" presId="urn:microsoft.com/office/officeart/2005/8/layout/cycle6"/>
    <dgm:cxn modelId="{CEE4E52A-3E6C-488E-8F57-CDFFEBC3BBA5}" type="presParOf" srcId="{9FF2A8A7-1DC3-49BB-AF65-B9EB2BADED0F}" destId="{E055B4F3-67A9-4EAC-A03E-9387CD39B1FF}" srcOrd="7" destOrd="0" presId="urn:microsoft.com/office/officeart/2005/8/layout/cycle6"/>
    <dgm:cxn modelId="{8BE4E0E7-4EC8-4A1A-BD55-51CCDF7C74E1}" type="presParOf" srcId="{9FF2A8A7-1DC3-49BB-AF65-B9EB2BADED0F}" destId="{8D28F048-4AA9-4938-A289-3FEC1D809F3D}" srcOrd="8" destOrd="0" presId="urn:microsoft.com/office/officeart/2005/8/layout/cycle6"/>
    <dgm:cxn modelId="{F18B9C07-48CF-46CF-AAAA-677A89F56C46}" type="presParOf" srcId="{9FF2A8A7-1DC3-49BB-AF65-B9EB2BADED0F}" destId="{6F148703-74B5-4E63-8C05-CADB79E60102}" srcOrd="9" destOrd="0" presId="urn:microsoft.com/office/officeart/2005/8/layout/cycle6"/>
    <dgm:cxn modelId="{1D5D9BC8-FFA8-4EF3-B035-2BBF3034565B}" type="presParOf" srcId="{9FF2A8A7-1DC3-49BB-AF65-B9EB2BADED0F}" destId="{DD35DFDF-57C5-4C1C-A825-0D082F567FE8}" srcOrd="10" destOrd="0" presId="urn:microsoft.com/office/officeart/2005/8/layout/cycle6"/>
    <dgm:cxn modelId="{EF7FAFB4-4B42-4ECD-9C99-D048A854B362}" type="presParOf" srcId="{9FF2A8A7-1DC3-49BB-AF65-B9EB2BADED0F}" destId="{60905D5B-5C1F-4091-A989-21E175497952}" srcOrd="11" destOrd="0" presId="urn:microsoft.com/office/officeart/2005/8/layout/cycle6"/>
    <dgm:cxn modelId="{8D7A1FFA-2152-4ACD-9668-7470CF2F9406}" type="presParOf" srcId="{9FF2A8A7-1DC3-49BB-AF65-B9EB2BADED0F}" destId="{CD856DB0-81D9-4DFF-80DD-3F18723276DA}" srcOrd="12" destOrd="0" presId="urn:microsoft.com/office/officeart/2005/8/layout/cycle6"/>
    <dgm:cxn modelId="{B48CBDDA-1B5A-4D02-9FEB-40302F1AAE62}" type="presParOf" srcId="{9FF2A8A7-1DC3-49BB-AF65-B9EB2BADED0F}" destId="{28E2C065-EBE0-4D54-B694-794FDE8DEE7D}" srcOrd="13" destOrd="0" presId="urn:microsoft.com/office/officeart/2005/8/layout/cycle6"/>
    <dgm:cxn modelId="{BF681043-AE5B-40E8-9EFF-7C8FD612915E}" type="presParOf" srcId="{9FF2A8A7-1DC3-49BB-AF65-B9EB2BADED0F}" destId="{15D381EB-4D1D-4B8A-B3D8-07300863FBDA}"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C8C68-AD4A-4444-8EB3-EC5A0BB966DF}"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9A420CEA-67FB-407F-808E-1F5C4A401806}">
      <dgm:prSet phldrT="[Text]" custT="1"/>
      <dgm:spPr>
        <a:ln w="38100">
          <a:solidFill>
            <a:srgbClr val="002060"/>
          </a:solidFill>
        </a:ln>
      </dgm:spPr>
      <dgm:t>
        <a:bodyPr/>
        <a:lstStyle/>
        <a:p>
          <a:r>
            <a:rPr lang="en-US" sz="1500" b="1" dirty="0"/>
            <a:t>Environmental</a:t>
          </a:r>
        </a:p>
      </dgm:t>
    </dgm:pt>
    <dgm:pt modelId="{5FAE60A0-F5BC-44B9-952F-31762E876C63}" type="parTrans" cxnId="{51614AED-496F-45BC-9029-653803865D1F}">
      <dgm:prSet/>
      <dgm:spPr/>
      <dgm:t>
        <a:bodyPr/>
        <a:lstStyle/>
        <a:p>
          <a:endParaRPr lang="en-US"/>
        </a:p>
      </dgm:t>
    </dgm:pt>
    <dgm:pt modelId="{41A7678A-BD4F-467D-818C-7B57BEC62B2C}" type="sibTrans" cxnId="{51614AED-496F-45BC-9029-653803865D1F}">
      <dgm:prSet/>
      <dgm:spPr/>
      <dgm:t>
        <a:bodyPr/>
        <a:lstStyle/>
        <a:p>
          <a:endParaRPr lang="en-US"/>
        </a:p>
      </dgm:t>
    </dgm:pt>
    <dgm:pt modelId="{4CED12A6-210E-49B1-B167-E9D5BAEF0290}">
      <dgm:prSet phldrT="[Text]" custT="1"/>
      <dgm:spPr>
        <a:ln w="38100">
          <a:solidFill>
            <a:srgbClr val="002060"/>
          </a:solidFill>
        </a:ln>
      </dgm:spPr>
      <dgm:t>
        <a:bodyPr/>
        <a:lstStyle/>
        <a:p>
          <a:r>
            <a:rPr lang="en-US" sz="1500" b="1" dirty="0"/>
            <a:t>Human Resources</a:t>
          </a:r>
        </a:p>
      </dgm:t>
    </dgm:pt>
    <dgm:pt modelId="{FB2F9A9A-150E-4CF9-BA50-18A57218CD33}" type="parTrans" cxnId="{20543C28-1F43-42E2-9A4A-56405CAE383B}">
      <dgm:prSet/>
      <dgm:spPr/>
      <dgm:t>
        <a:bodyPr/>
        <a:lstStyle/>
        <a:p>
          <a:endParaRPr lang="en-US"/>
        </a:p>
      </dgm:t>
    </dgm:pt>
    <dgm:pt modelId="{8B9DAD18-C55A-4C1B-8BDF-62BBE7747891}" type="sibTrans" cxnId="{20543C28-1F43-42E2-9A4A-56405CAE383B}">
      <dgm:prSet/>
      <dgm:spPr/>
      <dgm:t>
        <a:bodyPr/>
        <a:lstStyle/>
        <a:p>
          <a:endParaRPr lang="en-US"/>
        </a:p>
      </dgm:t>
    </dgm:pt>
    <dgm:pt modelId="{FFB6DBB0-0165-446B-864C-40D7BA58E24D}">
      <dgm:prSet phldrT="[Text]" custT="1"/>
      <dgm:spPr>
        <a:ln w="38100">
          <a:solidFill>
            <a:srgbClr val="002060"/>
          </a:solidFill>
        </a:ln>
      </dgm:spPr>
      <dgm:t>
        <a:bodyPr/>
        <a:lstStyle/>
        <a:p>
          <a:r>
            <a:rPr lang="en-US" sz="1500" b="1" dirty="0"/>
            <a:t>Citizenship</a:t>
          </a:r>
        </a:p>
      </dgm:t>
    </dgm:pt>
    <dgm:pt modelId="{9AFC6611-7550-490E-9042-0FA6D328A43D}" type="parTrans" cxnId="{7559DDE0-5395-4A59-BBE1-F8AEECD3AFFD}">
      <dgm:prSet/>
      <dgm:spPr/>
      <dgm:t>
        <a:bodyPr/>
        <a:lstStyle/>
        <a:p>
          <a:endParaRPr lang="en-US"/>
        </a:p>
      </dgm:t>
    </dgm:pt>
    <dgm:pt modelId="{E42D8618-53BF-42EA-83FC-9C8B6CBBBAB1}" type="sibTrans" cxnId="{7559DDE0-5395-4A59-BBE1-F8AEECD3AFFD}">
      <dgm:prSet/>
      <dgm:spPr/>
      <dgm:t>
        <a:bodyPr/>
        <a:lstStyle/>
        <a:p>
          <a:endParaRPr lang="en-US"/>
        </a:p>
      </dgm:t>
    </dgm:pt>
    <dgm:pt modelId="{D1FF0978-ACFF-4852-86E9-FB4D9DDA7AAB}">
      <dgm:prSet phldrT="[Text]" custT="1"/>
      <dgm:spPr>
        <a:ln w="38100">
          <a:solidFill>
            <a:srgbClr val="002060"/>
          </a:solidFill>
        </a:ln>
      </dgm:spPr>
      <dgm:t>
        <a:bodyPr/>
        <a:lstStyle/>
        <a:p>
          <a:r>
            <a:rPr lang="en-US" sz="1500" b="1" dirty="0"/>
            <a:t>Stakeholder Engagement</a:t>
          </a:r>
        </a:p>
      </dgm:t>
    </dgm:pt>
    <dgm:pt modelId="{BFAE5971-BF4E-4BB3-8474-9D9C4CD8B10E}" type="parTrans" cxnId="{C8EFE33B-F908-47E6-B2D8-9F116D0AFB3A}">
      <dgm:prSet/>
      <dgm:spPr/>
      <dgm:t>
        <a:bodyPr/>
        <a:lstStyle/>
        <a:p>
          <a:endParaRPr lang="en-US"/>
        </a:p>
      </dgm:t>
    </dgm:pt>
    <dgm:pt modelId="{3517B4E3-B0BE-420F-84B8-CCCB1ACF312A}" type="sibTrans" cxnId="{C8EFE33B-F908-47E6-B2D8-9F116D0AFB3A}">
      <dgm:prSet/>
      <dgm:spPr/>
      <dgm:t>
        <a:bodyPr/>
        <a:lstStyle/>
        <a:p>
          <a:endParaRPr lang="en-US"/>
        </a:p>
      </dgm:t>
    </dgm:pt>
    <dgm:pt modelId="{37C9BFD5-0F20-4090-84CA-873A8D2F7F0B}">
      <dgm:prSet phldrT="[Text]" custT="1"/>
      <dgm:spPr>
        <a:ln w="38100">
          <a:solidFill>
            <a:srgbClr val="002060"/>
          </a:solidFill>
        </a:ln>
      </dgm:spPr>
      <dgm:t>
        <a:bodyPr/>
        <a:lstStyle/>
        <a:p>
          <a:r>
            <a:rPr lang="en-US" sz="1500" b="1" dirty="0"/>
            <a:t>Economic Development</a:t>
          </a:r>
        </a:p>
      </dgm:t>
    </dgm:pt>
    <dgm:pt modelId="{5E319BB9-4D53-43AD-B27E-9B2D56BFB960}" type="parTrans" cxnId="{8CCFF77A-0641-4178-83F8-8E0BED0970C0}">
      <dgm:prSet/>
      <dgm:spPr/>
      <dgm:t>
        <a:bodyPr/>
        <a:lstStyle/>
        <a:p>
          <a:endParaRPr lang="en-US"/>
        </a:p>
      </dgm:t>
    </dgm:pt>
    <dgm:pt modelId="{38A17EE1-54B0-4B30-8A05-0728BDA24D13}" type="sibTrans" cxnId="{8CCFF77A-0641-4178-83F8-8E0BED0970C0}">
      <dgm:prSet/>
      <dgm:spPr/>
      <dgm:t>
        <a:bodyPr/>
        <a:lstStyle/>
        <a:p>
          <a:endParaRPr lang="en-US"/>
        </a:p>
      </dgm:t>
    </dgm:pt>
    <dgm:pt modelId="{9FF2A8A7-1DC3-49BB-AF65-B9EB2BADED0F}" type="pres">
      <dgm:prSet presAssocID="{2AAC8C68-AD4A-4444-8EB3-EC5A0BB966DF}" presName="cycle" presStyleCnt="0">
        <dgm:presLayoutVars>
          <dgm:dir/>
          <dgm:resizeHandles val="exact"/>
        </dgm:presLayoutVars>
      </dgm:prSet>
      <dgm:spPr/>
    </dgm:pt>
    <dgm:pt modelId="{3AC41984-2329-45ED-935F-47DE35F8A29D}" type="pres">
      <dgm:prSet presAssocID="{9A420CEA-67FB-407F-808E-1F5C4A401806}" presName="node" presStyleLbl="node1" presStyleIdx="0" presStyleCnt="5">
        <dgm:presLayoutVars>
          <dgm:bulletEnabled val="1"/>
        </dgm:presLayoutVars>
      </dgm:prSet>
      <dgm:spPr/>
    </dgm:pt>
    <dgm:pt modelId="{EC8FF479-655A-4E2C-8BAC-C85510EF1257}" type="pres">
      <dgm:prSet presAssocID="{9A420CEA-67FB-407F-808E-1F5C4A401806}" presName="spNode" presStyleCnt="0"/>
      <dgm:spPr/>
    </dgm:pt>
    <dgm:pt modelId="{EAD37242-4856-4650-BF2D-A0EA30D8664A}" type="pres">
      <dgm:prSet presAssocID="{41A7678A-BD4F-467D-818C-7B57BEC62B2C}" presName="sibTrans" presStyleLbl="sibTrans1D1" presStyleIdx="0" presStyleCnt="5"/>
      <dgm:spPr/>
    </dgm:pt>
    <dgm:pt modelId="{83CFCBD9-B156-4B36-84CE-541EF6B5C913}" type="pres">
      <dgm:prSet presAssocID="{4CED12A6-210E-49B1-B167-E9D5BAEF0290}" presName="node" presStyleLbl="node1" presStyleIdx="1" presStyleCnt="5">
        <dgm:presLayoutVars>
          <dgm:bulletEnabled val="1"/>
        </dgm:presLayoutVars>
      </dgm:prSet>
      <dgm:spPr/>
    </dgm:pt>
    <dgm:pt modelId="{5CF9A097-9614-4FF2-89C2-8A8EE137401B}" type="pres">
      <dgm:prSet presAssocID="{4CED12A6-210E-49B1-B167-E9D5BAEF0290}" presName="spNode" presStyleCnt="0"/>
      <dgm:spPr/>
    </dgm:pt>
    <dgm:pt modelId="{691B9C0F-1D77-4261-B9D3-9AC553A425D6}" type="pres">
      <dgm:prSet presAssocID="{8B9DAD18-C55A-4C1B-8BDF-62BBE7747891}" presName="sibTrans" presStyleLbl="sibTrans1D1" presStyleIdx="1" presStyleCnt="5"/>
      <dgm:spPr/>
    </dgm:pt>
    <dgm:pt modelId="{723FCB02-E461-4242-9F6D-01409C41DB72}" type="pres">
      <dgm:prSet presAssocID="{FFB6DBB0-0165-446B-864C-40D7BA58E24D}" presName="node" presStyleLbl="node1" presStyleIdx="2" presStyleCnt="5">
        <dgm:presLayoutVars>
          <dgm:bulletEnabled val="1"/>
        </dgm:presLayoutVars>
      </dgm:prSet>
      <dgm:spPr/>
    </dgm:pt>
    <dgm:pt modelId="{E055B4F3-67A9-4EAC-A03E-9387CD39B1FF}" type="pres">
      <dgm:prSet presAssocID="{FFB6DBB0-0165-446B-864C-40D7BA58E24D}" presName="spNode" presStyleCnt="0"/>
      <dgm:spPr/>
    </dgm:pt>
    <dgm:pt modelId="{8D28F048-4AA9-4938-A289-3FEC1D809F3D}" type="pres">
      <dgm:prSet presAssocID="{E42D8618-53BF-42EA-83FC-9C8B6CBBBAB1}" presName="sibTrans" presStyleLbl="sibTrans1D1" presStyleIdx="2" presStyleCnt="5"/>
      <dgm:spPr/>
    </dgm:pt>
    <dgm:pt modelId="{6F148703-74B5-4E63-8C05-CADB79E60102}" type="pres">
      <dgm:prSet presAssocID="{D1FF0978-ACFF-4852-86E9-FB4D9DDA7AAB}" presName="node" presStyleLbl="node1" presStyleIdx="3" presStyleCnt="5">
        <dgm:presLayoutVars>
          <dgm:bulletEnabled val="1"/>
        </dgm:presLayoutVars>
      </dgm:prSet>
      <dgm:spPr/>
    </dgm:pt>
    <dgm:pt modelId="{DD35DFDF-57C5-4C1C-A825-0D082F567FE8}" type="pres">
      <dgm:prSet presAssocID="{D1FF0978-ACFF-4852-86E9-FB4D9DDA7AAB}" presName="spNode" presStyleCnt="0"/>
      <dgm:spPr/>
    </dgm:pt>
    <dgm:pt modelId="{60905D5B-5C1F-4091-A989-21E175497952}" type="pres">
      <dgm:prSet presAssocID="{3517B4E3-B0BE-420F-84B8-CCCB1ACF312A}" presName="sibTrans" presStyleLbl="sibTrans1D1" presStyleIdx="3" presStyleCnt="5"/>
      <dgm:spPr/>
    </dgm:pt>
    <dgm:pt modelId="{CD856DB0-81D9-4DFF-80DD-3F18723276DA}" type="pres">
      <dgm:prSet presAssocID="{37C9BFD5-0F20-4090-84CA-873A8D2F7F0B}" presName="node" presStyleLbl="node1" presStyleIdx="4" presStyleCnt="5">
        <dgm:presLayoutVars>
          <dgm:bulletEnabled val="1"/>
        </dgm:presLayoutVars>
      </dgm:prSet>
      <dgm:spPr/>
    </dgm:pt>
    <dgm:pt modelId="{28E2C065-EBE0-4D54-B694-794FDE8DEE7D}" type="pres">
      <dgm:prSet presAssocID="{37C9BFD5-0F20-4090-84CA-873A8D2F7F0B}" presName="spNode" presStyleCnt="0"/>
      <dgm:spPr/>
    </dgm:pt>
    <dgm:pt modelId="{15D381EB-4D1D-4B8A-B3D8-07300863FBDA}" type="pres">
      <dgm:prSet presAssocID="{38A17EE1-54B0-4B30-8A05-0728BDA24D13}" presName="sibTrans" presStyleLbl="sibTrans1D1" presStyleIdx="4" presStyleCnt="5"/>
      <dgm:spPr/>
    </dgm:pt>
  </dgm:ptLst>
  <dgm:cxnLst>
    <dgm:cxn modelId="{CB888B0C-72B0-466D-AA44-F0D2AC01371E}" type="presOf" srcId="{37C9BFD5-0F20-4090-84CA-873A8D2F7F0B}" destId="{CD856DB0-81D9-4DFF-80DD-3F18723276DA}" srcOrd="0" destOrd="0" presId="urn:microsoft.com/office/officeart/2005/8/layout/cycle6"/>
    <dgm:cxn modelId="{FA35751A-8CDE-4CEA-825A-F0A212E54CA8}" type="presOf" srcId="{38A17EE1-54B0-4B30-8A05-0728BDA24D13}" destId="{15D381EB-4D1D-4B8A-B3D8-07300863FBDA}" srcOrd="0" destOrd="0" presId="urn:microsoft.com/office/officeart/2005/8/layout/cycle6"/>
    <dgm:cxn modelId="{F496831E-AD68-4602-B23D-EA0B450C0B30}" type="presOf" srcId="{8B9DAD18-C55A-4C1B-8BDF-62BBE7747891}" destId="{691B9C0F-1D77-4261-B9D3-9AC553A425D6}" srcOrd="0" destOrd="0" presId="urn:microsoft.com/office/officeart/2005/8/layout/cycle6"/>
    <dgm:cxn modelId="{20543C28-1F43-42E2-9A4A-56405CAE383B}" srcId="{2AAC8C68-AD4A-4444-8EB3-EC5A0BB966DF}" destId="{4CED12A6-210E-49B1-B167-E9D5BAEF0290}" srcOrd="1" destOrd="0" parTransId="{FB2F9A9A-150E-4CF9-BA50-18A57218CD33}" sibTransId="{8B9DAD18-C55A-4C1B-8BDF-62BBE7747891}"/>
    <dgm:cxn modelId="{732AAA35-CB01-4055-8520-4B46C6AED0CE}" type="presOf" srcId="{2AAC8C68-AD4A-4444-8EB3-EC5A0BB966DF}" destId="{9FF2A8A7-1DC3-49BB-AF65-B9EB2BADED0F}" srcOrd="0" destOrd="0" presId="urn:microsoft.com/office/officeart/2005/8/layout/cycle6"/>
    <dgm:cxn modelId="{C8EFE33B-F908-47E6-B2D8-9F116D0AFB3A}" srcId="{2AAC8C68-AD4A-4444-8EB3-EC5A0BB966DF}" destId="{D1FF0978-ACFF-4852-86E9-FB4D9DDA7AAB}" srcOrd="3" destOrd="0" parTransId="{BFAE5971-BF4E-4BB3-8474-9D9C4CD8B10E}" sibTransId="{3517B4E3-B0BE-420F-84B8-CCCB1ACF312A}"/>
    <dgm:cxn modelId="{CBBBF93C-879E-4BA9-BFF4-A515013F099E}" type="presOf" srcId="{41A7678A-BD4F-467D-818C-7B57BEC62B2C}" destId="{EAD37242-4856-4650-BF2D-A0EA30D8664A}" srcOrd="0" destOrd="0" presId="urn:microsoft.com/office/officeart/2005/8/layout/cycle6"/>
    <dgm:cxn modelId="{3F68AD61-9512-4D03-B6CA-D5562FE11784}" type="presOf" srcId="{E42D8618-53BF-42EA-83FC-9C8B6CBBBAB1}" destId="{8D28F048-4AA9-4938-A289-3FEC1D809F3D}" srcOrd="0" destOrd="0" presId="urn:microsoft.com/office/officeart/2005/8/layout/cycle6"/>
    <dgm:cxn modelId="{A7CA6942-9A78-40B0-AA08-FEA9E756EE7C}" type="presOf" srcId="{9A420CEA-67FB-407F-808E-1F5C4A401806}" destId="{3AC41984-2329-45ED-935F-47DE35F8A29D}" srcOrd="0" destOrd="0" presId="urn:microsoft.com/office/officeart/2005/8/layout/cycle6"/>
    <dgm:cxn modelId="{66F65964-08A7-4FE5-BD5F-F2CF55412C00}" type="presOf" srcId="{3517B4E3-B0BE-420F-84B8-CCCB1ACF312A}" destId="{60905D5B-5C1F-4091-A989-21E175497952}" srcOrd="0" destOrd="0" presId="urn:microsoft.com/office/officeart/2005/8/layout/cycle6"/>
    <dgm:cxn modelId="{8CCFF77A-0641-4178-83F8-8E0BED0970C0}" srcId="{2AAC8C68-AD4A-4444-8EB3-EC5A0BB966DF}" destId="{37C9BFD5-0F20-4090-84CA-873A8D2F7F0B}" srcOrd="4" destOrd="0" parTransId="{5E319BB9-4D53-43AD-B27E-9B2D56BFB960}" sibTransId="{38A17EE1-54B0-4B30-8A05-0728BDA24D13}"/>
    <dgm:cxn modelId="{22810CA1-A445-4BFE-BA19-66B1BC9C62B9}" type="presOf" srcId="{4CED12A6-210E-49B1-B167-E9D5BAEF0290}" destId="{83CFCBD9-B156-4B36-84CE-541EF6B5C913}" srcOrd="0" destOrd="0" presId="urn:microsoft.com/office/officeart/2005/8/layout/cycle6"/>
    <dgm:cxn modelId="{B68DA4B1-AD1D-4BF4-BDDB-FB9F11E78746}" type="presOf" srcId="{FFB6DBB0-0165-446B-864C-40D7BA58E24D}" destId="{723FCB02-E461-4242-9F6D-01409C41DB72}" srcOrd="0" destOrd="0" presId="urn:microsoft.com/office/officeart/2005/8/layout/cycle6"/>
    <dgm:cxn modelId="{113601C5-CDF3-439B-8650-C9AFC9CD9E47}" type="presOf" srcId="{D1FF0978-ACFF-4852-86E9-FB4D9DDA7AAB}" destId="{6F148703-74B5-4E63-8C05-CADB79E60102}" srcOrd="0" destOrd="0" presId="urn:microsoft.com/office/officeart/2005/8/layout/cycle6"/>
    <dgm:cxn modelId="{7559DDE0-5395-4A59-BBE1-F8AEECD3AFFD}" srcId="{2AAC8C68-AD4A-4444-8EB3-EC5A0BB966DF}" destId="{FFB6DBB0-0165-446B-864C-40D7BA58E24D}" srcOrd="2" destOrd="0" parTransId="{9AFC6611-7550-490E-9042-0FA6D328A43D}" sibTransId="{E42D8618-53BF-42EA-83FC-9C8B6CBBBAB1}"/>
    <dgm:cxn modelId="{51614AED-496F-45BC-9029-653803865D1F}" srcId="{2AAC8C68-AD4A-4444-8EB3-EC5A0BB966DF}" destId="{9A420CEA-67FB-407F-808E-1F5C4A401806}" srcOrd="0" destOrd="0" parTransId="{5FAE60A0-F5BC-44B9-952F-31762E876C63}" sibTransId="{41A7678A-BD4F-467D-818C-7B57BEC62B2C}"/>
    <dgm:cxn modelId="{644F02A2-11CA-4AE9-9971-3FAED1FF3DEA}" type="presParOf" srcId="{9FF2A8A7-1DC3-49BB-AF65-B9EB2BADED0F}" destId="{3AC41984-2329-45ED-935F-47DE35F8A29D}" srcOrd="0" destOrd="0" presId="urn:microsoft.com/office/officeart/2005/8/layout/cycle6"/>
    <dgm:cxn modelId="{0A66A016-DB5A-4B3F-B8D1-C597C2460F59}" type="presParOf" srcId="{9FF2A8A7-1DC3-49BB-AF65-B9EB2BADED0F}" destId="{EC8FF479-655A-4E2C-8BAC-C85510EF1257}" srcOrd="1" destOrd="0" presId="urn:microsoft.com/office/officeart/2005/8/layout/cycle6"/>
    <dgm:cxn modelId="{D1FF62B2-EDE2-4B9D-892A-7818BE057673}" type="presParOf" srcId="{9FF2A8A7-1DC3-49BB-AF65-B9EB2BADED0F}" destId="{EAD37242-4856-4650-BF2D-A0EA30D8664A}" srcOrd="2" destOrd="0" presId="urn:microsoft.com/office/officeart/2005/8/layout/cycle6"/>
    <dgm:cxn modelId="{97EF3241-8617-4DB1-98AC-BA110E5DAC02}" type="presParOf" srcId="{9FF2A8A7-1DC3-49BB-AF65-B9EB2BADED0F}" destId="{83CFCBD9-B156-4B36-84CE-541EF6B5C913}" srcOrd="3" destOrd="0" presId="urn:microsoft.com/office/officeart/2005/8/layout/cycle6"/>
    <dgm:cxn modelId="{6AD27492-A437-4ADD-94AA-6A8A2905672C}" type="presParOf" srcId="{9FF2A8A7-1DC3-49BB-AF65-B9EB2BADED0F}" destId="{5CF9A097-9614-4FF2-89C2-8A8EE137401B}" srcOrd="4" destOrd="0" presId="urn:microsoft.com/office/officeart/2005/8/layout/cycle6"/>
    <dgm:cxn modelId="{48895AA1-8C62-4F70-8DFB-FD481F90FC8F}" type="presParOf" srcId="{9FF2A8A7-1DC3-49BB-AF65-B9EB2BADED0F}" destId="{691B9C0F-1D77-4261-B9D3-9AC553A425D6}" srcOrd="5" destOrd="0" presId="urn:microsoft.com/office/officeart/2005/8/layout/cycle6"/>
    <dgm:cxn modelId="{4F7920CB-331E-42CB-BF79-D727D5D8A6B3}" type="presParOf" srcId="{9FF2A8A7-1DC3-49BB-AF65-B9EB2BADED0F}" destId="{723FCB02-E461-4242-9F6D-01409C41DB72}" srcOrd="6" destOrd="0" presId="urn:microsoft.com/office/officeart/2005/8/layout/cycle6"/>
    <dgm:cxn modelId="{CEE4E52A-3E6C-488E-8F57-CDFFEBC3BBA5}" type="presParOf" srcId="{9FF2A8A7-1DC3-49BB-AF65-B9EB2BADED0F}" destId="{E055B4F3-67A9-4EAC-A03E-9387CD39B1FF}" srcOrd="7" destOrd="0" presId="urn:microsoft.com/office/officeart/2005/8/layout/cycle6"/>
    <dgm:cxn modelId="{8BE4E0E7-4EC8-4A1A-BD55-51CCDF7C74E1}" type="presParOf" srcId="{9FF2A8A7-1DC3-49BB-AF65-B9EB2BADED0F}" destId="{8D28F048-4AA9-4938-A289-3FEC1D809F3D}" srcOrd="8" destOrd="0" presId="urn:microsoft.com/office/officeart/2005/8/layout/cycle6"/>
    <dgm:cxn modelId="{F18B9C07-48CF-46CF-AAAA-677A89F56C46}" type="presParOf" srcId="{9FF2A8A7-1DC3-49BB-AF65-B9EB2BADED0F}" destId="{6F148703-74B5-4E63-8C05-CADB79E60102}" srcOrd="9" destOrd="0" presId="urn:microsoft.com/office/officeart/2005/8/layout/cycle6"/>
    <dgm:cxn modelId="{1D5D9BC8-FFA8-4EF3-B035-2BBF3034565B}" type="presParOf" srcId="{9FF2A8A7-1DC3-49BB-AF65-B9EB2BADED0F}" destId="{DD35DFDF-57C5-4C1C-A825-0D082F567FE8}" srcOrd="10" destOrd="0" presId="urn:microsoft.com/office/officeart/2005/8/layout/cycle6"/>
    <dgm:cxn modelId="{EF7FAFB4-4B42-4ECD-9C99-D048A854B362}" type="presParOf" srcId="{9FF2A8A7-1DC3-49BB-AF65-B9EB2BADED0F}" destId="{60905D5B-5C1F-4091-A989-21E175497952}" srcOrd="11" destOrd="0" presId="urn:microsoft.com/office/officeart/2005/8/layout/cycle6"/>
    <dgm:cxn modelId="{8D7A1FFA-2152-4ACD-9668-7470CF2F9406}" type="presParOf" srcId="{9FF2A8A7-1DC3-49BB-AF65-B9EB2BADED0F}" destId="{CD856DB0-81D9-4DFF-80DD-3F18723276DA}" srcOrd="12" destOrd="0" presId="urn:microsoft.com/office/officeart/2005/8/layout/cycle6"/>
    <dgm:cxn modelId="{B48CBDDA-1B5A-4D02-9FEB-40302F1AAE62}" type="presParOf" srcId="{9FF2A8A7-1DC3-49BB-AF65-B9EB2BADED0F}" destId="{28E2C065-EBE0-4D54-B694-794FDE8DEE7D}" srcOrd="13" destOrd="0" presId="urn:microsoft.com/office/officeart/2005/8/layout/cycle6"/>
    <dgm:cxn modelId="{BF681043-AE5B-40E8-9EFF-7C8FD612915E}" type="presParOf" srcId="{9FF2A8A7-1DC3-49BB-AF65-B9EB2BADED0F}" destId="{15D381EB-4D1D-4B8A-B3D8-07300863FBDA}"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AC8C68-AD4A-4444-8EB3-EC5A0BB966DF}"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9A420CEA-67FB-407F-808E-1F5C4A401806}">
      <dgm:prSet phldrT="[Text]" custT="1"/>
      <dgm:spPr>
        <a:ln w="38100">
          <a:solidFill>
            <a:srgbClr val="002060"/>
          </a:solidFill>
        </a:ln>
      </dgm:spPr>
      <dgm:t>
        <a:bodyPr/>
        <a:lstStyle/>
        <a:p>
          <a:r>
            <a:rPr lang="en-US" sz="1500" b="1" dirty="0"/>
            <a:t>Support Group</a:t>
          </a:r>
        </a:p>
      </dgm:t>
    </dgm:pt>
    <dgm:pt modelId="{5FAE60A0-F5BC-44B9-952F-31762E876C63}" type="parTrans" cxnId="{51614AED-496F-45BC-9029-653803865D1F}">
      <dgm:prSet/>
      <dgm:spPr/>
      <dgm:t>
        <a:bodyPr/>
        <a:lstStyle/>
        <a:p>
          <a:endParaRPr lang="en-US"/>
        </a:p>
      </dgm:t>
    </dgm:pt>
    <dgm:pt modelId="{41A7678A-BD4F-467D-818C-7B57BEC62B2C}" type="sibTrans" cxnId="{51614AED-496F-45BC-9029-653803865D1F}">
      <dgm:prSet/>
      <dgm:spPr/>
      <dgm:t>
        <a:bodyPr/>
        <a:lstStyle/>
        <a:p>
          <a:endParaRPr lang="en-US"/>
        </a:p>
      </dgm:t>
    </dgm:pt>
    <dgm:pt modelId="{4CED12A6-210E-49B1-B167-E9D5BAEF0290}">
      <dgm:prSet phldrT="[Text]" custT="1"/>
      <dgm:spPr>
        <a:ln w="38100">
          <a:solidFill>
            <a:srgbClr val="002060"/>
          </a:solidFill>
        </a:ln>
      </dgm:spPr>
      <dgm:t>
        <a:bodyPr/>
        <a:lstStyle/>
        <a:p>
          <a:r>
            <a:rPr lang="en-US" sz="1500" b="1" dirty="0"/>
            <a:t>Chapter Recruitment</a:t>
          </a:r>
        </a:p>
      </dgm:t>
    </dgm:pt>
    <dgm:pt modelId="{FB2F9A9A-150E-4CF9-BA50-18A57218CD33}" type="parTrans" cxnId="{20543C28-1F43-42E2-9A4A-56405CAE383B}">
      <dgm:prSet/>
      <dgm:spPr/>
      <dgm:t>
        <a:bodyPr/>
        <a:lstStyle/>
        <a:p>
          <a:endParaRPr lang="en-US"/>
        </a:p>
      </dgm:t>
    </dgm:pt>
    <dgm:pt modelId="{8B9DAD18-C55A-4C1B-8BDF-62BBE7747891}" type="sibTrans" cxnId="{20543C28-1F43-42E2-9A4A-56405CAE383B}">
      <dgm:prSet/>
      <dgm:spPr/>
      <dgm:t>
        <a:bodyPr/>
        <a:lstStyle/>
        <a:p>
          <a:endParaRPr lang="en-US"/>
        </a:p>
      </dgm:t>
    </dgm:pt>
    <dgm:pt modelId="{FFB6DBB0-0165-446B-864C-40D7BA58E24D}">
      <dgm:prSet phldrT="[Text]" custT="1"/>
      <dgm:spPr>
        <a:ln w="38100">
          <a:solidFill>
            <a:srgbClr val="002060"/>
          </a:solidFill>
        </a:ln>
      </dgm:spPr>
      <dgm:t>
        <a:bodyPr/>
        <a:lstStyle/>
        <a:p>
          <a:r>
            <a:rPr lang="en-US" sz="1500" b="1" dirty="0"/>
            <a:t>Safety</a:t>
          </a:r>
        </a:p>
      </dgm:t>
    </dgm:pt>
    <dgm:pt modelId="{9AFC6611-7550-490E-9042-0FA6D328A43D}" type="parTrans" cxnId="{7559DDE0-5395-4A59-BBE1-F8AEECD3AFFD}">
      <dgm:prSet/>
      <dgm:spPr/>
      <dgm:t>
        <a:bodyPr/>
        <a:lstStyle/>
        <a:p>
          <a:endParaRPr lang="en-US"/>
        </a:p>
      </dgm:t>
    </dgm:pt>
    <dgm:pt modelId="{E42D8618-53BF-42EA-83FC-9C8B6CBBBAB1}" type="sibTrans" cxnId="{7559DDE0-5395-4A59-BBE1-F8AEECD3AFFD}">
      <dgm:prSet/>
      <dgm:spPr/>
      <dgm:t>
        <a:bodyPr/>
        <a:lstStyle/>
        <a:p>
          <a:endParaRPr lang="en-US"/>
        </a:p>
      </dgm:t>
    </dgm:pt>
    <dgm:pt modelId="{D1FF0978-ACFF-4852-86E9-FB4D9DDA7AAB}">
      <dgm:prSet phldrT="[Text]" custT="1"/>
      <dgm:spPr>
        <a:ln w="38100">
          <a:solidFill>
            <a:srgbClr val="002060"/>
          </a:solidFill>
        </a:ln>
      </dgm:spPr>
      <dgm:t>
        <a:bodyPr/>
        <a:lstStyle/>
        <a:p>
          <a:r>
            <a:rPr lang="en-US" sz="1500" b="1" dirty="0"/>
            <a:t>Agricultural Advocacy</a:t>
          </a:r>
        </a:p>
      </dgm:t>
    </dgm:pt>
    <dgm:pt modelId="{BFAE5971-BF4E-4BB3-8474-9D9C4CD8B10E}" type="parTrans" cxnId="{C8EFE33B-F908-47E6-B2D8-9F116D0AFB3A}">
      <dgm:prSet/>
      <dgm:spPr/>
      <dgm:t>
        <a:bodyPr/>
        <a:lstStyle/>
        <a:p>
          <a:endParaRPr lang="en-US"/>
        </a:p>
      </dgm:t>
    </dgm:pt>
    <dgm:pt modelId="{3517B4E3-B0BE-420F-84B8-CCCB1ACF312A}" type="sibTrans" cxnId="{C8EFE33B-F908-47E6-B2D8-9F116D0AFB3A}">
      <dgm:prSet/>
      <dgm:spPr/>
      <dgm:t>
        <a:bodyPr/>
        <a:lstStyle/>
        <a:p>
          <a:endParaRPr lang="en-US"/>
        </a:p>
      </dgm:t>
    </dgm:pt>
    <dgm:pt modelId="{37C9BFD5-0F20-4090-84CA-873A8D2F7F0B}">
      <dgm:prSet phldrT="[Text]" custT="1"/>
      <dgm:spPr>
        <a:ln w="38100">
          <a:solidFill>
            <a:srgbClr val="002060"/>
          </a:solidFill>
        </a:ln>
      </dgm:spPr>
      <dgm:t>
        <a:bodyPr/>
        <a:lstStyle/>
        <a:p>
          <a:r>
            <a:rPr lang="en-US" sz="1500" b="1" dirty="0"/>
            <a:t>Agricultural Literacy</a:t>
          </a:r>
        </a:p>
      </dgm:t>
    </dgm:pt>
    <dgm:pt modelId="{5E319BB9-4D53-43AD-B27E-9B2D56BFB960}" type="parTrans" cxnId="{8CCFF77A-0641-4178-83F8-8E0BED0970C0}">
      <dgm:prSet/>
      <dgm:spPr/>
      <dgm:t>
        <a:bodyPr/>
        <a:lstStyle/>
        <a:p>
          <a:endParaRPr lang="en-US"/>
        </a:p>
      </dgm:t>
    </dgm:pt>
    <dgm:pt modelId="{38A17EE1-54B0-4B30-8A05-0728BDA24D13}" type="sibTrans" cxnId="{8CCFF77A-0641-4178-83F8-8E0BED0970C0}">
      <dgm:prSet/>
      <dgm:spPr/>
      <dgm:t>
        <a:bodyPr/>
        <a:lstStyle/>
        <a:p>
          <a:endParaRPr lang="en-US"/>
        </a:p>
      </dgm:t>
    </dgm:pt>
    <dgm:pt modelId="{9FF2A8A7-1DC3-49BB-AF65-B9EB2BADED0F}" type="pres">
      <dgm:prSet presAssocID="{2AAC8C68-AD4A-4444-8EB3-EC5A0BB966DF}" presName="cycle" presStyleCnt="0">
        <dgm:presLayoutVars>
          <dgm:dir/>
          <dgm:resizeHandles val="exact"/>
        </dgm:presLayoutVars>
      </dgm:prSet>
      <dgm:spPr/>
    </dgm:pt>
    <dgm:pt modelId="{3AC41984-2329-45ED-935F-47DE35F8A29D}" type="pres">
      <dgm:prSet presAssocID="{9A420CEA-67FB-407F-808E-1F5C4A401806}" presName="node" presStyleLbl="node1" presStyleIdx="0" presStyleCnt="5">
        <dgm:presLayoutVars>
          <dgm:bulletEnabled val="1"/>
        </dgm:presLayoutVars>
      </dgm:prSet>
      <dgm:spPr/>
    </dgm:pt>
    <dgm:pt modelId="{EC8FF479-655A-4E2C-8BAC-C85510EF1257}" type="pres">
      <dgm:prSet presAssocID="{9A420CEA-67FB-407F-808E-1F5C4A401806}" presName="spNode" presStyleCnt="0"/>
      <dgm:spPr/>
    </dgm:pt>
    <dgm:pt modelId="{EAD37242-4856-4650-BF2D-A0EA30D8664A}" type="pres">
      <dgm:prSet presAssocID="{41A7678A-BD4F-467D-818C-7B57BEC62B2C}" presName="sibTrans" presStyleLbl="sibTrans1D1" presStyleIdx="0" presStyleCnt="5"/>
      <dgm:spPr/>
    </dgm:pt>
    <dgm:pt modelId="{83CFCBD9-B156-4B36-84CE-541EF6B5C913}" type="pres">
      <dgm:prSet presAssocID="{4CED12A6-210E-49B1-B167-E9D5BAEF0290}" presName="node" presStyleLbl="node1" presStyleIdx="1" presStyleCnt="5">
        <dgm:presLayoutVars>
          <dgm:bulletEnabled val="1"/>
        </dgm:presLayoutVars>
      </dgm:prSet>
      <dgm:spPr/>
    </dgm:pt>
    <dgm:pt modelId="{5CF9A097-9614-4FF2-89C2-8A8EE137401B}" type="pres">
      <dgm:prSet presAssocID="{4CED12A6-210E-49B1-B167-E9D5BAEF0290}" presName="spNode" presStyleCnt="0"/>
      <dgm:spPr/>
    </dgm:pt>
    <dgm:pt modelId="{691B9C0F-1D77-4261-B9D3-9AC553A425D6}" type="pres">
      <dgm:prSet presAssocID="{8B9DAD18-C55A-4C1B-8BDF-62BBE7747891}" presName="sibTrans" presStyleLbl="sibTrans1D1" presStyleIdx="1" presStyleCnt="5"/>
      <dgm:spPr/>
    </dgm:pt>
    <dgm:pt modelId="{723FCB02-E461-4242-9F6D-01409C41DB72}" type="pres">
      <dgm:prSet presAssocID="{FFB6DBB0-0165-446B-864C-40D7BA58E24D}" presName="node" presStyleLbl="node1" presStyleIdx="2" presStyleCnt="5">
        <dgm:presLayoutVars>
          <dgm:bulletEnabled val="1"/>
        </dgm:presLayoutVars>
      </dgm:prSet>
      <dgm:spPr/>
    </dgm:pt>
    <dgm:pt modelId="{E055B4F3-67A9-4EAC-A03E-9387CD39B1FF}" type="pres">
      <dgm:prSet presAssocID="{FFB6DBB0-0165-446B-864C-40D7BA58E24D}" presName="spNode" presStyleCnt="0"/>
      <dgm:spPr/>
    </dgm:pt>
    <dgm:pt modelId="{8D28F048-4AA9-4938-A289-3FEC1D809F3D}" type="pres">
      <dgm:prSet presAssocID="{E42D8618-53BF-42EA-83FC-9C8B6CBBBAB1}" presName="sibTrans" presStyleLbl="sibTrans1D1" presStyleIdx="2" presStyleCnt="5"/>
      <dgm:spPr/>
    </dgm:pt>
    <dgm:pt modelId="{6F148703-74B5-4E63-8C05-CADB79E60102}" type="pres">
      <dgm:prSet presAssocID="{D1FF0978-ACFF-4852-86E9-FB4D9DDA7AAB}" presName="node" presStyleLbl="node1" presStyleIdx="3" presStyleCnt="5">
        <dgm:presLayoutVars>
          <dgm:bulletEnabled val="1"/>
        </dgm:presLayoutVars>
      </dgm:prSet>
      <dgm:spPr/>
    </dgm:pt>
    <dgm:pt modelId="{DD35DFDF-57C5-4C1C-A825-0D082F567FE8}" type="pres">
      <dgm:prSet presAssocID="{D1FF0978-ACFF-4852-86E9-FB4D9DDA7AAB}" presName="spNode" presStyleCnt="0"/>
      <dgm:spPr/>
    </dgm:pt>
    <dgm:pt modelId="{60905D5B-5C1F-4091-A989-21E175497952}" type="pres">
      <dgm:prSet presAssocID="{3517B4E3-B0BE-420F-84B8-CCCB1ACF312A}" presName="sibTrans" presStyleLbl="sibTrans1D1" presStyleIdx="3" presStyleCnt="5"/>
      <dgm:spPr/>
    </dgm:pt>
    <dgm:pt modelId="{CD856DB0-81D9-4DFF-80DD-3F18723276DA}" type="pres">
      <dgm:prSet presAssocID="{37C9BFD5-0F20-4090-84CA-873A8D2F7F0B}" presName="node" presStyleLbl="node1" presStyleIdx="4" presStyleCnt="5">
        <dgm:presLayoutVars>
          <dgm:bulletEnabled val="1"/>
        </dgm:presLayoutVars>
      </dgm:prSet>
      <dgm:spPr/>
    </dgm:pt>
    <dgm:pt modelId="{28E2C065-EBE0-4D54-B694-794FDE8DEE7D}" type="pres">
      <dgm:prSet presAssocID="{37C9BFD5-0F20-4090-84CA-873A8D2F7F0B}" presName="spNode" presStyleCnt="0"/>
      <dgm:spPr/>
    </dgm:pt>
    <dgm:pt modelId="{15D381EB-4D1D-4B8A-B3D8-07300863FBDA}" type="pres">
      <dgm:prSet presAssocID="{38A17EE1-54B0-4B30-8A05-0728BDA24D13}" presName="sibTrans" presStyleLbl="sibTrans1D1" presStyleIdx="4" presStyleCnt="5"/>
      <dgm:spPr/>
    </dgm:pt>
  </dgm:ptLst>
  <dgm:cxnLst>
    <dgm:cxn modelId="{CB888B0C-72B0-466D-AA44-F0D2AC01371E}" type="presOf" srcId="{37C9BFD5-0F20-4090-84CA-873A8D2F7F0B}" destId="{CD856DB0-81D9-4DFF-80DD-3F18723276DA}" srcOrd="0" destOrd="0" presId="urn:microsoft.com/office/officeart/2005/8/layout/cycle6"/>
    <dgm:cxn modelId="{FA35751A-8CDE-4CEA-825A-F0A212E54CA8}" type="presOf" srcId="{38A17EE1-54B0-4B30-8A05-0728BDA24D13}" destId="{15D381EB-4D1D-4B8A-B3D8-07300863FBDA}" srcOrd="0" destOrd="0" presId="urn:microsoft.com/office/officeart/2005/8/layout/cycle6"/>
    <dgm:cxn modelId="{F496831E-AD68-4602-B23D-EA0B450C0B30}" type="presOf" srcId="{8B9DAD18-C55A-4C1B-8BDF-62BBE7747891}" destId="{691B9C0F-1D77-4261-B9D3-9AC553A425D6}" srcOrd="0" destOrd="0" presId="urn:microsoft.com/office/officeart/2005/8/layout/cycle6"/>
    <dgm:cxn modelId="{20543C28-1F43-42E2-9A4A-56405CAE383B}" srcId="{2AAC8C68-AD4A-4444-8EB3-EC5A0BB966DF}" destId="{4CED12A6-210E-49B1-B167-E9D5BAEF0290}" srcOrd="1" destOrd="0" parTransId="{FB2F9A9A-150E-4CF9-BA50-18A57218CD33}" sibTransId="{8B9DAD18-C55A-4C1B-8BDF-62BBE7747891}"/>
    <dgm:cxn modelId="{732AAA35-CB01-4055-8520-4B46C6AED0CE}" type="presOf" srcId="{2AAC8C68-AD4A-4444-8EB3-EC5A0BB966DF}" destId="{9FF2A8A7-1DC3-49BB-AF65-B9EB2BADED0F}" srcOrd="0" destOrd="0" presId="urn:microsoft.com/office/officeart/2005/8/layout/cycle6"/>
    <dgm:cxn modelId="{C8EFE33B-F908-47E6-B2D8-9F116D0AFB3A}" srcId="{2AAC8C68-AD4A-4444-8EB3-EC5A0BB966DF}" destId="{D1FF0978-ACFF-4852-86E9-FB4D9DDA7AAB}" srcOrd="3" destOrd="0" parTransId="{BFAE5971-BF4E-4BB3-8474-9D9C4CD8B10E}" sibTransId="{3517B4E3-B0BE-420F-84B8-CCCB1ACF312A}"/>
    <dgm:cxn modelId="{CBBBF93C-879E-4BA9-BFF4-A515013F099E}" type="presOf" srcId="{41A7678A-BD4F-467D-818C-7B57BEC62B2C}" destId="{EAD37242-4856-4650-BF2D-A0EA30D8664A}" srcOrd="0" destOrd="0" presId="urn:microsoft.com/office/officeart/2005/8/layout/cycle6"/>
    <dgm:cxn modelId="{3F68AD61-9512-4D03-B6CA-D5562FE11784}" type="presOf" srcId="{E42D8618-53BF-42EA-83FC-9C8B6CBBBAB1}" destId="{8D28F048-4AA9-4938-A289-3FEC1D809F3D}" srcOrd="0" destOrd="0" presId="urn:microsoft.com/office/officeart/2005/8/layout/cycle6"/>
    <dgm:cxn modelId="{A7CA6942-9A78-40B0-AA08-FEA9E756EE7C}" type="presOf" srcId="{9A420CEA-67FB-407F-808E-1F5C4A401806}" destId="{3AC41984-2329-45ED-935F-47DE35F8A29D}" srcOrd="0" destOrd="0" presId="urn:microsoft.com/office/officeart/2005/8/layout/cycle6"/>
    <dgm:cxn modelId="{66F65964-08A7-4FE5-BD5F-F2CF55412C00}" type="presOf" srcId="{3517B4E3-B0BE-420F-84B8-CCCB1ACF312A}" destId="{60905D5B-5C1F-4091-A989-21E175497952}" srcOrd="0" destOrd="0" presId="urn:microsoft.com/office/officeart/2005/8/layout/cycle6"/>
    <dgm:cxn modelId="{8CCFF77A-0641-4178-83F8-8E0BED0970C0}" srcId="{2AAC8C68-AD4A-4444-8EB3-EC5A0BB966DF}" destId="{37C9BFD5-0F20-4090-84CA-873A8D2F7F0B}" srcOrd="4" destOrd="0" parTransId="{5E319BB9-4D53-43AD-B27E-9B2D56BFB960}" sibTransId="{38A17EE1-54B0-4B30-8A05-0728BDA24D13}"/>
    <dgm:cxn modelId="{22810CA1-A445-4BFE-BA19-66B1BC9C62B9}" type="presOf" srcId="{4CED12A6-210E-49B1-B167-E9D5BAEF0290}" destId="{83CFCBD9-B156-4B36-84CE-541EF6B5C913}" srcOrd="0" destOrd="0" presId="urn:microsoft.com/office/officeart/2005/8/layout/cycle6"/>
    <dgm:cxn modelId="{B68DA4B1-AD1D-4BF4-BDDB-FB9F11E78746}" type="presOf" srcId="{FFB6DBB0-0165-446B-864C-40D7BA58E24D}" destId="{723FCB02-E461-4242-9F6D-01409C41DB72}" srcOrd="0" destOrd="0" presId="urn:microsoft.com/office/officeart/2005/8/layout/cycle6"/>
    <dgm:cxn modelId="{113601C5-CDF3-439B-8650-C9AFC9CD9E47}" type="presOf" srcId="{D1FF0978-ACFF-4852-86E9-FB4D9DDA7AAB}" destId="{6F148703-74B5-4E63-8C05-CADB79E60102}" srcOrd="0" destOrd="0" presId="urn:microsoft.com/office/officeart/2005/8/layout/cycle6"/>
    <dgm:cxn modelId="{7559DDE0-5395-4A59-BBE1-F8AEECD3AFFD}" srcId="{2AAC8C68-AD4A-4444-8EB3-EC5A0BB966DF}" destId="{FFB6DBB0-0165-446B-864C-40D7BA58E24D}" srcOrd="2" destOrd="0" parTransId="{9AFC6611-7550-490E-9042-0FA6D328A43D}" sibTransId="{E42D8618-53BF-42EA-83FC-9C8B6CBBBAB1}"/>
    <dgm:cxn modelId="{51614AED-496F-45BC-9029-653803865D1F}" srcId="{2AAC8C68-AD4A-4444-8EB3-EC5A0BB966DF}" destId="{9A420CEA-67FB-407F-808E-1F5C4A401806}" srcOrd="0" destOrd="0" parTransId="{5FAE60A0-F5BC-44B9-952F-31762E876C63}" sibTransId="{41A7678A-BD4F-467D-818C-7B57BEC62B2C}"/>
    <dgm:cxn modelId="{644F02A2-11CA-4AE9-9971-3FAED1FF3DEA}" type="presParOf" srcId="{9FF2A8A7-1DC3-49BB-AF65-B9EB2BADED0F}" destId="{3AC41984-2329-45ED-935F-47DE35F8A29D}" srcOrd="0" destOrd="0" presId="urn:microsoft.com/office/officeart/2005/8/layout/cycle6"/>
    <dgm:cxn modelId="{0A66A016-DB5A-4B3F-B8D1-C597C2460F59}" type="presParOf" srcId="{9FF2A8A7-1DC3-49BB-AF65-B9EB2BADED0F}" destId="{EC8FF479-655A-4E2C-8BAC-C85510EF1257}" srcOrd="1" destOrd="0" presId="urn:microsoft.com/office/officeart/2005/8/layout/cycle6"/>
    <dgm:cxn modelId="{D1FF62B2-EDE2-4B9D-892A-7818BE057673}" type="presParOf" srcId="{9FF2A8A7-1DC3-49BB-AF65-B9EB2BADED0F}" destId="{EAD37242-4856-4650-BF2D-A0EA30D8664A}" srcOrd="2" destOrd="0" presId="urn:microsoft.com/office/officeart/2005/8/layout/cycle6"/>
    <dgm:cxn modelId="{97EF3241-8617-4DB1-98AC-BA110E5DAC02}" type="presParOf" srcId="{9FF2A8A7-1DC3-49BB-AF65-B9EB2BADED0F}" destId="{83CFCBD9-B156-4B36-84CE-541EF6B5C913}" srcOrd="3" destOrd="0" presId="urn:microsoft.com/office/officeart/2005/8/layout/cycle6"/>
    <dgm:cxn modelId="{6AD27492-A437-4ADD-94AA-6A8A2905672C}" type="presParOf" srcId="{9FF2A8A7-1DC3-49BB-AF65-B9EB2BADED0F}" destId="{5CF9A097-9614-4FF2-89C2-8A8EE137401B}" srcOrd="4" destOrd="0" presId="urn:microsoft.com/office/officeart/2005/8/layout/cycle6"/>
    <dgm:cxn modelId="{48895AA1-8C62-4F70-8DFB-FD481F90FC8F}" type="presParOf" srcId="{9FF2A8A7-1DC3-49BB-AF65-B9EB2BADED0F}" destId="{691B9C0F-1D77-4261-B9D3-9AC553A425D6}" srcOrd="5" destOrd="0" presId="urn:microsoft.com/office/officeart/2005/8/layout/cycle6"/>
    <dgm:cxn modelId="{4F7920CB-331E-42CB-BF79-D727D5D8A6B3}" type="presParOf" srcId="{9FF2A8A7-1DC3-49BB-AF65-B9EB2BADED0F}" destId="{723FCB02-E461-4242-9F6D-01409C41DB72}" srcOrd="6" destOrd="0" presId="urn:microsoft.com/office/officeart/2005/8/layout/cycle6"/>
    <dgm:cxn modelId="{CEE4E52A-3E6C-488E-8F57-CDFFEBC3BBA5}" type="presParOf" srcId="{9FF2A8A7-1DC3-49BB-AF65-B9EB2BADED0F}" destId="{E055B4F3-67A9-4EAC-A03E-9387CD39B1FF}" srcOrd="7" destOrd="0" presId="urn:microsoft.com/office/officeart/2005/8/layout/cycle6"/>
    <dgm:cxn modelId="{8BE4E0E7-4EC8-4A1A-BD55-51CCDF7C74E1}" type="presParOf" srcId="{9FF2A8A7-1DC3-49BB-AF65-B9EB2BADED0F}" destId="{8D28F048-4AA9-4938-A289-3FEC1D809F3D}" srcOrd="8" destOrd="0" presId="urn:microsoft.com/office/officeart/2005/8/layout/cycle6"/>
    <dgm:cxn modelId="{F18B9C07-48CF-46CF-AAAA-677A89F56C46}" type="presParOf" srcId="{9FF2A8A7-1DC3-49BB-AF65-B9EB2BADED0F}" destId="{6F148703-74B5-4E63-8C05-CADB79E60102}" srcOrd="9" destOrd="0" presId="urn:microsoft.com/office/officeart/2005/8/layout/cycle6"/>
    <dgm:cxn modelId="{1D5D9BC8-FFA8-4EF3-B035-2BBF3034565B}" type="presParOf" srcId="{9FF2A8A7-1DC3-49BB-AF65-B9EB2BADED0F}" destId="{DD35DFDF-57C5-4C1C-A825-0D082F567FE8}" srcOrd="10" destOrd="0" presId="urn:microsoft.com/office/officeart/2005/8/layout/cycle6"/>
    <dgm:cxn modelId="{EF7FAFB4-4B42-4ECD-9C99-D048A854B362}" type="presParOf" srcId="{9FF2A8A7-1DC3-49BB-AF65-B9EB2BADED0F}" destId="{60905D5B-5C1F-4091-A989-21E175497952}" srcOrd="11" destOrd="0" presId="urn:microsoft.com/office/officeart/2005/8/layout/cycle6"/>
    <dgm:cxn modelId="{8D7A1FFA-2152-4ACD-9668-7470CF2F9406}" type="presParOf" srcId="{9FF2A8A7-1DC3-49BB-AF65-B9EB2BADED0F}" destId="{CD856DB0-81D9-4DFF-80DD-3F18723276DA}" srcOrd="12" destOrd="0" presId="urn:microsoft.com/office/officeart/2005/8/layout/cycle6"/>
    <dgm:cxn modelId="{B48CBDDA-1B5A-4D02-9FEB-40302F1AAE62}" type="presParOf" srcId="{9FF2A8A7-1DC3-49BB-AF65-B9EB2BADED0F}" destId="{28E2C065-EBE0-4D54-B694-794FDE8DEE7D}" srcOrd="13" destOrd="0" presId="urn:microsoft.com/office/officeart/2005/8/layout/cycle6"/>
    <dgm:cxn modelId="{BF681043-AE5B-40E8-9EFF-7C8FD612915E}" type="presParOf" srcId="{9FF2A8A7-1DC3-49BB-AF65-B9EB2BADED0F}" destId="{15D381EB-4D1D-4B8A-B3D8-07300863FBDA}"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A3D5C2-78BA-4972-9537-A0561B144DEF}"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CFC15912-D8B9-4C6B-A6E8-DF1E4A3C8D1A}">
      <dgm:prSet phldrT="[Text]" custT="1"/>
      <dgm:spPr>
        <a:ln w="38100"/>
      </dgm:spPr>
      <dgm:t>
        <a:bodyPr/>
        <a:lstStyle/>
        <a:p>
          <a:r>
            <a:rPr lang="en-US" sz="2000" b="1" dirty="0"/>
            <a:t>Four Main Objectives of Parliamentary Procedure</a:t>
          </a:r>
        </a:p>
      </dgm:t>
    </dgm:pt>
    <dgm:pt modelId="{C4B3D2C7-586E-40E0-8356-CB44EE57DA06}" type="parTrans" cxnId="{36F18FF9-8A6E-4F08-8EA4-1ADF5A3A01C7}">
      <dgm:prSet/>
      <dgm:spPr/>
      <dgm:t>
        <a:bodyPr/>
        <a:lstStyle/>
        <a:p>
          <a:endParaRPr lang="en-US"/>
        </a:p>
      </dgm:t>
    </dgm:pt>
    <dgm:pt modelId="{B4551FBB-13EB-4979-B7FE-8C78C1B2DF92}" type="sibTrans" cxnId="{36F18FF9-8A6E-4F08-8EA4-1ADF5A3A01C7}">
      <dgm:prSet/>
      <dgm:spPr/>
      <dgm:t>
        <a:bodyPr/>
        <a:lstStyle/>
        <a:p>
          <a:endParaRPr lang="en-US"/>
        </a:p>
      </dgm:t>
    </dgm:pt>
    <dgm:pt modelId="{9949AA6C-1737-4A42-8CFC-85F407504E07}">
      <dgm:prSet phldrT="[Text]" custT="1"/>
      <dgm:spPr>
        <a:ln w="38100"/>
      </dgm:spPr>
      <dgm:t>
        <a:bodyPr/>
        <a:lstStyle/>
        <a:p>
          <a:r>
            <a:rPr lang="en-US" sz="2000" dirty="0"/>
            <a:t>FOCUS ON ONE THING AT A TIME</a:t>
          </a:r>
        </a:p>
      </dgm:t>
    </dgm:pt>
    <dgm:pt modelId="{7684F130-2F60-40B4-8B06-78061DB56FA6}" type="parTrans" cxnId="{726DEB27-A2D6-4988-98D0-4F75A9DF16E1}">
      <dgm:prSet/>
      <dgm:spPr/>
      <dgm:t>
        <a:bodyPr/>
        <a:lstStyle/>
        <a:p>
          <a:endParaRPr lang="en-US"/>
        </a:p>
      </dgm:t>
    </dgm:pt>
    <dgm:pt modelId="{A9B0CC4C-7B7D-4A1D-9434-C00EAF1BA08A}" type="sibTrans" cxnId="{726DEB27-A2D6-4988-98D0-4F75A9DF16E1}">
      <dgm:prSet/>
      <dgm:spPr/>
      <dgm:t>
        <a:bodyPr/>
        <a:lstStyle/>
        <a:p>
          <a:endParaRPr lang="en-US"/>
        </a:p>
      </dgm:t>
    </dgm:pt>
    <dgm:pt modelId="{B80FCCFB-F6D4-4C09-A99B-1B050AFEC4ED}">
      <dgm:prSet phldrT="[Text]" custT="1"/>
      <dgm:spPr>
        <a:ln w="38100"/>
      </dgm:spPr>
      <dgm:t>
        <a:bodyPr/>
        <a:lstStyle/>
        <a:p>
          <a:r>
            <a:rPr lang="en-US" sz="2000" dirty="0"/>
            <a:t>EXTEND COURTESY TO EVERYONE</a:t>
          </a:r>
        </a:p>
      </dgm:t>
    </dgm:pt>
    <dgm:pt modelId="{D8EF14B3-A62F-4F6C-9DC8-3EAC829386CD}" type="parTrans" cxnId="{16F89604-0A1E-4DCB-8A45-368C862B494F}">
      <dgm:prSet/>
      <dgm:spPr/>
      <dgm:t>
        <a:bodyPr/>
        <a:lstStyle/>
        <a:p>
          <a:endParaRPr lang="en-US"/>
        </a:p>
      </dgm:t>
    </dgm:pt>
    <dgm:pt modelId="{7CB7F44A-BC56-4A6E-ADA7-F29E4F06CEA5}" type="sibTrans" cxnId="{16F89604-0A1E-4DCB-8A45-368C862B494F}">
      <dgm:prSet/>
      <dgm:spPr/>
      <dgm:t>
        <a:bodyPr/>
        <a:lstStyle/>
        <a:p>
          <a:endParaRPr lang="en-US"/>
        </a:p>
      </dgm:t>
    </dgm:pt>
    <dgm:pt modelId="{402ECD83-820D-4466-97F6-2C6357F05E53}">
      <dgm:prSet phldrT="[Text]" custT="1"/>
      <dgm:spPr>
        <a:ln w="38100"/>
      </dgm:spPr>
      <dgm:t>
        <a:bodyPr/>
        <a:lstStyle/>
        <a:p>
          <a:r>
            <a:rPr lang="en-US" sz="2000" dirty="0"/>
            <a:t>OBSERVE THE RULE OF THE MAJORITY</a:t>
          </a:r>
        </a:p>
      </dgm:t>
    </dgm:pt>
    <dgm:pt modelId="{7C75F872-7C49-4E3D-B008-F26AB00A5EC1}" type="parTrans" cxnId="{C0A8DE55-D7CC-4ACD-BB77-A1BE39C256A9}">
      <dgm:prSet/>
      <dgm:spPr/>
      <dgm:t>
        <a:bodyPr/>
        <a:lstStyle/>
        <a:p>
          <a:endParaRPr lang="en-US"/>
        </a:p>
      </dgm:t>
    </dgm:pt>
    <dgm:pt modelId="{5A6D9211-3287-4922-8C35-3270A191070E}" type="sibTrans" cxnId="{C0A8DE55-D7CC-4ACD-BB77-A1BE39C256A9}">
      <dgm:prSet/>
      <dgm:spPr/>
      <dgm:t>
        <a:bodyPr/>
        <a:lstStyle/>
        <a:p>
          <a:endParaRPr lang="en-US"/>
        </a:p>
      </dgm:t>
    </dgm:pt>
    <dgm:pt modelId="{5253C092-C8FA-4EC9-AFE4-297720CBD4DD}">
      <dgm:prSet phldrT="[Text]" custT="1"/>
      <dgm:spPr>
        <a:ln w="38100"/>
      </dgm:spPr>
      <dgm:t>
        <a:bodyPr/>
        <a:lstStyle/>
        <a:p>
          <a:r>
            <a:rPr lang="en-US" sz="2000" dirty="0"/>
            <a:t>PROTECT THE RIGHTS OF THE MINORITY</a:t>
          </a:r>
        </a:p>
      </dgm:t>
    </dgm:pt>
    <dgm:pt modelId="{F128968C-BB6F-4EEF-A769-C126FFF226E3}" type="parTrans" cxnId="{0C205741-DF07-4049-BD42-99284DE330A3}">
      <dgm:prSet/>
      <dgm:spPr/>
      <dgm:t>
        <a:bodyPr/>
        <a:lstStyle/>
        <a:p>
          <a:endParaRPr lang="en-US"/>
        </a:p>
      </dgm:t>
    </dgm:pt>
    <dgm:pt modelId="{BA853F92-53E8-464D-82E9-7D2DE5BB4C8C}" type="sibTrans" cxnId="{0C205741-DF07-4049-BD42-99284DE330A3}">
      <dgm:prSet/>
      <dgm:spPr/>
      <dgm:t>
        <a:bodyPr/>
        <a:lstStyle/>
        <a:p>
          <a:endParaRPr lang="en-US"/>
        </a:p>
      </dgm:t>
    </dgm:pt>
    <dgm:pt modelId="{75EA48A5-EEBF-480D-8494-5B96ABCF2049}" type="pres">
      <dgm:prSet presAssocID="{90A3D5C2-78BA-4972-9537-A0561B144DEF}" presName="diagram" presStyleCnt="0">
        <dgm:presLayoutVars>
          <dgm:chMax val="1"/>
          <dgm:dir/>
          <dgm:animLvl val="ctr"/>
          <dgm:resizeHandles val="exact"/>
        </dgm:presLayoutVars>
      </dgm:prSet>
      <dgm:spPr/>
    </dgm:pt>
    <dgm:pt modelId="{2DC63ABC-C838-493D-BC25-FB393C0AC1A1}" type="pres">
      <dgm:prSet presAssocID="{90A3D5C2-78BA-4972-9537-A0561B144DEF}" presName="matrix" presStyleCnt="0"/>
      <dgm:spPr/>
    </dgm:pt>
    <dgm:pt modelId="{C061B64C-1596-46DB-9EAA-451C5EC3DA40}" type="pres">
      <dgm:prSet presAssocID="{90A3D5C2-78BA-4972-9537-A0561B144DEF}" presName="tile1" presStyleLbl="node1" presStyleIdx="0" presStyleCnt="4"/>
      <dgm:spPr/>
    </dgm:pt>
    <dgm:pt modelId="{C0B6D915-3EBB-4EC8-BF9D-15286AEBDE16}" type="pres">
      <dgm:prSet presAssocID="{90A3D5C2-78BA-4972-9537-A0561B144DEF}" presName="tile1text" presStyleLbl="node1" presStyleIdx="0" presStyleCnt="4">
        <dgm:presLayoutVars>
          <dgm:chMax val="0"/>
          <dgm:chPref val="0"/>
          <dgm:bulletEnabled val="1"/>
        </dgm:presLayoutVars>
      </dgm:prSet>
      <dgm:spPr/>
    </dgm:pt>
    <dgm:pt modelId="{F5EC3517-CD61-4B38-A988-40A7AAC2137E}" type="pres">
      <dgm:prSet presAssocID="{90A3D5C2-78BA-4972-9537-A0561B144DEF}" presName="tile2" presStyleLbl="node1" presStyleIdx="1" presStyleCnt="4" custLinFactNeighborX="21292" custLinFactNeighborY="-18127"/>
      <dgm:spPr/>
    </dgm:pt>
    <dgm:pt modelId="{2EB6FAAE-D723-4DD4-92D4-86C6AF3FAAA9}" type="pres">
      <dgm:prSet presAssocID="{90A3D5C2-78BA-4972-9537-A0561B144DEF}" presName="tile2text" presStyleLbl="node1" presStyleIdx="1" presStyleCnt="4">
        <dgm:presLayoutVars>
          <dgm:chMax val="0"/>
          <dgm:chPref val="0"/>
          <dgm:bulletEnabled val="1"/>
        </dgm:presLayoutVars>
      </dgm:prSet>
      <dgm:spPr/>
    </dgm:pt>
    <dgm:pt modelId="{99303B48-4D4C-4C87-B029-3C7899EC5F11}" type="pres">
      <dgm:prSet presAssocID="{90A3D5C2-78BA-4972-9537-A0561B144DEF}" presName="tile3" presStyleLbl="node1" presStyleIdx="2" presStyleCnt="4" custLinFactNeighborX="115"/>
      <dgm:spPr/>
    </dgm:pt>
    <dgm:pt modelId="{943397D4-DFF5-4ED9-AF91-993B5EAC74AB}" type="pres">
      <dgm:prSet presAssocID="{90A3D5C2-78BA-4972-9537-A0561B144DEF}" presName="tile3text" presStyleLbl="node1" presStyleIdx="2" presStyleCnt="4">
        <dgm:presLayoutVars>
          <dgm:chMax val="0"/>
          <dgm:chPref val="0"/>
          <dgm:bulletEnabled val="1"/>
        </dgm:presLayoutVars>
      </dgm:prSet>
      <dgm:spPr/>
    </dgm:pt>
    <dgm:pt modelId="{903547FE-932E-4CB7-9F39-7829D694AC45}" type="pres">
      <dgm:prSet presAssocID="{90A3D5C2-78BA-4972-9537-A0561B144DEF}" presName="tile4" presStyleLbl="node1" presStyleIdx="3" presStyleCnt="4"/>
      <dgm:spPr/>
    </dgm:pt>
    <dgm:pt modelId="{B23B1860-204C-4F6F-BFF1-52BA0D44DA4B}" type="pres">
      <dgm:prSet presAssocID="{90A3D5C2-78BA-4972-9537-A0561B144DEF}" presName="tile4text" presStyleLbl="node1" presStyleIdx="3" presStyleCnt="4">
        <dgm:presLayoutVars>
          <dgm:chMax val="0"/>
          <dgm:chPref val="0"/>
          <dgm:bulletEnabled val="1"/>
        </dgm:presLayoutVars>
      </dgm:prSet>
      <dgm:spPr/>
    </dgm:pt>
    <dgm:pt modelId="{F6DD8CA6-1AB1-4A48-ACD6-E86F0E2893EB}" type="pres">
      <dgm:prSet presAssocID="{90A3D5C2-78BA-4972-9537-A0561B144DEF}" presName="centerTile" presStyleLbl="fgShp" presStyleIdx="0" presStyleCnt="1">
        <dgm:presLayoutVars>
          <dgm:chMax val="0"/>
          <dgm:chPref val="0"/>
        </dgm:presLayoutVars>
      </dgm:prSet>
      <dgm:spPr/>
    </dgm:pt>
  </dgm:ptLst>
  <dgm:cxnLst>
    <dgm:cxn modelId="{16F89604-0A1E-4DCB-8A45-368C862B494F}" srcId="{CFC15912-D8B9-4C6B-A6E8-DF1E4A3C8D1A}" destId="{B80FCCFB-F6D4-4C09-A99B-1B050AFEC4ED}" srcOrd="1" destOrd="0" parTransId="{D8EF14B3-A62F-4F6C-9DC8-3EAC829386CD}" sibTransId="{7CB7F44A-BC56-4A6E-ADA7-F29E4F06CEA5}"/>
    <dgm:cxn modelId="{C9C58619-CC94-4E6F-8BF3-EE013D48DFEB}" type="presOf" srcId="{B80FCCFB-F6D4-4C09-A99B-1B050AFEC4ED}" destId="{2EB6FAAE-D723-4DD4-92D4-86C6AF3FAAA9}" srcOrd="1" destOrd="0" presId="urn:microsoft.com/office/officeart/2005/8/layout/matrix1"/>
    <dgm:cxn modelId="{726DEB27-A2D6-4988-98D0-4F75A9DF16E1}" srcId="{CFC15912-D8B9-4C6B-A6E8-DF1E4A3C8D1A}" destId="{9949AA6C-1737-4A42-8CFC-85F407504E07}" srcOrd="0" destOrd="0" parTransId="{7684F130-2F60-40B4-8B06-78061DB56FA6}" sibTransId="{A9B0CC4C-7B7D-4A1D-9434-C00EAF1BA08A}"/>
    <dgm:cxn modelId="{90ED535D-73E9-478A-9CD3-53A12AE32612}" type="presOf" srcId="{9949AA6C-1737-4A42-8CFC-85F407504E07}" destId="{C0B6D915-3EBB-4EC8-BF9D-15286AEBDE16}" srcOrd="1" destOrd="0" presId="urn:microsoft.com/office/officeart/2005/8/layout/matrix1"/>
    <dgm:cxn modelId="{0C205741-DF07-4049-BD42-99284DE330A3}" srcId="{CFC15912-D8B9-4C6B-A6E8-DF1E4A3C8D1A}" destId="{5253C092-C8FA-4EC9-AFE4-297720CBD4DD}" srcOrd="3" destOrd="0" parTransId="{F128968C-BB6F-4EEF-A769-C126FFF226E3}" sibTransId="{BA853F92-53E8-464D-82E9-7D2DE5BB4C8C}"/>
    <dgm:cxn modelId="{CCEE7549-5C22-453B-A073-603AF6E34301}" type="presOf" srcId="{9949AA6C-1737-4A42-8CFC-85F407504E07}" destId="{C061B64C-1596-46DB-9EAA-451C5EC3DA40}" srcOrd="0" destOrd="0" presId="urn:microsoft.com/office/officeart/2005/8/layout/matrix1"/>
    <dgm:cxn modelId="{74096B4C-DFB8-4683-A72B-289D68FF7021}" type="presOf" srcId="{5253C092-C8FA-4EC9-AFE4-297720CBD4DD}" destId="{903547FE-932E-4CB7-9F39-7829D694AC45}" srcOrd="0" destOrd="0" presId="urn:microsoft.com/office/officeart/2005/8/layout/matrix1"/>
    <dgm:cxn modelId="{2CD75E6E-78A3-4B14-8B0A-EF338CCD1343}" type="presOf" srcId="{402ECD83-820D-4466-97F6-2C6357F05E53}" destId="{943397D4-DFF5-4ED9-AF91-993B5EAC74AB}" srcOrd="1" destOrd="0" presId="urn:microsoft.com/office/officeart/2005/8/layout/matrix1"/>
    <dgm:cxn modelId="{C0A8DE55-D7CC-4ACD-BB77-A1BE39C256A9}" srcId="{CFC15912-D8B9-4C6B-A6E8-DF1E4A3C8D1A}" destId="{402ECD83-820D-4466-97F6-2C6357F05E53}" srcOrd="2" destOrd="0" parTransId="{7C75F872-7C49-4E3D-B008-F26AB00A5EC1}" sibTransId="{5A6D9211-3287-4922-8C35-3270A191070E}"/>
    <dgm:cxn modelId="{BFA1CA90-8B9F-4159-8FA5-57A57359D749}" type="presOf" srcId="{5253C092-C8FA-4EC9-AFE4-297720CBD4DD}" destId="{B23B1860-204C-4F6F-BFF1-52BA0D44DA4B}" srcOrd="1" destOrd="0" presId="urn:microsoft.com/office/officeart/2005/8/layout/matrix1"/>
    <dgm:cxn modelId="{DE1633AC-6ECE-49A5-8A26-CE93283D39EB}" type="presOf" srcId="{CFC15912-D8B9-4C6B-A6E8-DF1E4A3C8D1A}" destId="{F6DD8CA6-1AB1-4A48-ACD6-E86F0E2893EB}" srcOrd="0" destOrd="0" presId="urn:microsoft.com/office/officeart/2005/8/layout/matrix1"/>
    <dgm:cxn modelId="{59DD93CC-C2CA-4FB1-88B0-0CDD97594814}" type="presOf" srcId="{90A3D5C2-78BA-4972-9537-A0561B144DEF}" destId="{75EA48A5-EEBF-480D-8494-5B96ABCF2049}" srcOrd="0" destOrd="0" presId="urn:microsoft.com/office/officeart/2005/8/layout/matrix1"/>
    <dgm:cxn modelId="{709667DB-0651-4823-9695-DC4DA117A8A4}" type="presOf" srcId="{402ECD83-820D-4466-97F6-2C6357F05E53}" destId="{99303B48-4D4C-4C87-B029-3C7899EC5F11}" srcOrd="0" destOrd="0" presId="urn:microsoft.com/office/officeart/2005/8/layout/matrix1"/>
    <dgm:cxn modelId="{36F18FF9-8A6E-4F08-8EA4-1ADF5A3A01C7}" srcId="{90A3D5C2-78BA-4972-9537-A0561B144DEF}" destId="{CFC15912-D8B9-4C6B-A6E8-DF1E4A3C8D1A}" srcOrd="0" destOrd="0" parTransId="{C4B3D2C7-586E-40E0-8356-CB44EE57DA06}" sibTransId="{B4551FBB-13EB-4979-B7FE-8C78C1B2DF92}"/>
    <dgm:cxn modelId="{C59D71FC-A026-462F-A583-4E93EAC646E2}" type="presOf" srcId="{B80FCCFB-F6D4-4C09-A99B-1B050AFEC4ED}" destId="{F5EC3517-CD61-4B38-A988-40A7AAC2137E}" srcOrd="0" destOrd="0" presId="urn:microsoft.com/office/officeart/2005/8/layout/matrix1"/>
    <dgm:cxn modelId="{63C1BD55-A380-4347-9F27-AA87EF39E619}" type="presParOf" srcId="{75EA48A5-EEBF-480D-8494-5B96ABCF2049}" destId="{2DC63ABC-C838-493D-BC25-FB393C0AC1A1}" srcOrd="0" destOrd="0" presId="urn:microsoft.com/office/officeart/2005/8/layout/matrix1"/>
    <dgm:cxn modelId="{F1CB1BC9-0211-4D3E-9F4A-2076251FC958}" type="presParOf" srcId="{2DC63ABC-C838-493D-BC25-FB393C0AC1A1}" destId="{C061B64C-1596-46DB-9EAA-451C5EC3DA40}" srcOrd="0" destOrd="0" presId="urn:microsoft.com/office/officeart/2005/8/layout/matrix1"/>
    <dgm:cxn modelId="{2BD32CE4-F3A0-46A4-A23E-C29944262CA6}" type="presParOf" srcId="{2DC63ABC-C838-493D-BC25-FB393C0AC1A1}" destId="{C0B6D915-3EBB-4EC8-BF9D-15286AEBDE16}" srcOrd="1" destOrd="0" presId="urn:microsoft.com/office/officeart/2005/8/layout/matrix1"/>
    <dgm:cxn modelId="{F2EC6D72-076E-46B7-B929-ED53D51375BF}" type="presParOf" srcId="{2DC63ABC-C838-493D-BC25-FB393C0AC1A1}" destId="{F5EC3517-CD61-4B38-A988-40A7AAC2137E}" srcOrd="2" destOrd="0" presId="urn:microsoft.com/office/officeart/2005/8/layout/matrix1"/>
    <dgm:cxn modelId="{7A5E012E-45CA-4ADB-AD3F-9686E0F6D7CE}" type="presParOf" srcId="{2DC63ABC-C838-493D-BC25-FB393C0AC1A1}" destId="{2EB6FAAE-D723-4DD4-92D4-86C6AF3FAAA9}" srcOrd="3" destOrd="0" presId="urn:microsoft.com/office/officeart/2005/8/layout/matrix1"/>
    <dgm:cxn modelId="{0619628A-7158-4091-970E-AA7FEBA0CAB0}" type="presParOf" srcId="{2DC63ABC-C838-493D-BC25-FB393C0AC1A1}" destId="{99303B48-4D4C-4C87-B029-3C7899EC5F11}" srcOrd="4" destOrd="0" presId="urn:microsoft.com/office/officeart/2005/8/layout/matrix1"/>
    <dgm:cxn modelId="{4A1B1920-D269-4477-8C72-D53B1E44F06B}" type="presParOf" srcId="{2DC63ABC-C838-493D-BC25-FB393C0AC1A1}" destId="{943397D4-DFF5-4ED9-AF91-993B5EAC74AB}" srcOrd="5" destOrd="0" presId="urn:microsoft.com/office/officeart/2005/8/layout/matrix1"/>
    <dgm:cxn modelId="{69B69F5A-CFE2-40B9-96B8-A528728D1404}" type="presParOf" srcId="{2DC63ABC-C838-493D-BC25-FB393C0AC1A1}" destId="{903547FE-932E-4CB7-9F39-7829D694AC45}" srcOrd="6" destOrd="0" presId="urn:microsoft.com/office/officeart/2005/8/layout/matrix1"/>
    <dgm:cxn modelId="{6945FD18-3014-466A-83D2-696C2CDA4312}" type="presParOf" srcId="{2DC63ABC-C838-493D-BC25-FB393C0AC1A1}" destId="{B23B1860-204C-4F6F-BFF1-52BA0D44DA4B}" srcOrd="7" destOrd="0" presId="urn:microsoft.com/office/officeart/2005/8/layout/matrix1"/>
    <dgm:cxn modelId="{6C63E5BD-8AB5-444F-8155-14419AAEE234}" type="presParOf" srcId="{75EA48A5-EEBF-480D-8494-5B96ABCF2049}" destId="{F6DD8CA6-1AB1-4A48-ACD6-E86F0E2893EB}" srcOrd="1" destOrd="0" presId="urn:microsoft.com/office/officeart/2005/8/layout/matrix1"/>
  </dgm:cxnLst>
  <dgm:bg/>
  <dgm:whole>
    <a:ln w="38100">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41984-2329-45ED-935F-47DE35F8A29D}">
      <dsp:nvSpPr>
        <dsp:cNvPr id="0" name=""/>
        <dsp:cNvSpPr/>
      </dsp:nvSpPr>
      <dsp:spPr>
        <a:xfrm>
          <a:off x="3174007" y="3160"/>
          <a:ext cx="1779984" cy="1156989"/>
        </a:xfrm>
        <a:prstGeom prst="roundRect">
          <a:avLst/>
        </a:prstGeom>
        <a:solidFill>
          <a:schemeClr val="accent2">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Leadership</a:t>
          </a:r>
        </a:p>
      </dsp:txBody>
      <dsp:txXfrm>
        <a:off x="3230487" y="59640"/>
        <a:ext cx="1667024" cy="1044029"/>
      </dsp:txXfrm>
    </dsp:sp>
    <dsp:sp modelId="{EAD37242-4856-4650-BF2D-A0EA30D8664A}">
      <dsp:nvSpPr>
        <dsp:cNvPr id="0" name=""/>
        <dsp:cNvSpPr/>
      </dsp:nvSpPr>
      <dsp:spPr>
        <a:xfrm>
          <a:off x="1753873" y="581655"/>
          <a:ext cx="4620252" cy="4620252"/>
        </a:xfrm>
        <a:custGeom>
          <a:avLst/>
          <a:gdLst/>
          <a:ahLst/>
          <a:cxnLst/>
          <a:rect l="0" t="0" r="0" b="0"/>
          <a:pathLst>
            <a:path>
              <a:moveTo>
                <a:pt x="3212328" y="183458"/>
              </a:moveTo>
              <a:arcTo wR="2310126" hR="2310126" stAng="17579295" swAng="1959991"/>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3CFCBD9-B156-4B36-84CE-541EF6B5C913}">
      <dsp:nvSpPr>
        <dsp:cNvPr id="0" name=""/>
        <dsp:cNvSpPr/>
      </dsp:nvSpPr>
      <dsp:spPr>
        <a:xfrm>
          <a:off x="5371068" y="1599418"/>
          <a:ext cx="1779984" cy="1156989"/>
        </a:xfrm>
        <a:prstGeom prst="roundRect">
          <a:avLst/>
        </a:prstGeom>
        <a:solidFill>
          <a:schemeClr val="accent3">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Healthy Lifestyle</a:t>
          </a:r>
        </a:p>
      </dsp:txBody>
      <dsp:txXfrm>
        <a:off x="5427548" y="1655898"/>
        <a:ext cx="1667024" cy="1044029"/>
      </dsp:txXfrm>
    </dsp:sp>
    <dsp:sp modelId="{691B9C0F-1D77-4261-B9D3-9AC553A425D6}">
      <dsp:nvSpPr>
        <dsp:cNvPr id="0" name=""/>
        <dsp:cNvSpPr/>
      </dsp:nvSpPr>
      <dsp:spPr>
        <a:xfrm>
          <a:off x="1753873" y="581655"/>
          <a:ext cx="4620252" cy="4620252"/>
        </a:xfrm>
        <a:custGeom>
          <a:avLst/>
          <a:gdLst/>
          <a:ahLst/>
          <a:cxnLst/>
          <a:rect l="0" t="0" r="0" b="0"/>
          <a:pathLst>
            <a:path>
              <a:moveTo>
                <a:pt x="4617101" y="2189512"/>
              </a:moveTo>
              <a:arcTo wR="2310126" hR="2310126" stAng="21420430" swAng="2195114"/>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23FCB02-E461-4242-9F6D-01409C41DB72}">
      <dsp:nvSpPr>
        <dsp:cNvPr id="0" name=""/>
        <dsp:cNvSpPr/>
      </dsp:nvSpPr>
      <dsp:spPr>
        <a:xfrm>
          <a:off x="4531865" y="4182218"/>
          <a:ext cx="1779984" cy="1156989"/>
        </a:xfrm>
        <a:prstGeom prst="roundRect">
          <a:avLst/>
        </a:prstGeom>
        <a:solidFill>
          <a:schemeClr val="accent4">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Scholarship</a:t>
          </a:r>
        </a:p>
      </dsp:txBody>
      <dsp:txXfrm>
        <a:off x="4588345" y="4238698"/>
        <a:ext cx="1667024" cy="1044029"/>
      </dsp:txXfrm>
    </dsp:sp>
    <dsp:sp modelId="{8D28F048-4AA9-4938-A289-3FEC1D809F3D}">
      <dsp:nvSpPr>
        <dsp:cNvPr id="0" name=""/>
        <dsp:cNvSpPr/>
      </dsp:nvSpPr>
      <dsp:spPr>
        <a:xfrm>
          <a:off x="1753873" y="581655"/>
          <a:ext cx="4620252" cy="4620252"/>
        </a:xfrm>
        <a:custGeom>
          <a:avLst/>
          <a:gdLst/>
          <a:ahLst/>
          <a:cxnLst/>
          <a:rect l="0" t="0" r="0" b="0"/>
          <a:pathLst>
            <a:path>
              <a:moveTo>
                <a:pt x="2768824" y="4574254"/>
              </a:moveTo>
              <a:arcTo wR="2310126" hR="2310126" stAng="4712834" swAng="1374332"/>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F148703-74B5-4E63-8C05-CADB79E60102}">
      <dsp:nvSpPr>
        <dsp:cNvPr id="0" name=""/>
        <dsp:cNvSpPr/>
      </dsp:nvSpPr>
      <dsp:spPr>
        <a:xfrm>
          <a:off x="1816149" y="4182218"/>
          <a:ext cx="1779984" cy="1156989"/>
        </a:xfrm>
        <a:prstGeom prst="roundRect">
          <a:avLst/>
        </a:prstGeom>
        <a:solidFill>
          <a:schemeClr val="accent5">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Personal Growth</a:t>
          </a:r>
        </a:p>
      </dsp:txBody>
      <dsp:txXfrm>
        <a:off x="1872629" y="4238698"/>
        <a:ext cx="1667024" cy="1044029"/>
      </dsp:txXfrm>
    </dsp:sp>
    <dsp:sp modelId="{60905D5B-5C1F-4091-A989-21E175497952}">
      <dsp:nvSpPr>
        <dsp:cNvPr id="0" name=""/>
        <dsp:cNvSpPr/>
      </dsp:nvSpPr>
      <dsp:spPr>
        <a:xfrm>
          <a:off x="1753873" y="581655"/>
          <a:ext cx="4620252" cy="4620252"/>
        </a:xfrm>
        <a:custGeom>
          <a:avLst/>
          <a:gdLst/>
          <a:ahLst/>
          <a:cxnLst/>
          <a:rect l="0" t="0" r="0" b="0"/>
          <a:pathLst>
            <a:path>
              <a:moveTo>
                <a:pt x="385803" y="3588275"/>
              </a:moveTo>
              <a:arcTo wR="2310126" hR="2310126" stAng="8784456" swAng="2195114"/>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856DB0-81D9-4DFF-80DD-3F18723276DA}">
      <dsp:nvSpPr>
        <dsp:cNvPr id="0" name=""/>
        <dsp:cNvSpPr/>
      </dsp:nvSpPr>
      <dsp:spPr>
        <a:xfrm>
          <a:off x="976947" y="1599418"/>
          <a:ext cx="1779984" cy="1156989"/>
        </a:xfrm>
        <a:prstGeom prst="roundRect">
          <a:avLst/>
        </a:prstGeom>
        <a:solidFill>
          <a:schemeClr val="accent6">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Career Success</a:t>
          </a:r>
        </a:p>
      </dsp:txBody>
      <dsp:txXfrm>
        <a:off x="1033427" y="1655898"/>
        <a:ext cx="1667024" cy="1044029"/>
      </dsp:txXfrm>
    </dsp:sp>
    <dsp:sp modelId="{15D381EB-4D1D-4B8A-B3D8-07300863FBDA}">
      <dsp:nvSpPr>
        <dsp:cNvPr id="0" name=""/>
        <dsp:cNvSpPr/>
      </dsp:nvSpPr>
      <dsp:spPr>
        <a:xfrm>
          <a:off x="1753873" y="581655"/>
          <a:ext cx="4620252" cy="4620252"/>
        </a:xfrm>
        <a:custGeom>
          <a:avLst/>
          <a:gdLst/>
          <a:ahLst/>
          <a:cxnLst/>
          <a:rect l="0" t="0" r="0" b="0"/>
          <a:pathLst>
            <a:path>
              <a:moveTo>
                <a:pt x="402763" y="1006803"/>
              </a:moveTo>
              <a:arcTo wR="2310126" hR="2310126" stAng="12860714" swAng="1959991"/>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41984-2329-45ED-935F-47DE35F8A29D}">
      <dsp:nvSpPr>
        <dsp:cNvPr id="0" name=""/>
        <dsp:cNvSpPr/>
      </dsp:nvSpPr>
      <dsp:spPr>
        <a:xfrm>
          <a:off x="3174007" y="3160"/>
          <a:ext cx="1779984" cy="1156989"/>
        </a:xfrm>
        <a:prstGeom prst="roundRect">
          <a:avLst/>
        </a:prstGeom>
        <a:solidFill>
          <a:schemeClr val="accent2">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Environmental</a:t>
          </a:r>
        </a:p>
      </dsp:txBody>
      <dsp:txXfrm>
        <a:off x="3230487" y="59640"/>
        <a:ext cx="1667024" cy="1044029"/>
      </dsp:txXfrm>
    </dsp:sp>
    <dsp:sp modelId="{EAD37242-4856-4650-BF2D-A0EA30D8664A}">
      <dsp:nvSpPr>
        <dsp:cNvPr id="0" name=""/>
        <dsp:cNvSpPr/>
      </dsp:nvSpPr>
      <dsp:spPr>
        <a:xfrm>
          <a:off x="1753873" y="581655"/>
          <a:ext cx="4620252" cy="4620252"/>
        </a:xfrm>
        <a:custGeom>
          <a:avLst/>
          <a:gdLst/>
          <a:ahLst/>
          <a:cxnLst/>
          <a:rect l="0" t="0" r="0" b="0"/>
          <a:pathLst>
            <a:path>
              <a:moveTo>
                <a:pt x="3212328" y="183458"/>
              </a:moveTo>
              <a:arcTo wR="2310126" hR="2310126" stAng="17579295" swAng="1959991"/>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3CFCBD9-B156-4B36-84CE-541EF6B5C913}">
      <dsp:nvSpPr>
        <dsp:cNvPr id="0" name=""/>
        <dsp:cNvSpPr/>
      </dsp:nvSpPr>
      <dsp:spPr>
        <a:xfrm>
          <a:off x="5371068" y="1599418"/>
          <a:ext cx="1779984" cy="1156989"/>
        </a:xfrm>
        <a:prstGeom prst="roundRect">
          <a:avLst/>
        </a:prstGeom>
        <a:solidFill>
          <a:schemeClr val="accent3">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Human Resources</a:t>
          </a:r>
        </a:p>
      </dsp:txBody>
      <dsp:txXfrm>
        <a:off x="5427548" y="1655898"/>
        <a:ext cx="1667024" cy="1044029"/>
      </dsp:txXfrm>
    </dsp:sp>
    <dsp:sp modelId="{691B9C0F-1D77-4261-B9D3-9AC553A425D6}">
      <dsp:nvSpPr>
        <dsp:cNvPr id="0" name=""/>
        <dsp:cNvSpPr/>
      </dsp:nvSpPr>
      <dsp:spPr>
        <a:xfrm>
          <a:off x="1753873" y="581655"/>
          <a:ext cx="4620252" cy="4620252"/>
        </a:xfrm>
        <a:custGeom>
          <a:avLst/>
          <a:gdLst/>
          <a:ahLst/>
          <a:cxnLst/>
          <a:rect l="0" t="0" r="0" b="0"/>
          <a:pathLst>
            <a:path>
              <a:moveTo>
                <a:pt x="4617101" y="2189512"/>
              </a:moveTo>
              <a:arcTo wR="2310126" hR="2310126" stAng="21420430" swAng="2195114"/>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23FCB02-E461-4242-9F6D-01409C41DB72}">
      <dsp:nvSpPr>
        <dsp:cNvPr id="0" name=""/>
        <dsp:cNvSpPr/>
      </dsp:nvSpPr>
      <dsp:spPr>
        <a:xfrm>
          <a:off x="4531865" y="4182218"/>
          <a:ext cx="1779984" cy="1156989"/>
        </a:xfrm>
        <a:prstGeom prst="roundRect">
          <a:avLst/>
        </a:prstGeom>
        <a:solidFill>
          <a:schemeClr val="accent4">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Citizenship</a:t>
          </a:r>
        </a:p>
      </dsp:txBody>
      <dsp:txXfrm>
        <a:off x="4588345" y="4238698"/>
        <a:ext cx="1667024" cy="1044029"/>
      </dsp:txXfrm>
    </dsp:sp>
    <dsp:sp modelId="{8D28F048-4AA9-4938-A289-3FEC1D809F3D}">
      <dsp:nvSpPr>
        <dsp:cNvPr id="0" name=""/>
        <dsp:cNvSpPr/>
      </dsp:nvSpPr>
      <dsp:spPr>
        <a:xfrm>
          <a:off x="1753873" y="581655"/>
          <a:ext cx="4620252" cy="4620252"/>
        </a:xfrm>
        <a:custGeom>
          <a:avLst/>
          <a:gdLst/>
          <a:ahLst/>
          <a:cxnLst/>
          <a:rect l="0" t="0" r="0" b="0"/>
          <a:pathLst>
            <a:path>
              <a:moveTo>
                <a:pt x="2768824" y="4574254"/>
              </a:moveTo>
              <a:arcTo wR="2310126" hR="2310126" stAng="4712834" swAng="1374332"/>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F148703-74B5-4E63-8C05-CADB79E60102}">
      <dsp:nvSpPr>
        <dsp:cNvPr id="0" name=""/>
        <dsp:cNvSpPr/>
      </dsp:nvSpPr>
      <dsp:spPr>
        <a:xfrm>
          <a:off x="1816149" y="4182218"/>
          <a:ext cx="1779984" cy="1156989"/>
        </a:xfrm>
        <a:prstGeom prst="roundRect">
          <a:avLst/>
        </a:prstGeom>
        <a:solidFill>
          <a:schemeClr val="accent5">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Stakeholder Engagement</a:t>
          </a:r>
        </a:p>
      </dsp:txBody>
      <dsp:txXfrm>
        <a:off x="1872629" y="4238698"/>
        <a:ext cx="1667024" cy="1044029"/>
      </dsp:txXfrm>
    </dsp:sp>
    <dsp:sp modelId="{60905D5B-5C1F-4091-A989-21E175497952}">
      <dsp:nvSpPr>
        <dsp:cNvPr id="0" name=""/>
        <dsp:cNvSpPr/>
      </dsp:nvSpPr>
      <dsp:spPr>
        <a:xfrm>
          <a:off x="1753873" y="581655"/>
          <a:ext cx="4620252" cy="4620252"/>
        </a:xfrm>
        <a:custGeom>
          <a:avLst/>
          <a:gdLst/>
          <a:ahLst/>
          <a:cxnLst/>
          <a:rect l="0" t="0" r="0" b="0"/>
          <a:pathLst>
            <a:path>
              <a:moveTo>
                <a:pt x="385803" y="3588275"/>
              </a:moveTo>
              <a:arcTo wR="2310126" hR="2310126" stAng="8784456" swAng="2195114"/>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856DB0-81D9-4DFF-80DD-3F18723276DA}">
      <dsp:nvSpPr>
        <dsp:cNvPr id="0" name=""/>
        <dsp:cNvSpPr/>
      </dsp:nvSpPr>
      <dsp:spPr>
        <a:xfrm>
          <a:off x="976947" y="1599418"/>
          <a:ext cx="1779984" cy="1156989"/>
        </a:xfrm>
        <a:prstGeom prst="roundRect">
          <a:avLst/>
        </a:prstGeom>
        <a:solidFill>
          <a:schemeClr val="accent6">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Economic Development</a:t>
          </a:r>
        </a:p>
      </dsp:txBody>
      <dsp:txXfrm>
        <a:off x="1033427" y="1655898"/>
        <a:ext cx="1667024" cy="1044029"/>
      </dsp:txXfrm>
    </dsp:sp>
    <dsp:sp modelId="{15D381EB-4D1D-4B8A-B3D8-07300863FBDA}">
      <dsp:nvSpPr>
        <dsp:cNvPr id="0" name=""/>
        <dsp:cNvSpPr/>
      </dsp:nvSpPr>
      <dsp:spPr>
        <a:xfrm>
          <a:off x="1753873" y="581655"/>
          <a:ext cx="4620252" cy="4620252"/>
        </a:xfrm>
        <a:custGeom>
          <a:avLst/>
          <a:gdLst/>
          <a:ahLst/>
          <a:cxnLst/>
          <a:rect l="0" t="0" r="0" b="0"/>
          <a:pathLst>
            <a:path>
              <a:moveTo>
                <a:pt x="402763" y="1006803"/>
              </a:moveTo>
              <a:arcTo wR="2310126" hR="2310126" stAng="12860714" swAng="1959991"/>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41984-2329-45ED-935F-47DE35F8A29D}">
      <dsp:nvSpPr>
        <dsp:cNvPr id="0" name=""/>
        <dsp:cNvSpPr/>
      </dsp:nvSpPr>
      <dsp:spPr>
        <a:xfrm>
          <a:off x="3174007" y="3160"/>
          <a:ext cx="1779984" cy="1156989"/>
        </a:xfrm>
        <a:prstGeom prst="roundRect">
          <a:avLst/>
        </a:prstGeom>
        <a:solidFill>
          <a:schemeClr val="accent2">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Support Group</a:t>
          </a:r>
        </a:p>
      </dsp:txBody>
      <dsp:txXfrm>
        <a:off x="3230487" y="59640"/>
        <a:ext cx="1667024" cy="1044029"/>
      </dsp:txXfrm>
    </dsp:sp>
    <dsp:sp modelId="{EAD37242-4856-4650-BF2D-A0EA30D8664A}">
      <dsp:nvSpPr>
        <dsp:cNvPr id="0" name=""/>
        <dsp:cNvSpPr/>
      </dsp:nvSpPr>
      <dsp:spPr>
        <a:xfrm>
          <a:off x="1753873" y="581655"/>
          <a:ext cx="4620252" cy="4620252"/>
        </a:xfrm>
        <a:custGeom>
          <a:avLst/>
          <a:gdLst/>
          <a:ahLst/>
          <a:cxnLst/>
          <a:rect l="0" t="0" r="0" b="0"/>
          <a:pathLst>
            <a:path>
              <a:moveTo>
                <a:pt x="3212328" y="183458"/>
              </a:moveTo>
              <a:arcTo wR="2310126" hR="2310126" stAng="17579295" swAng="1959991"/>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3CFCBD9-B156-4B36-84CE-541EF6B5C913}">
      <dsp:nvSpPr>
        <dsp:cNvPr id="0" name=""/>
        <dsp:cNvSpPr/>
      </dsp:nvSpPr>
      <dsp:spPr>
        <a:xfrm>
          <a:off x="5371068" y="1599418"/>
          <a:ext cx="1779984" cy="1156989"/>
        </a:xfrm>
        <a:prstGeom prst="roundRect">
          <a:avLst/>
        </a:prstGeom>
        <a:solidFill>
          <a:schemeClr val="accent3">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Chapter Recruitment</a:t>
          </a:r>
        </a:p>
      </dsp:txBody>
      <dsp:txXfrm>
        <a:off x="5427548" y="1655898"/>
        <a:ext cx="1667024" cy="1044029"/>
      </dsp:txXfrm>
    </dsp:sp>
    <dsp:sp modelId="{691B9C0F-1D77-4261-B9D3-9AC553A425D6}">
      <dsp:nvSpPr>
        <dsp:cNvPr id="0" name=""/>
        <dsp:cNvSpPr/>
      </dsp:nvSpPr>
      <dsp:spPr>
        <a:xfrm>
          <a:off x="1753873" y="581655"/>
          <a:ext cx="4620252" cy="4620252"/>
        </a:xfrm>
        <a:custGeom>
          <a:avLst/>
          <a:gdLst/>
          <a:ahLst/>
          <a:cxnLst/>
          <a:rect l="0" t="0" r="0" b="0"/>
          <a:pathLst>
            <a:path>
              <a:moveTo>
                <a:pt x="4617101" y="2189512"/>
              </a:moveTo>
              <a:arcTo wR="2310126" hR="2310126" stAng="21420430" swAng="2195114"/>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23FCB02-E461-4242-9F6D-01409C41DB72}">
      <dsp:nvSpPr>
        <dsp:cNvPr id="0" name=""/>
        <dsp:cNvSpPr/>
      </dsp:nvSpPr>
      <dsp:spPr>
        <a:xfrm>
          <a:off x="4531865" y="4182218"/>
          <a:ext cx="1779984" cy="1156989"/>
        </a:xfrm>
        <a:prstGeom prst="roundRect">
          <a:avLst/>
        </a:prstGeom>
        <a:solidFill>
          <a:schemeClr val="accent4">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Safety</a:t>
          </a:r>
        </a:p>
      </dsp:txBody>
      <dsp:txXfrm>
        <a:off x="4588345" y="4238698"/>
        <a:ext cx="1667024" cy="1044029"/>
      </dsp:txXfrm>
    </dsp:sp>
    <dsp:sp modelId="{8D28F048-4AA9-4938-A289-3FEC1D809F3D}">
      <dsp:nvSpPr>
        <dsp:cNvPr id="0" name=""/>
        <dsp:cNvSpPr/>
      </dsp:nvSpPr>
      <dsp:spPr>
        <a:xfrm>
          <a:off x="1753873" y="581655"/>
          <a:ext cx="4620252" cy="4620252"/>
        </a:xfrm>
        <a:custGeom>
          <a:avLst/>
          <a:gdLst/>
          <a:ahLst/>
          <a:cxnLst/>
          <a:rect l="0" t="0" r="0" b="0"/>
          <a:pathLst>
            <a:path>
              <a:moveTo>
                <a:pt x="2768824" y="4574254"/>
              </a:moveTo>
              <a:arcTo wR="2310126" hR="2310126" stAng="4712834" swAng="1374332"/>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F148703-74B5-4E63-8C05-CADB79E60102}">
      <dsp:nvSpPr>
        <dsp:cNvPr id="0" name=""/>
        <dsp:cNvSpPr/>
      </dsp:nvSpPr>
      <dsp:spPr>
        <a:xfrm>
          <a:off x="1816149" y="4182218"/>
          <a:ext cx="1779984" cy="1156989"/>
        </a:xfrm>
        <a:prstGeom prst="roundRect">
          <a:avLst/>
        </a:prstGeom>
        <a:solidFill>
          <a:schemeClr val="accent5">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Agricultural Advocacy</a:t>
          </a:r>
        </a:p>
      </dsp:txBody>
      <dsp:txXfrm>
        <a:off x="1872629" y="4238698"/>
        <a:ext cx="1667024" cy="1044029"/>
      </dsp:txXfrm>
    </dsp:sp>
    <dsp:sp modelId="{60905D5B-5C1F-4091-A989-21E175497952}">
      <dsp:nvSpPr>
        <dsp:cNvPr id="0" name=""/>
        <dsp:cNvSpPr/>
      </dsp:nvSpPr>
      <dsp:spPr>
        <a:xfrm>
          <a:off x="1753873" y="581655"/>
          <a:ext cx="4620252" cy="4620252"/>
        </a:xfrm>
        <a:custGeom>
          <a:avLst/>
          <a:gdLst/>
          <a:ahLst/>
          <a:cxnLst/>
          <a:rect l="0" t="0" r="0" b="0"/>
          <a:pathLst>
            <a:path>
              <a:moveTo>
                <a:pt x="385803" y="3588275"/>
              </a:moveTo>
              <a:arcTo wR="2310126" hR="2310126" stAng="8784456" swAng="2195114"/>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D856DB0-81D9-4DFF-80DD-3F18723276DA}">
      <dsp:nvSpPr>
        <dsp:cNvPr id="0" name=""/>
        <dsp:cNvSpPr/>
      </dsp:nvSpPr>
      <dsp:spPr>
        <a:xfrm>
          <a:off x="976947" y="1599418"/>
          <a:ext cx="1779984" cy="1156989"/>
        </a:xfrm>
        <a:prstGeom prst="roundRect">
          <a:avLst/>
        </a:prstGeom>
        <a:solidFill>
          <a:schemeClr val="accent6">
            <a:hueOff val="0"/>
            <a:satOff val="0"/>
            <a:lumOff val="0"/>
            <a:alphaOff val="0"/>
          </a:schemeClr>
        </a:solidFill>
        <a:ln w="381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a:t>Agricultural Literacy</a:t>
          </a:r>
        </a:p>
      </dsp:txBody>
      <dsp:txXfrm>
        <a:off x="1033427" y="1655898"/>
        <a:ext cx="1667024" cy="1044029"/>
      </dsp:txXfrm>
    </dsp:sp>
    <dsp:sp modelId="{15D381EB-4D1D-4B8A-B3D8-07300863FBDA}">
      <dsp:nvSpPr>
        <dsp:cNvPr id="0" name=""/>
        <dsp:cNvSpPr/>
      </dsp:nvSpPr>
      <dsp:spPr>
        <a:xfrm>
          <a:off x="1753873" y="581655"/>
          <a:ext cx="4620252" cy="4620252"/>
        </a:xfrm>
        <a:custGeom>
          <a:avLst/>
          <a:gdLst/>
          <a:ahLst/>
          <a:cxnLst/>
          <a:rect l="0" t="0" r="0" b="0"/>
          <a:pathLst>
            <a:path>
              <a:moveTo>
                <a:pt x="402763" y="1006803"/>
              </a:moveTo>
              <a:arcTo wR="2310126" hR="2310126" stAng="12860714" swAng="1959991"/>
            </a:path>
          </a:pathLst>
        </a:custGeom>
        <a:noFill/>
        <a:ln w="635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61B64C-1596-46DB-9EAA-451C5EC3DA40}">
      <dsp:nvSpPr>
        <dsp:cNvPr id="0" name=""/>
        <dsp:cNvSpPr/>
      </dsp:nvSpPr>
      <dsp:spPr>
        <a:xfrm rot="16200000">
          <a:off x="1423647" y="-1423647"/>
          <a:ext cx="2301752" cy="5149048"/>
        </a:xfrm>
        <a:prstGeom prst="round1Rect">
          <a:avLst/>
        </a:prstGeom>
        <a:solidFill>
          <a:schemeClr val="accent1">
            <a:hueOff val="0"/>
            <a:satOff val="0"/>
            <a:lumOff val="0"/>
            <a:alphaOff val="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FOCUS ON ONE THING AT A TIME</a:t>
          </a:r>
        </a:p>
      </dsp:txBody>
      <dsp:txXfrm rot="5400000">
        <a:off x="0" y="0"/>
        <a:ext cx="5149048" cy="1726314"/>
      </dsp:txXfrm>
    </dsp:sp>
    <dsp:sp modelId="{F5EC3517-CD61-4B38-A988-40A7AAC2137E}">
      <dsp:nvSpPr>
        <dsp:cNvPr id="0" name=""/>
        <dsp:cNvSpPr/>
      </dsp:nvSpPr>
      <dsp:spPr>
        <a:xfrm>
          <a:off x="5149048" y="0"/>
          <a:ext cx="5149048" cy="2301752"/>
        </a:xfrm>
        <a:prstGeom prst="round1Rect">
          <a:avLst/>
        </a:prstGeom>
        <a:solidFill>
          <a:schemeClr val="accent1">
            <a:hueOff val="0"/>
            <a:satOff val="0"/>
            <a:lumOff val="0"/>
            <a:alphaOff val="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EXTEND COURTESY TO EVERYONE</a:t>
          </a:r>
        </a:p>
      </dsp:txBody>
      <dsp:txXfrm>
        <a:off x="5149048" y="0"/>
        <a:ext cx="5149048" cy="1726314"/>
      </dsp:txXfrm>
    </dsp:sp>
    <dsp:sp modelId="{99303B48-4D4C-4C87-B029-3C7899EC5F11}">
      <dsp:nvSpPr>
        <dsp:cNvPr id="0" name=""/>
        <dsp:cNvSpPr/>
      </dsp:nvSpPr>
      <dsp:spPr>
        <a:xfrm rot="10800000">
          <a:off x="5921" y="2301752"/>
          <a:ext cx="5149048" cy="2301752"/>
        </a:xfrm>
        <a:prstGeom prst="round1Rect">
          <a:avLst/>
        </a:prstGeom>
        <a:solidFill>
          <a:schemeClr val="accent1">
            <a:hueOff val="0"/>
            <a:satOff val="0"/>
            <a:lumOff val="0"/>
            <a:alphaOff val="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OBSERVE THE RULE OF THE MAJORITY</a:t>
          </a:r>
        </a:p>
      </dsp:txBody>
      <dsp:txXfrm rot="10800000">
        <a:off x="5921" y="2877190"/>
        <a:ext cx="5149048" cy="1726314"/>
      </dsp:txXfrm>
    </dsp:sp>
    <dsp:sp modelId="{903547FE-932E-4CB7-9F39-7829D694AC45}">
      <dsp:nvSpPr>
        <dsp:cNvPr id="0" name=""/>
        <dsp:cNvSpPr/>
      </dsp:nvSpPr>
      <dsp:spPr>
        <a:xfrm rot="5400000">
          <a:off x="6572696" y="878104"/>
          <a:ext cx="2301752" cy="5149048"/>
        </a:xfrm>
        <a:prstGeom prst="round1Rect">
          <a:avLst/>
        </a:prstGeom>
        <a:solidFill>
          <a:schemeClr val="accent1">
            <a:hueOff val="0"/>
            <a:satOff val="0"/>
            <a:lumOff val="0"/>
            <a:alphaOff val="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PROTECT THE RIGHTS OF THE MINORITY</a:t>
          </a:r>
        </a:p>
      </dsp:txBody>
      <dsp:txXfrm rot="-5400000">
        <a:off x="5149048" y="2877190"/>
        <a:ext cx="5149048" cy="1726314"/>
      </dsp:txXfrm>
    </dsp:sp>
    <dsp:sp modelId="{F6DD8CA6-1AB1-4A48-ACD6-E86F0E2893EB}">
      <dsp:nvSpPr>
        <dsp:cNvPr id="0" name=""/>
        <dsp:cNvSpPr/>
      </dsp:nvSpPr>
      <dsp:spPr>
        <a:xfrm>
          <a:off x="3604333" y="1726314"/>
          <a:ext cx="3089429" cy="1150876"/>
        </a:xfrm>
        <a:prstGeom prst="roundRect">
          <a:avLst/>
        </a:prstGeom>
        <a:solidFill>
          <a:schemeClr val="accent1">
            <a:tint val="60000"/>
            <a:hueOff val="0"/>
            <a:satOff val="0"/>
            <a:lumOff val="0"/>
            <a:alphaOff val="0"/>
          </a:schemeClr>
        </a:solidFill>
        <a:ln w="3810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Four Main Objectives of Parliamentary Procedure</a:t>
          </a:r>
        </a:p>
      </dsp:txBody>
      <dsp:txXfrm>
        <a:off x="3660514" y="1782495"/>
        <a:ext cx="2977067" cy="1038514"/>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CE3A53-9945-49B5-9F17-FDCA6A2BD11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BC7303B-8676-4A60-96F8-8FA10E6DAD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5C4E57-C029-41FA-9628-A6C83FE020A1}" type="datetimeFigureOut">
              <a:rPr lang="en-GB" smtClean="0"/>
              <a:t>17/08/2023</a:t>
            </a:fld>
            <a:endParaRPr lang="en-GB"/>
          </a:p>
        </p:txBody>
      </p:sp>
      <p:sp>
        <p:nvSpPr>
          <p:cNvPr id="4" name="Footer Placeholder 3">
            <a:extLst>
              <a:ext uri="{FF2B5EF4-FFF2-40B4-BE49-F238E27FC236}">
                <a16:creationId xmlns:a16="http://schemas.microsoft.com/office/drawing/2014/main" id="{23D3D82B-DD97-4DD4-B5A4-D9AE064683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21CBC15-BCC4-4E91-BACF-932EBEE502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954EA0-CD7C-49B4-84EC-46F022CFEADB}" type="slidenum">
              <a:rPr lang="en-GB" smtClean="0"/>
              <a:t>‹#›</a:t>
            </a:fld>
            <a:endParaRPr lang="en-GB"/>
          </a:p>
        </p:txBody>
      </p:sp>
    </p:spTree>
    <p:extLst>
      <p:ext uri="{BB962C8B-B14F-4D97-AF65-F5344CB8AC3E}">
        <p14:creationId xmlns:p14="http://schemas.microsoft.com/office/powerpoint/2010/main" val="39651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5E843-6423-462D-9509-143CD60ED4B2}" type="datetimeFigureOut">
              <a:rPr lang="en-GB" smtClean="0"/>
              <a:t>17/08/2023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DAC8A-5181-41B9-A7EF-AE7F9F949493}" type="slidenum">
              <a:rPr lang="en-GB" smtClean="0"/>
              <a:t>‹#›</a:t>
            </a:fld>
            <a:endParaRPr lang="en-GB"/>
          </a:p>
        </p:txBody>
      </p:sp>
    </p:spTree>
    <p:extLst>
      <p:ext uri="{BB962C8B-B14F-4D97-AF65-F5344CB8AC3E}">
        <p14:creationId xmlns:p14="http://schemas.microsoft.com/office/powerpoint/2010/main" val="10912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C1DAC8A-5181-41B9-A7EF-AE7F9F949493}" type="slidenum">
              <a:rPr lang="en-GB" smtClean="0"/>
              <a:t>1</a:t>
            </a:fld>
            <a:endParaRPr lang="en-GB"/>
          </a:p>
        </p:txBody>
      </p:sp>
    </p:spTree>
    <p:extLst>
      <p:ext uri="{BB962C8B-B14F-4D97-AF65-F5344CB8AC3E}">
        <p14:creationId xmlns:p14="http://schemas.microsoft.com/office/powerpoint/2010/main" val="1537873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2" name="Yellow bar top">
            <a:extLst>
              <a:ext uri="{FF2B5EF4-FFF2-40B4-BE49-F238E27FC236}">
                <a16:creationId xmlns:a16="http://schemas.microsoft.com/office/drawing/2014/main" id="{61C7D2EB-389B-4B5D-BB76-E75293833A1D}"/>
              </a:ext>
            </a:extLst>
          </p:cNvPr>
          <p:cNvSpPr>
            <a:spLocks/>
          </p:cNvSpPr>
          <p:nvPr userDrawn="1"/>
        </p:nvSpPr>
        <p:spPr>
          <a:xfrm>
            <a:off x="0" y="1285880"/>
            <a:ext cx="12192000" cy="2495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Blue bar top">
            <a:extLst>
              <a:ext uri="{FF2B5EF4-FFF2-40B4-BE49-F238E27FC236}">
                <a16:creationId xmlns:a16="http://schemas.microsoft.com/office/drawing/2014/main" id="{86239813-E27A-4EB9-A60B-806C9A63E5C2}"/>
              </a:ext>
            </a:extLst>
          </p:cNvPr>
          <p:cNvSpPr/>
          <p:nvPr userDrawn="1"/>
        </p:nvSpPr>
        <p:spPr>
          <a:xfrm>
            <a:off x="0" y="-17462"/>
            <a:ext cx="12192000" cy="130196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Frame">
            <a:extLst>
              <a:ext uri="{FF2B5EF4-FFF2-40B4-BE49-F238E27FC236}">
                <a16:creationId xmlns:a16="http://schemas.microsoft.com/office/drawing/2014/main" id="{12D6DA04-F5AA-4511-9AE5-927823337466}"/>
              </a:ext>
            </a:extLst>
          </p:cNvPr>
          <p:cNvGrpSpPr/>
          <p:nvPr userDrawn="1"/>
        </p:nvGrpSpPr>
        <p:grpSpPr>
          <a:xfrm>
            <a:off x="273600" y="271266"/>
            <a:ext cx="11644136" cy="6434528"/>
            <a:chOff x="273600" y="271266"/>
            <a:chExt cx="11644136" cy="6434528"/>
          </a:xfrm>
        </p:grpSpPr>
        <p:sp>
          <p:nvSpPr>
            <p:cNvPr id="8" name="Bottom left">
              <a:extLst>
                <a:ext uri="{FF2B5EF4-FFF2-40B4-BE49-F238E27FC236}">
                  <a16:creationId xmlns:a16="http://schemas.microsoft.com/office/drawing/2014/main" id="{CF19DB2C-1627-41B2-A650-D4F16AE1C039}"/>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Bottom line">
              <a:extLst>
                <a:ext uri="{FF2B5EF4-FFF2-40B4-BE49-F238E27FC236}">
                  <a16:creationId xmlns:a16="http://schemas.microsoft.com/office/drawing/2014/main" id="{5F50EF8B-7A60-4003-9F77-80306AC7D1F4}"/>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Right line">
              <a:extLst>
                <a:ext uri="{FF2B5EF4-FFF2-40B4-BE49-F238E27FC236}">
                  <a16:creationId xmlns:a16="http://schemas.microsoft.com/office/drawing/2014/main" id="{7381F375-A131-4487-A4CE-4BF76E771E17}"/>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Left line">
              <a:extLst>
                <a:ext uri="{FF2B5EF4-FFF2-40B4-BE49-F238E27FC236}">
                  <a16:creationId xmlns:a16="http://schemas.microsoft.com/office/drawing/2014/main" id="{E8E6C308-AE36-4C51-9067-9C5E9CDFCF60}"/>
                </a:ext>
              </a:extLst>
            </p:cNvPr>
            <p:cNvCxnSpPr>
              <a:cxnSpLocks/>
              <a:stCxn id="15" idx="3"/>
              <a:endCxn id="8"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Bottom right">
              <a:extLst>
                <a:ext uri="{FF2B5EF4-FFF2-40B4-BE49-F238E27FC236}">
                  <a16:creationId xmlns:a16="http://schemas.microsoft.com/office/drawing/2014/main" id="{1C30E27B-C72D-4DD1-ABD1-E19C69B84D88}"/>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Top line">
              <a:extLst>
                <a:ext uri="{FF2B5EF4-FFF2-40B4-BE49-F238E27FC236}">
                  <a16:creationId xmlns:a16="http://schemas.microsoft.com/office/drawing/2014/main" id="{EDD04E98-6BA1-4D77-A337-8D523ADD0043}"/>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4602DD33-2552-4683-9392-3888284E6030}"/>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op left">
              <a:extLst>
                <a:ext uri="{FF2B5EF4-FFF2-40B4-BE49-F238E27FC236}">
                  <a16:creationId xmlns:a16="http://schemas.microsoft.com/office/drawing/2014/main" id="{89202CB1-4581-43AF-AB8D-DEECAA3CB095}"/>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Left dots">
            <a:extLst>
              <a:ext uri="{FF2B5EF4-FFF2-40B4-BE49-F238E27FC236}">
                <a16:creationId xmlns:a16="http://schemas.microsoft.com/office/drawing/2014/main" id="{C4F8D512-58F6-438E-8D17-32A8CED881D1}"/>
              </a:ext>
            </a:extLst>
          </p:cNvPr>
          <p:cNvGrpSpPr/>
          <p:nvPr userDrawn="1"/>
        </p:nvGrpSpPr>
        <p:grpSpPr>
          <a:xfrm>
            <a:off x="273600" y="2972942"/>
            <a:ext cx="384600" cy="939600"/>
            <a:chOff x="273600" y="3192017"/>
            <a:chExt cx="384600" cy="939600"/>
          </a:xfrm>
        </p:grpSpPr>
        <p:sp>
          <p:nvSpPr>
            <p:cNvPr id="17" name="White rectangle">
              <a:extLst>
                <a:ext uri="{FF2B5EF4-FFF2-40B4-BE49-F238E27FC236}">
                  <a16:creationId xmlns:a16="http://schemas.microsoft.com/office/drawing/2014/main" id="{86E6BAF1-A29E-4EAA-BB51-1958DD89858B}"/>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Dots" descr="A picture containing drawing&#10;&#10;Description automatically generated">
              <a:extLst>
                <a:ext uri="{FF2B5EF4-FFF2-40B4-BE49-F238E27FC236}">
                  <a16:creationId xmlns:a16="http://schemas.microsoft.com/office/drawing/2014/main" id="{CB6E90F6-6008-4E52-B37E-437C6469D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19" name="Right dots">
            <a:extLst>
              <a:ext uri="{FF2B5EF4-FFF2-40B4-BE49-F238E27FC236}">
                <a16:creationId xmlns:a16="http://schemas.microsoft.com/office/drawing/2014/main" id="{85635529-F8B0-412F-BD45-EBEE8386CD27}"/>
              </a:ext>
            </a:extLst>
          </p:cNvPr>
          <p:cNvGrpSpPr/>
          <p:nvPr userDrawn="1"/>
        </p:nvGrpSpPr>
        <p:grpSpPr>
          <a:xfrm>
            <a:off x="11544772" y="2959200"/>
            <a:ext cx="384600" cy="939600"/>
            <a:chOff x="273600" y="3192017"/>
            <a:chExt cx="384600" cy="939600"/>
          </a:xfrm>
        </p:grpSpPr>
        <p:sp>
          <p:nvSpPr>
            <p:cNvPr id="20" name="White rectangle">
              <a:extLst>
                <a:ext uri="{FF2B5EF4-FFF2-40B4-BE49-F238E27FC236}">
                  <a16:creationId xmlns:a16="http://schemas.microsoft.com/office/drawing/2014/main" id="{A0F91332-21AF-4B7D-A9F3-3AF7A0361174}"/>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Dots" descr="A picture containing drawing&#10;&#10;Description automatically generated">
              <a:extLst>
                <a:ext uri="{FF2B5EF4-FFF2-40B4-BE49-F238E27FC236}">
                  <a16:creationId xmlns:a16="http://schemas.microsoft.com/office/drawing/2014/main" id="{46C3ED22-D884-4572-971F-4E31B52CCA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Subtitle 2">
            <a:extLst>
              <a:ext uri="{FF2B5EF4-FFF2-40B4-BE49-F238E27FC236}">
                <a16:creationId xmlns:a16="http://schemas.microsoft.com/office/drawing/2014/main" id="{FC178A9A-0531-446F-ADF1-A6EB378EEC87}"/>
              </a:ext>
            </a:extLst>
          </p:cNvPr>
          <p:cNvSpPr>
            <a:spLocks noGrp="1"/>
          </p:cNvSpPr>
          <p:nvPr>
            <p:ph type="subTitle" idx="1"/>
          </p:nvPr>
        </p:nvSpPr>
        <p:spPr>
          <a:xfrm>
            <a:off x="1524000" y="46116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 name="Title 1">
            <a:extLst>
              <a:ext uri="{FF2B5EF4-FFF2-40B4-BE49-F238E27FC236}">
                <a16:creationId xmlns:a16="http://schemas.microsoft.com/office/drawing/2014/main" id="{D012FA8D-7D4F-4FBD-BB14-D109FE799540}"/>
              </a:ext>
            </a:extLst>
          </p:cNvPr>
          <p:cNvSpPr>
            <a:spLocks noGrp="1"/>
          </p:cNvSpPr>
          <p:nvPr>
            <p:ph type="ctrTitle"/>
          </p:nvPr>
        </p:nvSpPr>
        <p:spPr>
          <a:xfrm>
            <a:off x="1524000" y="2132013"/>
            <a:ext cx="9144000" cy="2387600"/>
          </a:xfrm>
        </p:spPr>
        <p:txBody>
          <a:bodyPr anchor="b"/>
          <a:lstStyle>
            <a:lvl1pPr algn="ctr">
              <a:defRPr sz="6000" baseline="0"/>
            </a:lvl1pPr>
          </a:lstStyle>
          <a:p>
            <a:r>
              <a:rPr lang="en-US"/>
              <a:t>Click to edit Master title style</a:t>
            </a:r>
            <a:endParaRPr lang="en-GB" dirty="0"/>
          </a:p>
        </p:txBody>
      </p:sp>
      <p:pic>
        <p:nvPicPr>
          <p:cNvPr id="25" name="Picture 24" descr="A picture containing blue, umbrella&#10;&#10;Description automatically generated">
            <a:extLst>
              <a:ext uri="{FF2B5EF4-FFF2-40B4-BE49-F238E27FC236}">
                <a16:creationId xmlns:a16="http://schemas.microsoft.com/office/drawing/2014/main" id="{F96966F7-4199-4321-8E3B-2FBAE1C162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2653" y="644724"/>
            <a:ext cx="986030" cy="1229871"/>
          </a:xfrm>
          <a:prstGeom prst="rect">
            <a:avLst/>
          </a:prstGeom>
        </p:spPr>
      </p:pic>
    </p:spTree>
    <p:extLst>
      <p:ext uri="{BB962C8B-B14F-4D97-AF65-F5344CB8AC3E}">
        <p14:creationId xmlns:p14="http://schemas.microsoft.com/office/powerpoint/2010/main" val="1007088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5448-6733-497C-BD12-6144A64476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ABA0E2-C581-485E-82BE-ADBDC743FF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5086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5B64D-D728-443D-B5C2-A5C3A1ACC3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5666BF0-4403-42A9-94DC-E20AD927DF7D}"/>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91119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B2BD2-E966-4B3B-8728-11C0AEE073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FCE44-2EF0-4825-9955-9AB69CD664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25047D4-BEC4-4612-904C-50F4EB7A75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62650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DAC2-6E00-48DA-8804-3B07DAFF0E5A}"/>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63958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034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Yellow bar top">
            <a:extLst>
              <a:ext uri="{FF2B5EF4-FFF2-40B4-BE49-F238E27FC236}">
                <a16:creationId xmlns:a16="http://schemas.microsoft.com/office/drawing/2014/main" id="{521CDAC9-3954-49E5-8760-58E8D2F5BF7C}"/>
              </a:ext>
            </a:extLst>
          </p:cNvPr>
          <p:cNvSpPr>
            <a:spLocks/>
          </p:cNvSpPr>
          <p:nvPr userDrawn="1"/>
        </p:nvSpPr>
        <p:spPr>
          <a:xfrm>
            <a:off x="0" y="526115"/>
            <a:ext cx="12192000" cy="1044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Blue bar top">
            <a:extLst>
              <a:ext uri="{FF2B5EF4-FFF2-40B4-BE49-F238E27FC236}">
                <a16:creationId xmlns:a16="http://schemas.microsoft.com/office/drawing/2014/main" id="{59B014DB-B72F-4660-8898-744234F67204}"/>
              </a:ext>
            </a:extLst>
          </p:cNvPr>
          <p:cNvSpPr/>
          <p:nvPr userDrawn="1"/>
        </p:nvSpPr>
        <p:spPr>
          <a:xfrm>
            <a:off x="0" y="-17462"/>
            <a:ext cx="12192000" cy="558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Frame">
            <a:extLst>
              <a:ext uri="{FF2B5EF4-FFF2-40B4-BE49-F238E27FC236}">
                <a16:creationId xmlns:a16="http://schemas.microsoft.com/office/drawing/2014/main" id="{E9006E3C-DA68-4894-9319-2B14532C64BE}"/>
              </a:ext>
            </a:extLst>
          </p:cNvPr>
          <p:cNvGrpSpPr/>
          <p:nvPr userDrawn="1"/>
        </p:nvGrpSpPr>
        <p:grpSpPr>
          <a:xfrm>
            <a:off x="273600" y="271266"/>
            <a:ext cx="11644136" cy="6434528"/>
            <a:chOff x="273600" y="271266"/>
            <a:chExt cx="11644136" cy="6434528"/>
          </a:xfrm>
        </p:grpSpPr>
        <p:sp>
          <p:nvSpPr>
            <p:cNvPr id="21" name="Bottom left">
              <a:extLst>
                <a:ext uri="{FF2B5EF4-FFF2-40B4-BE49-F238E27FC236}">
                  <a16:creationId xmlns:a16="http://schemas.microsoft.com/office/drawing/2014/main" id="{0FC49DE4-3EAA-4098-AEED-16D5CCC4FF28}"/>
                </a:ext>
              </a:extLst>
            </p:cNvPr>
            <p:cNvSpPr>
              <a:spLocks noChangeAspect="1"/>
            </p:cNvSpPr>
            <p:nvPr userDrawn="1"/>
          </p:nvSpPr>
          <p:spPr>
            <a:xfrm>
              <a:off x="273600" y="6524411"/>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Bottom line">
              <a:extLst>
                <a:ext uri="{FF2B5EF4-FFF2-40B4-BE49-F238E27FC236}">
                  <a16:creationId xmlns:a16="http://schemas.microsoft.com/office/drawing/2014/main" id="{87C0D3F9-65F1-454B-BA67-43D0273AA6BF}"/>
                </a:ext>
              </a:extLst>
            </p:cNvPr>
            <p:cNvCxnSpPr>
              <a:cxnSpLocks/>
            </p:cNvCxnSpPr>
            <p:nvPr userDrawn="1"/>
          </p:nvCxnSpPr>
          <p:spPr>
            <a:xfrm>
              <a:off x="366489" y="6524411"/>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Right line">
              <a:extLst>
                <a:ext uri="{FF2B5EF4-FFF2-40B4-BE49-F238E27FC236}">
                  <a16:creationId xmlns:a16="http://schemas.microsoft.com/office/drawing/2014/main" id="{DAA83880-828D-42DE-A72C-7E74F87C40A3}"/>
                </a:ext>
              </a:extLst>
            </p:cNvPr>
            <p:cNvCxnSpPr>
              <a:cxnSpLocks/>
            </p:cNvCxnSpPr>
            <p:nvPr userDrawn="1"/>
          </p:nvCxnSpPr>
          <p:spPr>
            <a:xfrm flipH="1">
              <a:off x="11737072"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Left line">
              <a:extLst>
                <a:ext uri="{FF2B5EF4-FFF2-40B4-BE49-F238E27FC236}">
                  <a16:creationId xmlns:a16="http://schemas.microsoft.com/office/drawing/2014/main" id="{FC13C853-E7AE-4B50-9B7F-D05FDE09133A}"/>
                </a:ext>
              </a:extLst>
            </p:cNvPr>
            <p:cNvCxnSpPr>
              <a:cxnSpLocks/>
              <a:stCxn id="13" idx="3"/>
              <a:endCxn id="21" idx="3"/>
            </p:cNvCxnSpPr>
            <p:nvPr userDrawn="1"/>
          </p:nvCxnSpPr>
          <p:spPr>
            <a:xfrm flipH="1">
              <a:off x="453600" y="361266"/>
              <a:ext cx="664" cy="6253145"/>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Bottom right">
              <a:extLst>
                <a:ext uri="{FF2B5EF4-FFF2-40B4-BE49-F238E27FC236}">
                  <a16:creationId xmlns:a16="http://schemas.microsoft.com/office/drawing/2014/main" id="{805CD829-9809-41AA-B952-3BFE5CF114C0}"/>
                </a:ext>
              </a:extLst>
            </p:cNvPr>
            <p:cNvSpPr>
              <a:spLocks noChangeAspect="1"/>
            </p:cNvSpPr>
            <p:nvPr userDrawn="1"/>
          </p:nvSpPr>
          <p:spPr>
            <a:xfrm>
              <a:off x="11737736" y="6525794"/>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6" name="Top line">
              <a:extLst>
                <a:ext uri="{FF2B5EF4-FFF2-40B4-BE49-F238E27FC236}">
                  <a16:creationId xmlns:a16="http://schemas.microsoft.com/office/drawing/2014/main" id="{4C3BF8CB-2B92-4C28-8123-835EED37A7B7}"/>
                </a:ext>
              </a:extLst>
            </p:cNvPr>
            <p:cNvCxnSpPr>
              <a:cxnSpLocks/>
            </p:cNvCxnSpPr>
            <p:nvPr userDrawn="1"/>
          </p:nvCxnSpPr>
          <p:spPr>
            <a:xfrm>
              <a:off x="366489" y="451266"/>
              <a:ext cx="11461247"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Top right">
              <a:extLst>
                <a:ext uri="{FF2B5EF4-FFF2-40B4-BE49-F238E27FC236}">
                  <a16:creationId xmlns:a16="http://schemas.microsoft.com/office/drawing/2014/main" id="{C81B5B4C-DFA0-47D3-BC58-F43DDFDD26E9}"/>
                </a:ext>
              </a:extLst>
            </p:cNvPr>
            <p:cNvSpPr>
              <a:spLocks noChangeAspect="1"/>
            </p:cNvSpPr>
            <p:nvPr userDrawn="1"/>
          </p:nvSpPr>
          <p:spPr>
            <a:xfrm>
              <a:off x="11737736"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op left">
              <a:extLst>
                <a:ext uri="{FF2B5EF4-FFF2-40B4-BE49-F238E27FC236}">
                  <a16:creationId xmlns:a16="http://schemas.microsoft.com/office/drawing/2014/main" id="{E3C3BB87-3519-4427-9235-E93E876C1ADC}"/>
                </a:ext>
              </a:extLst>
            </p:cNvPr>
            <p:cNvSpPr>
              <a:spLocks noChangeAspect="1"/>
            </p:cNvSpPr>
            <p:nvPr userDrawn="1"/>
          </p:nvSpPr>
          <p:spPr>
            <a:xfrm>
              <a:off x="274264" y="271266"/>
              <a:ext cx="180000" cy="180000"/>
            </a:xfrm>
            <a:prstGeom prst="rect">
              <a:avLst/>
            </a:prstGeom>
            <a:noFill/>
            <a:ln cap="rnd">
              <a:solidFill>
                <a:schemeClr val="bg2"/>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 name="Left dots">
            <a:extLst>
              <a:ext uri="{FF2B5EF4-FFF2-40B4-BE49-F238E27FC236}">
                <a16:creationId xmlns:a16="http://schemas.microsoft.com/office/drawing/2014/main" id="{4A364A51-3BE0-4AB0-BB96-56F2F0512B0E}"/>
              </a:ext>
            </a:extLst>
          </p:cNvPr>
          <p:cNvGrpSpPr/>
          <p:nvPr userDrawn="1"/>
        </p:nvGrpSpPr>
        <p:grpSpPr>
          <a:xfrm>
            <a:off x="273600" y="2972942"/>
            <a:ext cx="384600" cy="939600"/>
            <a:chOff x="273600" y="3192017"/>
            <a:chExt cx="384600" cy="939600"/>
          </a:xfrm>
        </p:grpSpPr>
        <p:sp>
          <p:nvSpPr>
            <p:cNvPr id="9" name="White rectangle">
              <a:extLst>
                <a:ext uri="{FF2B5EF4-FFF2-40B4-BE49-F238E27FC236}">
                  <a16:creationId xmlns:a16="http://schemas.microsoft.com/office/drawing/2014/main" id="{145692F2-F66E-4873-BCD2-227D32AF94A7}"/>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Dots" descr="A picture containing drawing&#10;&#10;Description automatically generated">
              <a:extLst>
                <a:ext uri="{FF2B5EF4-FFF2-40B4-BE49-F238E27FC236}">
                  <a16:creationId xmlns:a16="http://schemas.microsoft.com/office/drawing/2014/main" id="{3B55345F-8072-42BB-BA32-5439BBE311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grpSp>
        <p:nvGrpSpPr>
          <p:cNvPr id="25" name="Right dots">
            <a:extLst>
              <a:ext uri="{FF2B5EF4-FFF2-40B4-BE49-F238E27FC236}">
                <a16:creationId xmlns:a16="http://schemas.microsoft.com/office/drawing/2014/main" id="{958D6AFC-8F4D-4F66-A705-1B382E797AEF}"/>
              </a:ext>
            </a:extLst>
          </p:cNvPr>
          <p:cNvGrpSpPr/>
          <p:nvPr userDrawn="1"/>
        </p:nvGrpSpPr>
        <p:grpSpPr>
          <a:xfrm>
            <a:off x="11544772" y="2959200"/>
            <a:ext cx="384600" cy="939600"/>
            <a:chOff x="273600" y="3192017"/>
            <a:chExt cx="384600" cy="939600"/>
          </a:xfrm>
        </p:grpSpPr>
        <p:sp>
          <p:nvSpPr>
            <p:cNvPr id="26" name="White rectangle">
              <a:extLst>
                <a:ext uri="{FF2B5EF4-FFF2-40B4-BE49-F238E27FC236}">
                  <a16:creationId xmlns:a16="http://schemas.microsoft.com/office/drawing/2014/main" id="{EE7242EB-0FD2-4CE1-B104-7C88291B88D6}"/>
                </a:ext>
              </a:extLst>
            </p:cNvPr>
            <p:cNvSpPr/>
            <p:nvPr userDrawn="1"/>
          </p:nvSpPr>
          <p:spPr>
            <a:xfrm>
              <a:off x="273600" y="3192017"/>
              <a:ext cx="384600" cy="93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Dots" descr="A picture containing drawing&#10;&#10;Description automatically generated">
              <a:extLst>
                <a:ext uri="{FF2B5EF4-FFF2-40B4-BE49-F238E27FC236}">
                  <a16:creationId xmlns:a16="http://schemas.microsoft.com/office/drawing/2014/main" id="{3A3C8256-D8B7-4C04-9BA9-E1696969E16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24821" y="3424834"/>
              <a:ext cx="257557" cy="473965"/>
            </a:xfrm>
            <a:prstGeom prst="rect">
              <a:avLst/>
            </a:prstGeom>
          </p:spPr>
        </p:pic>
      </p:grpSp>
      <p:sp>
        <p:nvSpPr>
          <p:cNvPr id="3" name="Text Placeholder 2">
            <a:extLst>
              <a:ext uri="{FF2B5EF4-FFF2-40B4-BE49-F238E27FC236}">
                <a16:creationId xmlns:a16="http://schemas.microsoft.com/office/drawing/2014/main" id="{2AA41F88-4F2D-4F64-859B-CB47F4582E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Placeholder 1">
            <a:extLst>
              <a:ext uri="{FF2B5EF4-FFF2-40B4-BE49-F238E27FC236}">
                <a16:creationId xmlns:a16="http://schemas.microsoft.com/office/drawing/2014/main" id="{29A797D7-73DA-40F0-98FD-8892F0EE714D}"/>
              </a:ext>
            </a:extLst>
          </p:cNvPr>
          <p:cNvSpPr>
            <a:spLocks noGrp="1"/>
          </p:cNvSpPr>
          <p:nvPr>
            <p:ph type="title"/>
          </p:nvPr>
        </p:nvSpPr>
        <p:spPr>
          <a:xfrm>
            <a:off x="838200" y="899312"/>
            <a:ext cx="10515600" cy="791376"/>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3598616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baseline="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2.wdp"/><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4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7.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hyperlink" Target="https://ffa.pub/NationalFFAWeek"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0EDF-D37F-404A-8F92-1599E3AF2AE1}"/>
              </a:ext>
            </a:extLst>
          </p:cNvPr>
          <p:cNvSpPr>
            <a:spLocks noGrp="1"/>
          </p:cNvSpPr>
          <p:nvPr>
            <p:ph type="ctrTitle"/>
          </p:nvPr>
        </p:nvSpPr>
        <p:spPr/>
        <p:txBody>
          <a:bodyPr/>
          <a:lstStyle/>
          <a:p>
            <a:r>
              <a:rPr lang="en-GB" dirty="0"/>
              <a:t>Student Handbook</a:t>
            </a:r>
          </a:p>
        </p:txBody>
      </p:sp>
      <p:sp>
        <p:nvSpPr>
          <p:cNvPr id="3" name="Subtitle 2">
            <a:extLst>
              <a:ext uri="{FF2B5EF4-FFF2-40B4-BE49-F238E27FC236}">
                <a16:creationId xmlns:a16="http://schemas.microsoft.com/office/drawing/2014/main" id="{7F465509-51BC-49BA-951B-48BD64BFEAA2}"/>
              </a:ext>
            </a:extLst>
          </p:cNvPr>
          <p:cNvSpPr>
            <a:spLocks noGrp="1"/>
          </p:cNvSpPr>
          <p:nvPr>
            <p:ph type="subTitle" idx="1"/>
          </p:nvPr>
        </p:nvSpPr>
        <p:spPr/>
        <p:txBody>
          <a:bodyPr/>
          <a:lstStyle/>
          <a:p>
            <a:r>
              <a:rPr lang="en-GB" dirty="0"/>
              <a:t>Section 2: Premier Leadership</a:t>
            </a:r>
          </a:p>
          <a:p>
            <a:endParaRPr lang="en-GB" dirty="0"/>
          </a:p>
        </p:txBody>
      </p:sp>
    </p:spTree>
    <p:extLst>
      <p:ext uri="{BB962C8B-B14F-4D97-AF65-F5344CB8AC3E}">
        <p14:creationId xmlns:p14="http://schemas.microsoft.com/office/powerpoint/2010/main" val="4099290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Official Dress</a:t>
            </a:r>
          </a:p>
        </p:txBody>
      </p:sp>
      <p:sp>
        <p:nvSpPr>
          <p:cNvPr id="3" name="TextBox 2">
            <a:extLst>
              <a:ext uri="{FF2B5EF4-FFF2-40B4-BE49-F238E27FC236}">
                <a16:creationId xmlns:a16="http://schemas.microsoft.com/office/drawing/2014/main" id="{74C102C0-1E8B-5CB6-BE4B-EBD159B7FEEE}"/>
              </a:ext>
            </a:extLst>
          </p:cNvPr>
          <p:cNvSpPr txBox="1"/>
          <p:nvPr/>
        </p:nvSpPr>
        <p:spPr>
          <a:xfrm>
            <a:off x="838200" y="2068991"/>
            <a:ext cx="4799120" cy="3970318"/>
          </a:xfrm>
          <a:prstGeom prst="rect">
            <a:avLst/>
          </a:prstGeom>
          <a:noFill/>
        </p:spPr>
        <p:txBody>
          <a:bodyPr wrap="square" rtlCol="0">
            <a:spAutoFit/>
          </a:bodyPr>
          <a:lstStyle/>
          <a:p>
            <a:pPr algn="l"/>
            <a:r>
              <a:rPr lang="en-US" b="1" dirty="0">
                <a:solidFill>
                  <a:schemeClr val="tx2"/>
                </a:solidFill>
              </a:rPr>
              <a:t>Give the Gift of Blue Program</a:t>
            </a:r>
          </a:p>
          <a:p>
            <a:pPr algn="l"/>
            <a:endParaRPr lang="en-US" dirty="0">
              <a:solidFill>
                <a:schemeClr val="tx2"/>
              </a:solidFill>
            </a:endParaRPr>
          </a:p>
          <a:p>
            <a:pPr algn="l"/>
            <a:r>
              <a:rPr lang="en-US" dirty="0">
                <a:solidFill>
                  <a:schemeClr val="tx2"/>
                </a:solidFill>
              </a:rPr>
              <a:t>The FFA corduroy jacket is an article of honor and pride that unifies members in a long-standing tradition. The jacket reminds them they are part of something bigger. Less than 50% of FFA members do not have a jacket to call their own, but this program provides jackets for members that may not be able to afford one themselves. </a:t>
            </a:r>
          </a:p>
          <a:p>
            <a:pPr algn="l"/>
            <a:endParaRPr lang="en-US" dirty="0">
              <a:solidFill>
                <a:schemeClr val="tx2"/>
              </a:solidFill>
            </a:endParaRPr>
          </a:p>
          <a:p>
            <a:pPr algn="l"/>
            <a:r>
              <a:rPr lang="en-US" dirty="0">
                <a:solidFill>
                  <a:schemeClr val="tx2"/>
                </a:solidFill>
              </a:rPr>
              <a:t>Since 2014, more than 14,000 jackets have been gifted through this program.</a:t>
            </a:r>
          </a:p>
        </p:txBody>
      </p:sp>
      <p:pic>
        <p:nvPicPr>
          <p:cNvPr id="2050" name="Picture 2" descr="The Gift of Blue Program :: MDFFA">
            <a:extLst>
              <a:ext uri="{FF2B5EF4-FFF2-40B4-BE49-F238E27FC236}">
                <a16:creationId xmlns:a16="http://schemas.microsoft.com/office/drawing/2014/main" id="{4FB09C6E-49CB-F3E0-D932-609A6F8A8D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6029" y="1606859"/>
            <a:ext cx="5317771" cy="2946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45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Official Dress</a:t>
            </a:r>
          </a:p>
        </p:txBody>
      </p:sp>
      <p:pic>
        <p:nvPicPr>
          <p:cNvPr id="4" name="Picture 3">
            <a:extLst>
              <a:ext uri="{FF2B5EF4-FFF2-40B4-BE49-F238E27FC236}">
                <a16:creationId xmlns:a16="http://schemas.microsoft.com/office/drawing/2014/main" id="{D89C88B1-A96D-A670-A525-C45ABCBF7672}"/>
              </a:ext>
            </a:extLst>
          </p:cNvPr>
          <p:cNvPicPr>
            <a:picLocks noChangeAspect="1"/>
          </p:cNvPicPr>
          <p:nvPr/>
        </p:nvPicPr>
        <p:blipFill>
          <a:blip r:embed="rId2"/>
          <a:stretch>
            <a:fillRect/>
          </a:stretch>
        </p:blipFill>
        <p:spPr>
          <a:xfrm>
            <a:off x="6784516" y="739514"/>
            <a:ext cx="4736931" cy="2790247"/>
          </a:xfrm>
          <a:prstGeom prst="rect">
            <a:avLst/>
          </a:prstGeom>
        </p:spPr>
      </p:pic>
      <p:pic>
        <p:nvPicPr>
          <p:cNvPr id="6" name="Picture 5">
            <a:extLst>
              <a:ext uri="{FF2B5EF4-FFF2-40B4-BE49-F238E27FC236}">
                <a16:creationId xmlns:a16="http://schemas.microsoft.com/office/drawing/2014/main" id="{292DE365-2CFF-4769-10EE-823157662767}"/>
              </a:ext>
            </a:extLst>
          </p:cNvPr>
          <p:cNvPicPr>
            <a:picLocks noChangeAspect="1"/>
          </p:cNvPicPr>
          <p:nvPr/>
        </p:nvPicPr>
        <p:blipFill>
          <a:blip r:embed="rId3"/>
          <a:stretch>
            <a:fillRect/>
          </a:stretch>
        </p:blipFill>
        <p:spPr>
          <a:xfrm>
            <a:off x="635037" y="2572355"/>
            <a:ext cx="3765030" cy="3562398"/>
          </a:xfrm>
          <a:prstGeom prst="rect">
            <a:avLst/>
          </a:prstGeom>
        </p:spPr>
      </p:pic>
      <p:pic>
        <p:nvPicPr>
          <p:cNvPr id="10" name="Picture 9">
            <a:extLst>
              <a:ext uri="{FF2B5EF4-FFF2-40B4-BE49-F238E27FC236}">
                <a16:creationId xmlns:a16="http://schemas.microsoft.com/office/drawing/2014/main" id="{EA4704EF-8314-383A-5DF0-CC743AE58CC9}"/>
              </a:ext>
            </a:extLst>
          </p:cNvPr>
          <p:cNvPicPr>
            <a:picLocks noChangeAspect="1"/>
          </p:cNvPicPr>
          <p:nvPr/>
        </p:nvPicPr>
        <p:blipFill>
          <a:blip r:embed="rId4"/>
          <a:stretch>
            <a:fillRect/>
          </a:stretch>
        </p:blipFill>
        <p:spPr>
          <a:xfrm>
            <a:off x="4259147" y="1690688"/>
            <a:ext cx="2357722" cy="1456432"/>
          </a:xfrm>
          <a:prstGeom prst="rect">
            <a:avLst/>
          </a:prstGeom>
        </p:spPr>
      </p:pic>
      <p:grpSp>
        <p:nvGrpSpPr>
          <p:cNvPr id="12" name="Group 11">
            <a:extLst>
              <a:ext uri="{FF2B5EF4-FFF2-40B4-BE49-F238E27FC236}">
                <a16:creationId xmlns:a16="http://schemas.microsoft.com/office/drawing/2014/main" id="{E6A0F1E4-F837-4151-80D7-CD0AEFF62372}"/>
              </a:ext>
            </a:extLst>
          </p:cNvPr>
          <p:cNvGrpSpPr/>
          <p:nvPr/>
        </p:nvGrpSpPr>
        <p:grpSpPr>
          <a:xfrm>
            <a:off x="4830330" y="3845090"/>
            <a:ext cx="6599088" cy="2484685"/>
            <a:chOff x="4428602" y="3978259"/>
            <a:chExt cx="6599088" cy="2484685"/>
          </a:xfrm>
        </p:grpSpPr>
        <p:pic>
          <p:nvPicPr>
            <p:cNvPr id="8" name="Picture 7">
              <a:extLst>
                <a:ext uri="{FF2B5EF4-FFF2-40B4-BE49-F238E27FC236}">
                  <a16:creationId xmlns:a16="http://schemas.microsoft.com/office/drawing/2014/main" id="{A5704823-D633-AEAC-CE15-27B34F7DFC7D}"/>
                </a:ext>
              </a:extLst>
            </p:cNvPr>
            <p:cNvPicPr>
              <a:picLocks noChangeAspect="1"/>
            </p:cNvPicPr>
            <p:nvPr/>
          </p:nvPicPr>
          <p:blipFill rotWithShape="1">
            <a:blip r:embed="rId5"/>
            <a:srcRect b="44296"/>
            <a:stretch/>
          </p:blipFill>
          <p:spPr>
            <a:xfrm>
              <a:off x="4428602" y="3978259"/>
              <a:ext cx="3283843" cy="2484685"/>
            </a:xfrm>
            <a:prstGeom prst="rect">
              <a:avLst/>
            </a:prstGeom>
          </p:spPr>
        </p:pic>
        <p:pic>
          <p:nvPicPr>
            <p:cNvPr id="11" name="Picture 10">
              <a:extLst>
                <a:ext uri="{FF2B5EF4-FFF2-40B4-BE49-F238E27FC236}">
                  <a16:creationId xmlns:a16="http://schemas.microsoft.com/office/drawing/2014/main" id="{2A5DCDFB-4466-6C17-852D-6FCEE56CBD9B}"/>
                </a:ext>
              </a:extLst>
            </p:cNvPr>
            <p:cNvPicPr>
              <a:picLocks noChangeAspect="1"/>
            </p:cNvPicPr>
            <p:nvPr/>
          </p:nvPicPr>
          <p:blipFill rotWithShape="1">
            <a:blip r:embed="rId5"/>
            <a:srcRect t="55894"/>
            <a:stretch/>
          </p:blipFill>
          <p:spPr>
            <a:xfrm>
              <a:off x="7743847" y="4406821"/>
              <a:ext cx="3283843" cy="1967344"/>
            </a:xfrm>
            <a:prstGeom prst="rect">
              <a:avLst/>
            </a:prstGeom>
          </p:spPr>
        </p:pic>
      </p:grpSp>
    </p:spTree>
    <p:extLst>
      <p:ext uri="{BB962C8B-B14F-4D97-AF65-F5344CB8AC3E}">
        <p14:creationId xmlns:p14="http://schemas.microsoft.com/office/powerpoint/2010/main" val="2535566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Code of Ethics</a:t>
            </a:r>
          </a:p>
        </p:txBody>
      </p:sp>
      <p:sp>
        <p:nvSpPr>
          <p:cNvPr id="3" name="TextBox 2">
            <a:extLst>
              <a:ext uri="{FF2B5EF4-FFF2-40B4-BE49-F238E27FC236}">
                <a16:creationId xmlns:a16="http://schemas.microsoft.com/office/drawing/2014/main" id="{1901185F-BF69-C490-C368-12D503CFC228}"/>
              </a:ext>
            </a:extLst>
          </p:cNvPr>
          <p:cNvSpPr txBox="1"/>
          <p:nvPr/>
        </p:nvSpPr>
        <p:spPr>
          <a:xfrm>
            <a:off x="969465" y="2109855"/>
            <a:ext cx="3886621" cy="1328023"/>
          </a:xfrm>
          <a:prstGeom prst="roundRect">
            <a:avLst/>
          </a:prstGeom>
          <a:noFill/>
          <a:ln w="38100">
            <a:solidFill>
              <a:srgbClr val="002060"/>
            </a:solidFill>
          </a:ln>
        </p:spPr>
        <p:txBody>
          <a:bodyPr wrap="square" rtlCol="0">
            <a:spAutoFit/>
          </a:bodyPr>
          <a:lstStyle/>
          <a:p>
            <a:pPr algn="ctr"/>
            <a:r>
              <a:rPr lang="en-US" b="1" dirty="0">
                <a:solidFill>
                  <a:schemeClr val="tx2"/>
                </a:solidFill>
              </a:rPr>
              <a:t>1.</a:t>
            </a:r>
          </a:p>
          <a:p>
            <a:pPr algn="ctr"/>
            <a:r>
              <a:rPr lang="en-US" dirty="0">
                <a:solidFill>
                  <a:schemeClr val="tx2"/>
                </a:solidFill>
              </a:rPr>
              <a:t>Develop my potential for premier leadership, personal growth and career success.</a:t>
            </a:r>
          </a:p>
        </p:txBody>
      </p:sp>
      <p:sp>
        <p:nvSpPr>
          <p:cNvPr id="4" name="TextBox 3">
            <a:extLst>
              <a:ext uri="{FF2B5EF4-FFF2-40B4-BE49-F238E27FC236}">
                <a16:creationId xmlns:a16="http://schemas.microsoft.com/office/drawing/2014/main" id="{5D28A054-1141-6C8A-C1B5-2E968226B73B}"/>
              </a:ext>
            </a:extLst>
          </p:cNvPr>
          <p:cNvSpPr txBox="1"/>
          <p:nvPr/>
        </p:nvSpPr>
        <p:spPr>
          <a:xfrm>
            <a:off x="969465" y="3725923"/>
            <a:ext cx="3886621" cy="1021556"/>
          </a:xfrm>
          <a:prstGeom prst="roundRect">
            <a:avLst/>
          </a:prstGeom>
          <a:noFill/>
          <a:ln w="38100">
            <a:solidFill>
              <a:srgbClr val="002060"/>
            </a:solidFill>
          </a:ln>
        </p:spPr>
        <p:txBody>
          <a:bodyPr wrap="square" rtlCol="0">
            <a:spAutoFit/>
          </a:bodyPr>
          <a:lstStyle/>
          <a:p>
            <a:pPr algn="ctr"/>
            <a:r>
              <a:rPr lang="en-US" b="1" dirty="0">
                <a:solidFill>
                  <a:schemeClr val="tx2"/>
                </a:solidFill>
              </a:rPr>
              <a:t>2.</a:t>
            </a:r>
          </a:p>
          <a:p>
            <a:pPr algn="ctr"/>
            <a:r>
              <a:rPr lang="en-US" dirty="0">
                <a:solidFill>
                  <a:schemeClr val="tx2"/>
                </a:solidFill>
              </a:rPr>
              <a:t>Make a positive difference in the lives of others.</a:t>
            </a:r>
          </a:p>
        </p:txBody>
      </p:sp>
      <p:sp>
        <p:nvSpPr>
          <p:cNvPr id="5" name="TextBox 4">
            <a:extLst>
              <a:ext uri="{FF2B5EF4-FFF2-40B4-BE49-F238E27FC236}">
                <a16:creationId xmlns:a16="http://schemas.microsoft.com/office/drawing/2014/main" id="{603207E6-0493-855A-C829-B98C084A6443}"/>
              </a:ext>
            </a:extLst>
          </p:cNvPr>
          <p:cNvSpPr txBox="1"/>
          <p:nvPr/>
        </p:nvSpPr>
        <p:spPr>
          <a:xfrm>
            <a:off x="969464" y="5055499"/>
            <a:ext cx="3886621" cy="1021556"/>
          </a:xfrm>
          <a:prstGeom prst="roundRect">
            <a:avLst/>
          </a:prstGeom>
          <a:noFill/>
          <a:ln w="38100">
            <a:solidFill>
              <a:srgbClr val="002060"/>
            </a:solidFill>
          </a:ln>
        </p:spPr>
        <p:txBody>
          <a:bodyPr wrap="square" rtlCol="0">
            <a:spAutoFit/>
          </a:bodyPr>
          <a:lstStyle/>
          <a:p>
            <a:pPr algn="ctr"/>
            <a:r>
              <a:rPr lang="en-US" b="1" dirty="0">
                <a:solidFill>
                  <a:schemeClr val="tx2"/>
                </a:solidFill>
              </a:rPr>
              <a:t>3.</a:t>
            </a:r>
          </a:p>
          <a:p>
            <a:pPr algn="ctr"/>
            <a:r>
              <a:rPr lang="en-US" dirty="0">
                <a:solidFill>
                  <a:schemeClr val="tx2"/>
                </a:solidFill>
              </a:rPr>
              <a:t>Dress neatly and appropriately for the occasion.</a:t>
            </a:r>
          </a:p>
        </p:txBody>
      </p:sp>
      <p:pic>
        <p:nvPicPr>
          <p:cNvPr id="7" name="Picture 6" descr="A person standing at a podium&#10;&#10;Description automatically generated">
            <a:extLst>
              <a:ext uri="{FF2B5EF4-FFF2-40B4-BE49-F238E27FC236}">
                <a16:creationId xmlns:a16="http://schemas.microsoft.com/office/drawing/2014/main" id="{7CB347BE-2C56-EAE4-5FC4-A0E1FE1503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9394" y="2079595"/>
            <a:ext cx="6078984" cy="4052656"/>
          </a:xfrm>
          <a:prstGeom prst="rect">
            <a:avLst/>
          </a:prstGeom>
          <a:ln w="38100">
            <a:solidFill>
              <a:schemeClr val="tx1"/>
            </a:solidFill>
          </a:ln>
        </p:spPr>
      </p:pic>
    </p:spTree>
    <p:extLst>
      <p:ext uri="{BB962C8B-B14F-4D97-AF65-F5344CB8AC3E}">
        <p14:creationId xmlns:p14="http://schemas.microsoft.com/office/powerpoint/2010/main" val="374478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Code of Ethics</a:t>
            </a:r>
          </a:p>
        </p:txBody>
      </p:sp>
      <p:sp>
        <p:nvSpPr>
          <p:cNvPr id="3" name="TextBox 2">
            <a:extLst>
              <a:ext uri="{FF2B5EF4-FFF2-40B4-BE49-F238E27FC236}">
                <a16:creationId xmlns:a16="http://schemas.microsoft.com/office/drawing/2014/main" id="{1901185F-BF69-C490-C368-12D503CFC228}"/>
              </a:ext>
            </a:extLst>
          </p:cNvPr>
          <p:cNvSpPr txBox="1"/>
          <p:nvPr/>
        </p:nvSpPr>
        <p:spPr>
          <a:xfrm>
            <a:off x="960587" y="2139426"/>
            <a:ext cx="3886621" cy="1021556"/>
          </a:xfrm>
          <a:prstGeom prst="roundRect">
            <a:avLst/>
          </a:prstGeom>
          <a:noFill/>
          <a:ln w="38100">
            <a:solidFill>
              <a:srgbClr val="002060"/>
            </a:solidFill>
          </a:ln>
        </p:spPr>
        <p:txBody>
          <a:bodyPr wrap="square" rtlCol="0">
            <a:spAutoFit/>
          </a:bodyPr>
          <a:lstStyle/>
          <a:p>
            <a:pPr algn="ctr"/>
            <a:r>
              <a:rPr lang="en-US" b="1" dirty="0">
                <a:solidFill>
                  <a:schemeClr val="tx2"/>
                </a:solidFill>
              </a:rPr>
              <a:t>4.</a:t>
            </a:r>
          </a:p>
          <a:p>
            <a:pPr algn="ctr"/>
            <a:r>
              <a:rPr lang="en-US" dirty="0">
                <a:solidFill>
                  <a:schemeClr val="tx2"/>
                </a:solidFill>
              </a:rPr>
              <a:t>Respect the rights of others and their property.</a:t>
            </a:r>
          </a:p>
        </p:txBody>
      </p:sp>
      <p:sp>
        <p:nvSpPr>
          <p:cNvPr id="4" name="TextBox 3">
            <a:extLst>
              <a:ext uri="{FF2B5EF4-FFF2-40B4-BE49-F238E27FC236}">
                <a16:creationId xmlns:a16="http://schemas.microsoft.com/office/drawing/2014/main" id="{5D28A054-1141-6C8A-C1B5-2E968226B73B}"/>
              </a:ext>
            </a:extLst>
          </p:cNvPr>
          <p:cNvSpPr txBox="1"/>
          <p:nvPr/>
        </p:nvSpPr>
        <p:spPr>
          <a:xfrm>
            <a:off x="960588" y="3482266"/>
            <a:ext cx="3886621" cy="1021556"/>
          </a:xfrm>
          <a:prstGeom prst="roundRect">
            <a:avLst/>
          </a:prstGeom>
          <a:noFill/>
          <a:ln w="38100">
            <a:solidFill>
              <a:srgbClr val="002060"/>
            </a:solidFill>
          </a:ln>
        </p:spPr>
        <p:txBody>
          <a:bodyPr wrap="square" rtlCol="0">
            <a:spAutoFit/>
          </a:bodyPr>
          <a:lstStyle/>
          <a:p>
            <a:pPr algn="ctr"/>
            <a:r>
              <a:rPr lang="en-US" b="1" dirty="0">
                <a:solidFill>
                  <a:schemeClr val="tx2"/>
                </a:solidFill>
              </a:rPr>
              <a:t>5.</a:t>
            </a:r>
          </a:p>
          <a:p>
            <a:pPr algn="ctr"/>
            <a:r>
              <a:rPr lang="en-US" dirty="0">
                <a:solidFill>
                  <a:schemeClr val="tx2"/>
                </a:solidFill>
              </a:rPr>
              <a:t>Be courteous, honest and fair with others.</a:t>
            </a:r>
          </a:p>
        </p:txBody>
      </p:sp>
      <p:sp>
        <p:nvSpPr>
          <p:cNvPr id="5" name="TextBox 4">
            <a:extLst>
              <a:ext uri="{FF2B5EF4-FFF2-40B4-BE49-F238E27FC236}">
                <a16:creationId xmlns:a16="http://schemas.microsoft.com/office/drawing/2014/main" id="{603207E6-0493-855A-C829-B98C084A6443}"/>
              </a:ext>
            </a:extLst>
          </p:cNvPr>
          <p:cNvSpPr txBox="1"/>
          <p:nvPr/>
        </p:nvSpPr>
        <p:spPr>
          <a:xfrm>
            <a:off x="960587" y="4811842"/>
            <a:ext cx="3886621" cy="1328023"/>
          </a:xfrm>
          <a:prstGeom prst="roundRect">
            <a:avLst/>
          </a:prstGeom>
          <a:noFill/>
          <a:ln w="38100">
            <a:solidFill>
              <a:srgbClr val="002060"/>
            </a:solidFill>
          </a:ln>
        </p:spPr>
        <p:txBody>
          <a:bodyPr wrap="square" rtlCol="0">
            <a:spAutoFit/>
          </a:bodyPr>
          <a:lstStyle/>
          <a:p>
            <a:pPr algn="ctr"/>
            <a:r>
              <a:rPr lang="en-US" b="1" dirty="0">
                <a:solidFill>
                  <a:schemeClr val="tx2"/>
                </a:solidFill>
              </a:rPr>
              <a:t>6.</a:t>
            </a:r>
          </a:p>
          <a:p>
            <a:pPr algn="ctr"/>
            <a:r>
              <a:rPr lang="en-US" dirty="0">
                <a:solidFill>
                  <a:schemeClr val="tx2"/>
                </a:solidFill>
              </a:rPr>
              <a:t>Communicate in an appropriate, purposeful and positive manner</a:t>
            </a:r>
          </a:p>
        </p:txBody>
      </p:sp>
      <p:pic>
        <p:nvPicPr>
          <p:cNvPr id="7" name="Picture 6" descr="A group of people wearing badges&#10;&#10;Description automatically generated with low confidence">
            <a:extLst>
              <a:ext uri="{FF2B5EF4-FFF2-40B4-BE49-F238E27FC236}">
                <a16:creationId xmlns:a16="http://schemas.microsoft.com/office/drawing/2014/main" id="{B9496CAA-FEDA-2EEE-264A-45181DA6C9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5478" y="2267335"/>
            <a:ext cx="5808795" cy="3872530"/>
          </a:xfrm>
          <a:prstGeom prst="rect">
            <a:avLst/>
          </a:prstGeom>
          <a:ln w="38100">
            <a:solidFill>
              <a:schemeClr val="tx1"/>
            </a:solidFill>
          </a:ln>
        </p:spPr>
      </p:pic>
    </p:spTree>
    <p:extLst>
      <p:ext uri="{BB962C8B-B14F-4D97-AF65-F5344CB8AC3E}">
        <p14:creationId xmlns:p14="http://schemas.microsoft.com/office/powerpoint/2010/main" val="3074048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Code of Ethics</a:t>
            </a:r>
          </a:p>
        </p:txBody>
      </p:sp>
      <p:sp>
        <p:nvSpPr>
          <p:cNvPr id="3" name="TextBox 2">
            <a:extLst>
              <a:ext uri="{FF2B5EF4-FFF2-40B4-BE49-F238E27FC236}">
                <a16:creationId xmlns:a16="http://schemas.microsoft.com/office/drawing/2014/main" id="{1901185F-BF69-C490-C368-12D503CFC228}"/>
              </a:ext>
            </a:extLst>
          </p:cNvPr>
          <p:cNvSpPr txBox="1"/>
          <p:nvPr/>
        </p:nvSpPr>
        <p:spPr>
          <a:xfrm>
            <a:off x="1093753" y="2383083"/>
            <a:ext cx="3886621" cy="1634490"/>
          </a:xfrm>
          <a:prstGeom prst="roundRect">
            <a:avLst/>
          </a:prstGeom>
          <a:noFill/>
          <a:ln w="38100">
            <a:solidFill>
              <a:srgbClr val="002060"/>
            </a:solidFill>
          </a:ln>
        </p:spPr>
        <p:txBody>
          <a:bodyPr wrap="square" rtlCol="0">
            <a:spAutoFit/>
          </a:bodyPr>
          <a:lstStyle/>
          <a:p>
            <a:pPr algn="ctr"/>
            <a:r>
              <a:rPr lang="en-US" b="1" dirty="0">
                <a:solidFill>
                  <a:schemeClr val="tx2"/>
                </a:solidFill>
              </a:rPr>
              <a:t>7.</a:t>
            </a:r>
          </a:p>
          <a:p>
            <a:pPr algn="ctr"/>
            <a:r>
              <a:rPr lang="en-US" dirty="0">
                <a:solidFill>
                  <a:schemeClr val="tx2"/>
                </a:solidFill>
              </a:rPr>
              <a:t>Demonstrate good sportsmanship by being modest in winning and generous in defeat.</a:t>
            </a:r>
          </a:p>
        </p:txBody>
      </p:sp>
      <p:sp>
        <p:nvSpPr>
          <p:cNvPr id="4" name="TextBox 3">
            <a:extLst>
              <a:ext uri="{FF2B5EF4-FFF2-40B4-BE49-F238E27FC236}">
                <a16:creationId xmlns:a16="http://schemas.microsoft.com/office/drawing/2014/main" id="{5D28A054-1141-6C8A-C1B5-2E968226B73B}"/>
              </a:ext>
            </a:extLst>
          </p:cNvPr>
          <p:cNvSpPr txBox="1"/>
          <p:nvPr/>
        </p:nvSpPr>
        <p:spPr>
          <a:xfrm>
            <a:off x="1093753" y="4372013"/>
            <a:ext cx="3886621" cy="1328023"/>
          </a:xfrm>
          <a:prstGeom prst="roundRect">
            <a:avLst/>
          </a:prstGeom>
          <a:noFill/>
          <a:ln w="38100">
            <a:solidFill>
              <a:srgbClr val="002060"/>
            </a:solidFill>
          </a:ln>
        </p:spPr>
        <p:txBody>
          <a:bodyPr wrap="square" rtlCol="0">
            <a:spAutoFit/>
          </a:bodyPr>
          <a:lstStyle/>
          <a:p>
            <a:pPr algn="ctr"/>
            <a:r>
              <a:rPr lang="en-US" b="1" dirty="0">
                <a:solidFill>
                  <a:schemeClr val="tx2"/>
                </a:solidFill>
              </a:rPr>
              <a:t>8.</a:t>
            </a:r>
          </a:p>
          <a:p>
            <a:pPr algn="ctr"/>
            <a:r>
              <a:rPr lang="en-US" dirty="0">
                <a:solidFill>
                  <a:schemeClr val="tx2"/>
                </a:solidFill>
              </a:rPr>
              <a:t>Make myself aware of FFA programs and activities and be an active participant.</a:t>
            </a:r>
          </a:p>
        </p:txBody>
      </p:sp>
      <p:pic>
        <p:nvPicPr>
          <p:cNvPr id="6" name="Picture 5" descr="A group of people standing on a stage&#10;&#10;Description automatically generated with medium confidence">
            <a:extLst>
              <a:ext uri="{FF2B5EF4-FFF2-40B4-BE49-F238E27FC236}">
                <a16:creationId xmlns:a16="http://schemas.microsoft.com/office/drawing/2014/main" id="{7C2450FB-D818-EBA7-98D9-331F35059A48}"/>
              </a:ext>
            </a:extLst>
          </p:cNvPr>
          <p:cNvPicPr>
            <a:picLocks noChangeAspect="1"/>
          </p:cNvPicPr>
          <p:nvPr/>
        </p:nvPicPr>
        <p:blipFill rotWithShape="1">
          <a:blip r:embed="rId2">
            <a:extLst>
              <a:ext uri="{28A0092B-C50C-407E-A947-70E740481C1C}">
                <a14:useLocalDpi xmlns:a14="http://schemas.microsoft.com/office/drawing/2010/main" val="0"/>
              </a:ext>
            </a:extLst>
          </a:blip>
          <a:srcRect l="9986" t="8932" r="8288"/>
          <a:stretch/>
        </p:blipFill>
        <p:spPr>
          <a:xfrm>
            <a:off x="5459766" y="1943022"/>
            <a:ext cx="5585216" cy="4149102"/>
          </a:xfrm>
          <a:prstGeom prst="rect">
            <a:avLst/>
          </a:prstGeom>
          <a:ln w="38100">
            <a:solidFill>
              <a:schemeClr val="tx1"/>
            </a:solidFill>
          </a:ln>
        </p:spPr>
      </p:pic>
    </p:spTree>
    <p:extLst>
      <p:ext uri="{BB962C8B-B14F-4D97-AF65-F5344CB8AC3E}">
        <p14:creationId xmlns:p14="http://schemas.microsoft.com/office/powerpoint/2010/main" val="1047050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Code of Ethics</a:t>
            </a:r>
          </a:p>
        </p:txBody>
      </p:sp>
      <p:sp>
        <p:nvSpPr>
          <p:cNvPr id="3" name="TextBox 2">
            <a:extLst>
              <a:ext uri="{FF2B5EF4-FFF2-40B4-BE49-F238E27FC236}">
                <a16:creationId xmlns:a16="http://schemas.microsoft.com/office/drawing/2014/main" id="{1901185F-BF69-C490-C368-12D503CFC228}"/>
              </a:ext>
            </a:extLst>
          </p:cNvPr>
          <p:cNvSpPr txBox="1"/>
          <p:nvPr/>
        </p:nvSpPr>
        <p:spPr>
          <a:xfrm>
            <a:off x="729766" y="1885232"/>
            <a:ext cx="3886621" cy="1328023"/>
          </a:xfrm>
          <a:prstGeom prst="roundRect">
            <a:avLst/>
          </a:prstGeom>
          <a:noFill/>
          <a:ln w="38100">
            <a:solidFill>
              <a:srgbClr val="002060"/>
            </a:solidFill>
          </a:ln>
        </p:spPr>
        <p:txBody>
          <a:bodyPr wrap="square" rtlCol="0">
            <a:spAutoFit/>
          </a:bodyPr>
          <a:lstStyle/>
          <a:p>
            <a:pPr algn="ctr"/>
            <a:r>
              <a:rPr lang="en-US" b="1" dirty="0">
                <a:solidFill>
                  <a:schemeClr val="tx2"/>
                </a:solidFill>
              </a:rPr>
              <a:t>9.</a:t>
            </a:r>
          </a:p>
          <a:p>
            <a:pPr algn="ctr"/>
            <a:r>
              <a:rPr lang="en-US" dirty="0">
                <a:solidFill>
                  <a:schemeClr val="tx2"/>
                </a:solidFill>
              </a:rPr>
              <a:t>Conduct and value a supervised agricultural experience program.</a:t>
            </a:r>
          </a:p>
        </p:txBody>
      </p:sp>
      <p:sp>
        <p:nvSpPr>
          <p:cNvPr id="4" name="TextBox 3">
            <a:extLst>
              <a:ext uri="{FF2B5EF4-FFF2-40B4-BE49-F238E27FC236}">
                <a16:creationId xmlns:a16="http://schemas.microsoft.com/office/drawing/2014/main" id="{5D28A054-1141-6C8A-C1B5-2E968226B73B}"/>
              </a:ext>
            </a:extLst>
          </p:cNvPr>
          <p:cNvSpPr txBox="1"/>
          <p:nvPr/>
        </p:nvSpPr>
        <p:spPr>
          <a:xfrm>
            <a:off x="729766" y="3445448"/>
            <a:ext cx="3886621" cy="1634490"/>
          </a:xfrm>
          <a:prstGeom prst="roundRect">
            <a:avLst/>
          </a:prstGeom>
          <a:noFill/>
          <a:ln w="38100">
            <a:solidFill>
              <a:srgbClr val="002060"/>
            </a:solidFill>
          </a:ln>
        </p:spPr>
        <p:txBody>
          <a:bodyPr wrap="square" rtlCol="0">
            <a:spAutoFit/>
          </a:bodyPr>
          <a:lstStyle/>
          <a:p>
            <a:pPr algn="ctr"/>
            <a:r>
              <a:rPr lang="en-US" b="1" dirty="0">
                <a:solidFill>
                  <a:schemeClr val="tx2"/>
                </a:solidFill>
              </a:rPr>
              <a:t>10.</a:t>
            </a:r>
          </a:p>
          <a:p>
            <a:pPr algn="ctr"/>
            <a:r>
              <a:rPr lang="en-US" dirty="0">
                <a:solidFill>
                  <a:schemeClr val="tx2"/>
                </a:solidFill>
              </a:rPr>
              <a:t>Strive to establish and enhance my skills through agricultural education in order to enter a successful career.</a:t>
            </a:r>
          </a:p>
        </p:txBody>
      </p:sp>
      <p:sp>
        <p:nvSpPr>
          <p:cNvPr id="5" name="TextBox 4">
            <a:extLst>
              <a:ext uri="{FF2B5EF4-FFF2-40B4-BE49-F238E27FC236}">
                <a16:creationId xmlns:a16="http://schemas.microsoft.com/office/drawing/2014/main" id="{603207E6-0493-855A-C829-B98C084A6443}"/>
              </a:ext>
            </a:extLst>
          </p:cNvPr>
          <p:cNvSpPr txBox="1"/>
          <p:nvPr/>
        </p:nvSpPr>
        <p:spPr>
          <a:xfrm>
            <a:off x="729765" y="5312131"/>
            <a:ext cx="3886621" cy="1021556"/>
          </a:xfrm>
          <a:prstGeom prst="roundRect">
            <a:avLst/>
          </a:prstGeom>
          <a:noFill/>
          <a:ln w="38100">
            <a:solidFill>
              <a:srgbClr val="002060"/>
            </a:solidFill>
          </a:ln>
        </p:spPr>
        <p:txBody>
          <a:bodyPr wrap="square" rtlCol="0">
            <a:spAutoFit/>
          </a:bodyPr>
          <a:lstStyle/>
          <a:p>
            <a:pPr algn="ctr"/>
            <a:r>
              <a:rPr lang="en-US" b="1" dirty="0">
                <a:solidFill>
                  <a:schemeClr val="tx2"/>
                </a:solidFill>
              </a:rPr>
              <a:t>11.</a:t>
            </a:r>
          </a:p>
          <a:p>
            <a:pPr algn="ctr"/>
            <a:r>
              <a:rPr lang="en-US" dirty="0">
                <a:solidFill>
                  <a:schemeClr val="tx2"/>
                </a:solidFill>
              </a:rPr>
              <a:t>Appreciate and promote diversity in our organization.</a:t>
            </a:r>
          </a:p>
        </p:txBody>
      </p:sp>
      <p:pic>
        <p:nvPicPr>
          <p:cNvPr id="9" name="Picture 8" descr="A group of people sitting at a table&#10;&#10;Description automatically generated with medium confidence">
            <a:extLst>
              <a:ext uri="{FF2B5EF4-FFF2-40B4-BE49-F238E27FC236}">
                <a16:creationId xmlns:a16="http://schemas.microsoft.com/office/drawing/2014/main" id="{443A1B18-65D7-18F8-8B45-62FF15B35A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5866" y="2015232"/>
            <a:ext cx="6277934" cy="4185289"/>
          </a:xfrm>
          <a:prstGeom prst="rect">
            <a:avLst/>
          </a:prstGeom>
          <a:ln w="38100">
            <a:solidFill>
              <a:schemeClr val="tx1"/>
            </a:solidFill>
          </a:ln>
        </p:spPr>
      </p:pic>
    </p:spTree>
    <p:extLst>
      <p:ext uri="{BB962C8B-B14F-4D97-AF65-F5344CB8AC3E}">
        <p14:creationId xmlns:p14="http://schemas.microsoft.com/office/powerpoint/2010/main" val="4264567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0D0CE-38BC-4C0E-3F42-268FA0966B15}"/>
              </a:ext>
            </a:extLst>
          </p:cNvPr>
          <p:cNvSpPr>
            <a:spLocks noGrp="1"/>
          </p:cNvSpPr>
          <p:nvPr>
            <p:ph type="title"/>
          </p:nvPr>
        </p:nvSpPr>
        <p:spPr/>
        <p:txBody>
          <a:bodyPr/>
          <a:lstStyle/>
          <a:p>
            <a:r>
              <a:rPr lang="en-US" dirty="0"/>
              <a:t>Types of Membership</a:t>
            </a:r>
          </a:p>
        </p:txBody>
      </p:sp>
      <p:sp>
        <p:nvSpPr>
          <p:cNvPr id="3" name="Content Placeholder 2">
            <a:extLst>
              <a:ext uri="{FF2B5EF4-FFF2-40B4-BE49-F238E27FC236}">
                <a16:creationId xmlns:a16="http://schemas.microsoft.com/office/drawing/2014/main" id="{6DFBE28A-8524-6780-D766-95205FACB056}"/>
              </a:ext>
            </a:extLst>
          </p:cNvPr>
          <p:cNvSpPr>
            <a:spLocks noGrp="1"/>
          </p:cNvSpPr>
          <p:nvPr>
            <p:ph idx="1"/>
          </p:nvPr>
        </p:nvSpPr>
        <p:spPr>
          <a:xfrm>
            <a:off x="838200" y="2088305"/>
            <a:ext cx="6023994" cy="3225769"/>
          </a:xfrm>
        </p:spPr>
        <p:txBody>
          <a:bodyPr>
            <a:normAutofit/>
          </a:bodyPr>
          <a:lstStyle/>
          <a:p>
            <a:r>
              <a:rPr lang="en-US" b="1" dirty="0"/>
              <a:t>Active: </a:t>
            </a:r>
            <a:r>
              <a:rPr lang="en-US" dirty="0"/>
              <a:t>FFA members are enrolled in an agriculture course and have paid their membership dues.</a:t>
            </a:r>
          </a:p>
          <a:p>
            <a:r>
              <a:rPr lang="en-US" b="1" dirty="0"/>
              <a:t>Adult: </a:t>
            </a:r>
            <a:r>
              <a:rPr lang="en-US" dirty="0"/>
              <a:t>Is open to former student members and other FFA supporters</a:t>
            </a:r>
          </a:p>
        </p:txBody>
      </p:sp>
      <p:pic>
        <p:nvPicPr>
          <p:cNvPr id="4" name="Picture 3">
            <a:extLst>
              <a:ext uri="{FF2B5EF4-FFF2-40B4-BE49-F238E27FC236}">
                <a16:creationId xmlns:a16="http://schemas.microsoft.com/office/drawing/2014/main" id="{045E70B1-59F2-2E29-410E-C5A50B3C34AE}"/>
              </a:ext>
            </a:extLst>
          </p:cNvPr>
          <p:cNvPicPr>
            <a:picLocks noChangeAspect="1"/>
          </p:cNvPicPr>
          <p:nvPr/>
        </p:nvPicPr>
        <p:blipFill>
          <a:blip r:embed="rId2"/>
          <a:stretch>
            <a:fillRect/>
          </a:stretch>
        </p:blipFill>
        <p:spPr>
          <a:xfrm>
            <a:off x="7448365" y="1225417"/>
            <a:ext cx="3233978" cy="4951546"/>
          </a:xfrm>
          <a:prstGeom prst="rect">
            <a:avLst/>
          </a:prstGeom>
          <a:ln w="38100">
            <a:solidFill>
              <a:schemeClr val="tx1"/>
            </a:solidFill>
          </a:ln>
        </p:spPr>
      </p:pic>
    </p:spTree>
    <p:extLst>
      <p:ext uri="{BB962C8B-B14F-4D97-AF65-F5344CB8AC3E}">
        <p14:creationId xmlns:p14="http://schemas.microsoft.com/office/powerpoint/2010/main" val="4166759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57128-2C92-73F8-A31B-DFCD92975400}"/>
              </a:ext>
            </a:extLst>
          </p:cNvPr>
          <p:cNvSpPr>
            <a:spLocks noGrp="1"/>
          </p:cNvSpPr>
          <p:nvPr>
            <p:ph type="title"/>
          </p:nvPr>
        </p:nvSpPr>
        <p:spPr/>
        <p:txBody>
          <a:bodyPr/>
          <a:lstStyle/>
          <a:p>
            <a:r>
              <a:rPr lang="en-US" dirty="0"/>
              <a:t>FFA Degrees</a:t>
            </a:r>
          </a:p>
        </p:txBody>
      </p:sp>
      <p:sp>
        <p:nvSpPr>
          <p:cNvPr id="3" name="TextBox 2">
            <a:extLst>
              <a:ext uri="{FF2B5EF4-FFF2-40B4-BE49-F238E27FC236}">
                <a16:creationId xmlns:a16="http://schemas.microsoft.com/office/drawing/2014/main" id="{3ADADD00-0C9D-BBC7-A3A3-3F958E255102}"/>
              </a:ext>
            </a:extLst>
          </p:cNvPr>
          <p:cNvSpPr txBox="1"/>
          <p:nvPr/>
        </p:nvSpPr>
        <p:spPr>
          <a:xfrm>
            <a:off x="1528758" y="1992466"/>
            <a:ext cx="2424419" cy="1328023"/>
          </a:xfrm>
          <a:prstGeom prst="roundRect">
            <a:avLst/>
          </a:prstGeom>
          <a:noFill/>
          <a:ln w="38100">
            <a:solidFill>
              <a:srgbClr val="002060"/>
            </a:solidFill>
          </a:ln>
        </p:spPr>
        <p:txBody>
          <a:bodyPr wrap="square" rtlCol="0">
            <a:spAutoFit/>
          </a:bodyPr>
          <a:lstStyle/>
          <a:p>
            <a:pPr algn="ctr"/>
            <a:r>
              <a:rPr lang="en-US" b="1" dirty="0">
                <a:solidFill>
                  <a:schemeClr val="tx2"/>
                </a:solidFill>
              </a:rPr>
              <a:t>Discovery</a:t>
            </a:r>
          </a:p>
          <a:p>
            <a:pPr algn="ctr"/>
            <a:r>
              <a:rPr lang="en-US" dirty="0">
                <a:solidFill>
                  <a:schemeClr val="tx2"/>
                </a:solidFill>
              </a:rPr>
              <a:t>7th and 8th graders</a:t>
            </a:r>
          </a:p>
          <a:p>
            <a:pPr algn="ctr"/>
            <a:r>
              <a:rPr lang="en-US" dirty="0">
                <a:solidFill>
                  <a:schemeClr val="tx2"/>
                </a:solidFill>
              </a:rPr>
              <a:t>Active member</a:t>
            </a:r>
          </a:p>
        </p:txBody>
      </p:sp>
      <p:sp>
        <p:nvSpPr>
          <p:cNvPr id="5" name="TextBox 4">
            <a:extLst>
              <a:ext uri="{FF2B5EF4-FFF2-40B4-BE49-F238E27FC236}">
                <a16:creationId xmlns:a16="http://schemas.microsoft.com/office/drawing/2014/main" id="{4E671883-F9D7-05A3-0AA7-E1B83AF1608F}"/>
              </a:ext>
            </a:extLst>
          </p:cNvPr>
          <p:cNvSpPr txBox="1"/>
          <p:nvPr/>
        </p:nvSpPr>
        <p:spPr>
          <a:xfrm>
            <a:off x="4753760" y="1839232"/>
            <a:ext cx="2684477" cy="1328023"/>
          </a:xfrm>
          <a:prstGeom prst="roundRect">
            <a:avLst/>
          </a:prstGeom>
          <a:noFill/>
          <a:ln w="38100">
            <a:solidFill>
              <a:srgbClr val="002060"/>
            </a:solidFill>
          </a:ln>
        </p:spPr>
        <p:txBody>
          <a:bodyPr wrap="square" rtlCol="0">
            <a:spAutoFit/>
          </a:bodyPr>
          <a:lstStyle/>
          <a:p>
            <a:pPr algn="ctr"/>
            <a:r>
              <a:rPr lang="en-US" b="1" dirty="0">
                <a:solidFill>
                  <a:schemeClr val="tx2"/>
                </a:solidFill>
              </a:rPr>
              <a:t>Greenhand</a:t>
            </a:r>
          </a:p>
          <a:p>
            <a:pPr algn="ctr"/>
            <a:r>
              <a:rPr lang="en-US" dirty="0">
                <a:solidFill>
                  <a:schemeClr val="tx2"/>
                </a:solidFill>
              </a:rPr>
              <a:t>1</a:t>
            </a:r>
            <a:r>
              <a:rPr lang="en-US" dirty="0"/>
              <a:t>st</a:t>
            </a:r>
            <a:r>
              <a:rPr lang="en-US" dirty="0">
                <a:solidFill>
                  <a:schemeClr val="tx2"/>
                </a:solidFill>
              </a:rPr>
              <a:t>-year high school member</a:t>
            </a:r>
          </a:p>
          <a:p>
            <a:pPr algn="ctr"/>
            <a:r>
              <a:rPr lang="en-US" dirty="0">
                <a:solidFill>
                  <a:schemeClr val="tx2"/>
                </a:solidFill>
              </a:rPr>
              <a:t>Active member</a:t>
            </a:r>
          </a:p>
        </p:txBody>
      </p:sp>
      <p:sp>
        <p:nvSpPr>
          <p:cNvPr id="8" name="TextBox 7">
            <a:extLst>
              <a:ext uri="{FF2B5EF4-FFF2-40B4-BE49-F238E27FC236}">
                <a16:creationId xmlns:a16="http://schemas.microsoft.com/office/drawing/2014/main" id="{F824DB50-249C-1AB6-8D3B-BCC4FB4990DE}"/>
              </a:ext>
            </a:extLst>
          </p:cNvPr>
          <p:cNvSpPr txBox="1"/>
          <p:nvPr/>
        </p:nvSpPr>
        <p:spPr>
          <a:xfrm>
            <a:off x="8154296" y="1032397"/>
            <a:ext cx="2684476" cy="2553891"/>
          </a:xfrm>
          <a:prstGeom prst="roundRect">
            <a:avLst/>
          </a:prstGeom>
          <a:noFill/>
          <a:ln w="38100">
            <a:solidFill>
              <a:srgbClr val="002060"/>
            </a:solidFill>
          </a:ln>
        </p:spPr>
        <p:txBody>
          <a:bodyPr wrap="square" rtlCol="0">
            <a:spAutoFit/>
          </a:bodyPr>
          <a:lstStyle/>
          <a:p>
            <a:pPr algn="ctr"/>
            <a:r>
              <a:rPr lang="en-US" b="1" dirty="0">
                <a:solidFill>
                  <a:schemeClr val="tx2"/>
                </a:solidFill>
              </a:rPr>
              <a:t>Chapter</a:t>
            </a:r>
          </a:p>
          <a:p>
            <a:pPr algn="ctr"/>
            <a:r>
              <a:rPr lang="en-US" dirty="0">
                <a:solidFill>
                  <a:schemeClr val="tx2"/>
                </a:solidFill>
              </a:rPr>
              <a:t>Received the Greenhand Degree</a:t>
            </a:r>
          </a:p>
          <a:p>
            <a:pPr algn="ctr"/>
            <a:r>
              <a:rPr lang="en-US" dirty="0">
                <a:solidFill>
                  <a:schemeClr val="tx2"/>
                </a:solidFill>
              </a:rPr>
              <a:t>Completed 180 hours of ag education at or above the 9th Grade</a:t>
            </a:r>
          </a:p>
        </p:txBody>
      </p:sp>
      <p:pic>
        <p:nvPicPr>
          <p:cNvPr id="13" name="Picture 12">
            <a:extLst>
              <a:ext uri="{FF2B5EF4-FFF2-40B4-BE49-F238E27FC236}">
                <a16:creationId xmlns:a16="http://schemas.microsoft.com/office/drawing/2014/main" id="{2BA15E2C-1710-F7C5-E080-B768238ABB2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3667" b="95000" l="10000" r="90000">
                        <a14:foregroundMark x1="34667" y1="5333" x2="34667" y2="5333"/>
                        <a14:foregroundMark x1="56333" y1="3667" x2="56333" y2="3667"/>
                        <a14:foregroundMark x1="54667" y1="90833" x2="54667" y2="90833"/>
                        <a14:foregroundMark x1="48333" y1="95000" x2="48333" y2="95000"/>
                      </a14:backgroundRemoval>
                    </a14:imgEffect>
                  </a14:imgLayer>
                </a14:imgProps>
              </a:ext>
            </a:extLst>
          </a:blip>
          <a:srcRect l="11910" t="707" r="14134" b="939"/>
          <a:stretch/>
        </p:blipFill>
        <p:spPr>
          <a:xfrm>
            <a:off x="1787767" y="3705696"/>
            <a:ext cx="1906402" cy="2535306"/>
          </a:xfrm>
          <a:prstGeom prst="rect">
            <a:avLst/>
          </a:prstGeom>
        </p:spPr>
      </p:pic>
      <p:pic>
        <p:nvPicPr>
          <p:cNvPr id="14" name="Picture 13">
            <a:extLst>
              <a:ext uri="{FF2B5EF4-FFF2-40B4-BE49-F238E27FC236}">
                <a16:creationId xmlns:a16="http://schemas.microsoft.com/office/drawing/2014/main" id="{040CABC9-BFC5-6667-2140-F65D87DB090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17644" t="9988" r="16242" b="10005"/>
          <a:stretch/>
        </p:blipFill>
        <p:spPr>
          <a:xfrm>
            <a:off x="5065638" y="3747244"/>
            <a:ext cx="2060723" cy="2493758"/>
          </a:xfrm>
          <a:prstGeom prst="rect">
            <a:avLst/>
          </a:prstGeom>
        </p:spPr>
      </p:pic>
      <p:pic>
        <p:nvPicPr>
          <p:cNvPr id="15" name="Picture 14">
            <a:extLst>
              <a:ext uri="{FF2B5EF4-FFF2-40B4-BE49-F238E27FC236}">
                <a16:creationId xmlns:a16="http://schemas.microsoft.com/office/drawing/2014/main" id="{C7D2905F-D832-5189-4D93-5C391A7334D0}"/>
              </a:ext>
            </a:extLst>
          </p:cNvPr>
          <p:cNvPicPr>
            <a:picLocks noChangeAspect="1"/>
          </p:cNvPicPr>
          <p:nvPr/>
        </p:nvPicPr>
        <p:blipFill rotWithShape="1">
          <a:blip r:embed="rId6"/>
          <a:srcRect l="13827" t="10930" r="14795" b="3647"/>
          <a:stretch/>
        </p:blipFill>
        <p:spPr>
          <a:xfrm>
            <a:off x="8495095" y="3844031"/>
            <a:ext cx="2002881" cy="2396971"/>
          </a:xfrm>
          <a:prstGeom prst="rect">
            <a:avLst/>
          </a:prstGeom>
        </p:spPr>
      </p:pic>
      <p:sp>
        <p:nvSpPr>
          <p:cNvPr id="7" name="Arrow: Right 6">
            <a:extLst>
              <a:ext uri="{FF2B5EF4-FFF2-40B4-BE49-F238E27FC236}">
                <a16:creationId xmlns:a16="http://schemas.microsoft.com/office/drawing/2014/main" id="{F17CA969-129C-ECD2-07E9-F0A5723BF6D3}"/>
              </a:ext>
            </a:extLst>
          </p:cNvPr>
          <p:cNvSpPr/>
          <p:nvPr/>
        </p:nvSpPr>
        <p:spPr>
          <a:xfrm>
            <a:off x="4083728" y="2263546"/>
            <a:ext cx="514905" cy="4793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D68A9F99-F55E-C458-CD10-45F5DE4F6C51}"/>
              </a:ext>
            </a:extLst>
          </p:cNvPr>
          <p:cNvSpPr/>
          <p:nvPr/>
        </p:nvSpPr>
        <p:spPr>
          <a:xfrm>
            <a:off x="7538814" y="2263546"/>
            <a:ext cx="514905" cy="47939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40031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44C2B2A3-9F0E-55E4-57CD-BCCD58FE8BEC}"/>
              </a:ext>
            </a:extLst>
          </p:cNvPr>
          <p:cNvPicPr>
            <a:picLocks noChangeAspect="1"/>
          </p:cNvPicPr>
          <p:nvPr/>
        </p:nvPicPr>
        <p:blipFill>
          <a:blip r:embed="rId2"/>
          <a:stretch>
            <a:fillRect/>
          </a:stretch>
        </p:blipFill>
        <p:spPr>
          <a:xfrm>
            <a:off x="6160457" y="1690688"/>
            <a:ext cx="4426855" cy="4426855"/>
          </a:xfrm>
          <a:prstGeom prst="rect">
            <a:avLst/>
          </a:prstGeom>
        </p:spPr>
      </p:pic>
      <p:sp>
        <p:nvSpPr>
          <p:cNvPr id="2" name="Title 1">
            <a:extLst>
              <a:ext uri="{FF2B5EF4-FFF2-40B4-BE49-F238E27FC236}">
                <a16:creationId xmlns:a16="http://schemas.microsoft.com/office/drawing/2014/main" id="{93457128-2C92-73F8-A31B-DFCD92975400}"/>
              </a:ext>
            </a:extLst>
          </p:cNvPr>
          <p:cNvSpPr>
            <a:spLocks noGrp="1"/>
          </p:cNvSpPr>
          <p:nvPr>
            <p:ph type="title"/>
          </p:nvPr>
        </p:nvSpPr>
        <p:spPr/>
        <p:txBody>
          <a:bodyPr/>
          <a:lstStyle/>
          <a:p>
            <a:r>
              <a:rPr lang="en-US" dirty="0"/>
              <a:t>FFA Degrees</a:t>
            </a:r>
          </a:p>
        </p:txBody>
      </p:sp>
      <p:sp>
        <p:nvSpPr>
          <p:cNvPr id="10" name="TextBox 9">
            <a:extLst>
              <a:ext uri="{FF2B5EF4-FFF2-40B4-BE49-F238E27FC236}">
                <a16:creationId xmlns:a16="http://schemas.microsoft.com/office/drawing/2014/main" id="{40BFA235-E59B-780C-4936-31041CD3C1B7}"/>
              </a:ext>
            </a:extLst>
          </p:cNvPr>
          <p:cNvSpPr txBox="1"/>
          <p:nvPr/>
        </p:nvSpPr>
        <p:spPr>
          <a:xfrm>
            <a:off x="1917577" y="2627170"/>
            <a:ext cx="3694769" cy="2553891"/>
          </a:xfrm>
          <a:prstGeom prst="roundRect">
            <a:avLst/>
          </a:prstGeom>
          <a:noFill/>
          <a:ln w="38100">
            <a:solidFill>
              <a:srgbClr val="002060"/>
            </a:solidFill>
          </a:ln>
        </p:spPr>
        <p:txBody>
          <a:bodyPr wrap="square" rtlCol="0">
            <a:spAutoFit/>
          </a:bodyPr>
          <a:lstStyle/>
          <a:p>
            <a:pPr algn="ctr"/>
            <a:r>
              <a:rPr lang="en-US" b="1" dirty="0">
                <a:solidFill>
                  <a:schemeClr val="tx2"/>
                </a:solidFill>
              </a:rPr>
              <a:t>State</a:t>
            </a:r>
          </a:p>
          <a:p>
            <a:pPr algn="ctr"/>
            <a:r>
              <a:rPr lang="en-US" dirty="0">
                <a:solidFill>
                  <a:schemeClr val="tx2"/>
                </a:solidFill>
              </a:rPr>
              <a:t>Earned the Chapter Degree</a:t>
            </a:r>
          </a:p>
          <a:p>
            <a:pPr algn="ctr"/>
            <a:r>
              <a:rPr lang="en-US" dirty="0">
                <a:solidFill>
                  <a:schemeClr val="tx2"/>
                </a:solidFill>
              </a:rPr>
              <a:t>Active FFA member for at least two years and completed at lest 360 hours of ag education at or above the 9</a:t>
            </a:r>
            <a:r>
              <a:rPr lang="en-US" dirty="0"/>
              <a:t>th</a:t>
            </a:r>
            <a:r>
              <a:rPr lang="en-US" dirty="0">
                <a:solidFill>
                  <a:schemeClr val="tx2"/>
                </a:solidFill>
              </a:rPr>
              <a:t> grade</a:t>
            </a:r>
          </a:p>
          <a:p>
            <a:pPr algn="ctr"/>
            <a:r>
              <a:rPr lang="en-US" dirty="0">
                <a:solidFill>
                  <a:schemeClr val="tx2"/>
                </a:solidFill>
              </a:rPr>
              <a:t>SAE requirements</a:t>
            </a:r>
          </a:p>
        </p:txBody>
      </p:sp>
    </p:spTree>
    <p:extLst>
      <p:ext uri="{BB962C8B-B14F-4D97-AF65-F5344CB8AC3E}">
        <p14:creationId xmlns:p14="http://schemas.microsoft.com/office/powerpoint/2010/main" val="957094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8C5D191-5C3E-0006-CB14-431A04B43448}"/>
              </a:ext>
            </a:extLst>
          </p:cNvPr>
          <p:cNvPicPr>
            <a:picLocks noChangeAspect="1"/>
          </p:cNvPicPr>
          <p:nvPr/>
        </p:nvPicPr>
        <p:blipFill>
          <a:blip r:embed="rId2"/>
          <a:stretch>
            <a:fillRect/>
          </a:stretch>
        </p:blipFill>
        <p:spPr>
          <a:xfrm>
            <a:off x="7605133" y="1535836"/>
            <a:ext cx="3083979" cy="4695360"/>
          </a:xfrm>
          <a:prstGeom prst="rect">
            <a:avLst/>
          </a:prstGeom>
        </p:spPr>
      </p:pic>
      <p:sp>
        <p:nvSpPr>
          <p:cNvPr id="2" name="Title 1">
            <a:extLst>
              <a:ext uri="{FF2B5EF4-FFF2-40B4-BE49-F238E27FC236}">
                <a16:creationId xmlns:a16="http://schemas.microsoft.com/office/drawing/2014/main" id="{93457128-2C92-73F8-A31B-DFCD92975400}"/>
              </a:ext>
            </a:extLst>
          </p:cNvPr>
          <p:cNvSpPr>
            <a:spLocks noGrp="1"/>
          </p:cNvSpPr>
          <p:nvPr>
            <p:ph type="title"/>
          </p:nvPr>
        </p:nvSpPr>
        <p:spPr/>
        <p:txBody>
          <a:bodyPr/>
          <a:lstStyle/>
          <a:p>
            <a:r>
              <a:rPr lang="en-US" dirty="0"/>
              <a:t>FFA Degrees</a:t>
            </a:r>
          </a:p>
        </p:txBody>
      </p:sp>
      <p:sp>
        <p:nvSpPr>
          <p:cNvPr id="12" name="TextBox 11">
            <a:extLst>
              <a:ext uri="{FF2B5EF4-FFF2-40B4-BE49-F238E27FC236}">
                <a16:creationId xmlns:a16="http://schemas.microsoft.com/office/drawing/2014/main" id="{E930A865-90D0-CF23-A97E-83FAF5129951}"/>
              </a:ext>
            </a:extLst>
          </p:cNvPr>
          <p:cNvSpPr txBox="1"/>
          <p:nvPr/>
        </p:nvSpPr>
        <p:spPr>
          <a:xfrm>
            <a:off x="1502888" y="2606570"/>
            <a:ext cx="5964712" cy="2553891"/>
          </a:xfrm>
          <a:prstGeom prst="roundRect">
            <a:avLst/>
          </a:prstGeom>
          <a:noFill/>
          <a:ln w="38100">
            <a:solidFill>
              <a:srgbClr val="002060"/>
            </a:solidFill>
          </a:ln>
        </p:spPr>
        <p:txBody>
          <a:bodyPr wrap="square" rtlCol="0">
            <a:spAutoFit/>
          </a:bodyPr>
          <a:lstStyle/>
          <a:p>
            <a:pPr algn="ctr"/>
            <a:r>
              <a:rPr lang="en-US" b="1" dirty="0">
                <a:solidFill>
                  <a:schemeClr val="tx2"/>
                </a:solidFill>
              </a:rPr>
              <a:t>American</a:t>
            </a:r>
          </a:p>
          <a:p>
            <a:pPr algn="ctr"/>
            <a:r>
              <a:rPr lang="en-US" dirty="0">
                <a:solidFill>
                  <a:schemeClr val="tx2"/>
                </a:solidFill>
              </a:rPr>
              <a:t>Earned the State Degree</a:t>
            </a:r>
          </a:p>
          <a:p>
            <a:pPr algn="ctr"/>
            <a:r>
              <a:rPr lang="en-US" dirty="0">
                <a:solidFill>
                  <a:schemeClr val="tx2"/>
                </a:solidFill>
              </a:rPr>
              <a:t>Active FFA member for at least three years</a:t>
            </a:r>
          </a:p>
          <a:p>
            <a:pPr algn="ctr"/>
            <a:r>
              <a:rPr lang="en-US" dirty="0">
                <a:solidFill>
                  <a:schemeClr val="tx2"/>
                </a:solidFill>
              </a:rPr>
              <a:t>Participated in chapter and state activities</a:t>
            </a:r>
          </a:p>
          <a:p>
            <a:pPr algn="ctr"/>
            <a:r>
              <a:rPr lang="en-US" dirty="0">
                <a:solidFill>
                  <a:schemeClr val="tx2"/>
                </a:solidFill>
              </a:rPr>
              <a:t>At least three years of ag education</a:t>
            </a:r>
          </a:p>
          <a:p>
            <a:pPr algn="ctr"/>
            <a:r>
              <a:rPr lang="en-US" dirty="0">
                <a:solidFill>
                  <a:schemeClr val="tx2"/>
                </a:solidFill>
              </a:rPr>
              <a:t>Graduated high school</a:t>
            </a:r>
          </a:p>
          <a:p>
            <a:pPr algn="ctr"/>
            <a:r>
              <a:rPr lang="en-US" dirty="0">
                <a:solidFill>
                  <a:schemeClr val="tx2"/>
                </a:solidFill>
              </a:rPr>
              <a:t>SAE requirements</a:t>
            </a:r>
          </a:p>
          <a:p>
            <a:pPr algn="ctr"/>
            <a:r>
              <a:rPr lang="en-US" dirty="0">
                <a:solidFill>
                  <a:schemeClr val="tx2"/>
                </a:solidFill>
              </a:rPr>
              <a:t>Completed at least 50 hours community service</a:t>
            </a:r>
          </a:p>
        </p:txBody>
      </p:sp>
    </p:spTree>
    <p:extLst>
      <p:ext uri="{BB962C8B-B14F-4D97-AF65-F5344CB8AC3E}">
        <p14:creationId xmlns:p14="http://schemas.microsoft.com/office/powerpoint/2010/main" val="1697331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1:</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The Basics</a:t>
            </a:r>
          </a:p>
        </p:txBody>
      </p:sp>
    </p:spTree>
    <p:extLst>
      <p:ext uri="{BB962C8B-B14F-4D97-AF65-F5344CB8AC3E}">
        <p14:creationId xmlns:p14="http://schemas.microsoft.com/office/powerpoint/2010/main" val="42747876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n-US" i="1" dirty="0"/>
              <a:t>FFA New Horizons</a:t>
            </a:r>
          </a:p>
        </p:txBody>
      </p:sp>
      <p:sp>
        <p:nvSpPr>
          <p:cNvPr id="3" name="Content Placeholder 2">
            <a:extLst>
              <a:ext uri="{FF2B5EF4-FFF2-40B4-BE49-F238E27FC236}">
                <a16:creationId xmlns:a16="http://schemas.microsoft.com/office/drawing/2014/main" id="{DFA8D509-3151-5CA5-8253-E1E0D91A69E6}"/>
              </a:ext>
            </a:extLst>
          </p:cNvPr>
          <p:cNvSpPr>
            <a:spLocks noGrp="1"/>
          </p:cNvSpPr>
          <p:nvPr>
            <p:ph idx="1"/>
          </p:nvPr>
        </p:nvSpPr>
        <p:spPr>
          <a:xfrm>
            <a:off x="838200" y="1825624"/>
            <a:ext cx="5731276" cy="4549775"/>
          </a:xfrm>
        </p:spPr>
        <p:txBody>
          <a:bodyPr>
            <a:normAutofit lnSpcReduction="10000"/>
          </a:bodyPr>
          <a:lstStyle/>
          <a:p>
            <a:r>
              <a:rPr lang="en-US" sz="2200" dirty="0"/>
              <a:t>The official National FFA magazine</a:t>
            </a:r>
          </a:p>
          <a:p>
            <a:r>
              <a:rPr lang="en-US" sz="2200" dirty="0"/>
              <a:t>Launched October 1952</a:t>
            </a:r>
          </a:p>
          <a:p>
            <a:r>
              <a:rPr lang="en-US" sz="2200" dirty="0"/>
              <a:t>Called </a:t>
            </a:r>
            <a:r>
              <a:rPr lang="en-US" sz="2200" i="1" dirty="0"/>
              <a:t>The National Future Farmer</a:t>
            </a:r>
            <a:endParaRPr lang="en-US" sz="2200" dirty="0"/>
          </a:p>
          <a:p>
            <a:r>
              <a:rPr lang="en-US" sz="2200" dirty="0"/>
              <a:t>First subscription price was $.25 per year or $1.00 for five years</a:t>
            </a:r>
          </a:p>
          <a:p>
            <a:r>
              <a:rPr lang="en-US" sz="2200" dirty="0"/>
              <a:t>Mailed four times a year</a:t>
            </a:r>
          </a:p>
          <a:p>
            <a:r>
              <a:rPr lang="en-US" sz="2200" dirty="0"/>
              <a:t>In 1956, it moved from quarterly to bimonthly publication.</a:t>
            </a:r>
          </a:p>
          <a:p>
            <a:r>
              <a:rPr lang="en-US" sz="2200" dirty="0"/>
              <a:t>When members pay dues, they automatically subscribe to </a:t>
            </a:r>
            <a:r>
              <a:rPr lang="en-US" sz="2200" i="1" dirty="0"/>
              <a:t>FFA New Horizons,</a:t>
            </a:r>
          </a:p>
          <a:p>
            <a:r>
              <a:rPr lang="en-US" sz="2200" dirty="0"/>
              <a:t>Now published twice a year</a:t>
            </a:r>
          </a:p>
        </p:txBody>
      </p:sp>
      <p:grpSp>
        <p:nvGrpSpPr>
          <p:cNvPr id="14" name="Group 13">
            <a:extLst>
              <a:ext uri="{FF2B5EF4-FFF2-40B4-BE49-F238E27FC236}">
                <a16:creationId xmlns:a16="http://schemas.microsoft.com/office/drawing/2014/main" id="{F54A9FEB-BD5A-2F44-D5C9-AC3472F006A5}"/>
              </a:ext>
            </a:extLst>
          </p:cNvPr>
          <p:cNvGrpSpPr/>
          <p:nvPr/>
        </p:nvGrpSpPr>
        <p:grpSpPr>
          <a:xfrm>
            <a:off x="7007766" y="814199"/>
            <a:ext cx="4107003" cy="5463696"/>
            <a:chOff x="7016643" y="760933"/>
            <a:chExt cx="4107003" cy="5463696"/>
          </a:xfrm>
        </p:grpSpPr>
        <p:grpSp>
          <p:nvGrpSpPr>
            <p:cNvPr id="12" name="Group 11">
              <a:extLst>
                <a:ext uri="{FF2B5EF4-FFF2-40B4-BE49-F238E27FC236}">
                  <a16:creationId xmlns:a16="http://schemas.microsoft.com/office/drawing/2014/main" id="{A08613B3-7427-8D7C-95AC-0E3BB01B9068}"/>
                </a:ext>
              </a:extLst>
            </p:cNvPr>
            <p:cNvGrpSpPr/>
            <p:nvPr/>
          </p:nvGrpSpPr>
          <p:grpSpPr>
            <a:xfrm>
              <a:off x="7016643" y="3575856"/>
              <a:ext cx="4107003" cy="2648773"/>
              <a:chOff x="3852903" y="760070"/>
              <a:chExt cx="4107003" cy="2648773"/>
            </a:xfrm>
          </p:grpSpPr>
          <p:pic>
            <p:nvPicPr>
              <p:cNvPr id="5" name="Picture 4" descr="A magazine cover with a group of women&#10;&#10;Description automatically generated with low confidence">
                <a:extLst>
                  <a:ext uri="{FF2B5EF4-FFF2-40B4-BE49-F238E27FC236}">
                    <a16:creationId xmlns:a16="http://schemas.microsoft.com/office/drawing/2014/main" id="{3E80F72A-3D8E-03A9-EDEF-09E8A6C154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2903" y="760070"/>
                <a:ext cx="2031388" cy="2648771"/>
              </a:xfrm>
              <a:prstGeom prst="rect">
                <a:avLst/>
              </a:prstGeom>
            </p:spPr>
          </p:pic>
          <p:pic>
            <p:nvPicPr>
              <p:cNvPr id="7" name="Picture 6" descr="A picture containing text, poster, book, fiction&#10;&#10;Description automatically generated">
                <a:extLst>
                  <a:ext uri="{FF2B5EF4-FFF2-40B4-BE49-F238E27FC236}">
                    <a16:creationId xmlns:a16="http://schemas.microsoft.com/office/drawing/2014/main" id="{91A403DD-2718-C21B-91FA-146D54C5FE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3740" y="760071"/>
                <a:ext cx="1966166" cy="2648772"/>
              </a:xfrm>
              <a:prstGeom prst="rect">
                <a:avLst/>
              </a:prstGeom>
            </p:spPr>
          </p:pic>
        </p:grpSp>
        <p:grpSp>
          <p:nvGrpSpPr>
            <p:cNvPr id="13" name="Group 12">
              <a:extLst>
                <a:ext uri="{FF2B5EF4-FFF2-40B4-BE49-F238E27FC236}">
                  <a16:creationId xmlns:a16="http://schemas.microsoft.com/office/drawing/2014/main" id="{8F72A4C7-DB0B-C31F-11F2-C5C3E77F2015}"/>
                </a:ext>
              </a:extLst>
            </p:cNvPr>
            <p:cNvGrpSpPr/>
            <p:nvPr/>
          </p:nvGrpSpPr>
          <p:grpSpPr>
            <a:xfrm>
              <a:off x="7016643" y="760933"/>
              <a:ext cx="4056201" cy="2688223"/>
              <a:chOff x="8083775" y="760071"/>
              <a:chExt cx="4056201" cy="2688223"/>
            </a:xfrm>
          </p:grpSpPr>
          <p:pic>
            <p:nvPicPr>
              <p:cNvPr id="9" name="Picture 8" descr="A person touching a person's shoulder&#10;&#10;Description automatically generated with low confidence">
                <a:extLst>
                  <a:ext uri="{FF2B5EF4-FFF2-40B4-BE49-F238E27FC236}">
                    <a16:creationId xmlns:a16="http://schemas.microsoft.com/office/drawing/2014/main" id="{7068C061-F792-B4B7-F8CC-250B21C5A4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3775" y="760071"/>
                <a:ext cx="1966166" cy="2688223"/>
              </a:xfrm>
              <a:prstGeom prst="rect">
                <a:avLst/>
              </a:prstGeom>
            </p:spPr>
          </p:pic>
          <p:pic>
            <p:nvPicPr>
              <p:cNvPr id="11" name="Picture 10" descr="A person standing in front of a tree&#10;&#10;Description automatically generated with low confidence">
                <a:extLst>
                  <a:ext uri="{FF2B5EF4-FFF2-40B4-BE49-F238E27FC236}">
                    <a16:creationId xmlns:a16="http://schemas.microsoft.com/office/drawing/2014/main" id="{703DE1EC-ACAB-4CB0-22B5-DF0980EF5C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73810" y="760071"/>
                <a:ext cx="1966166" cy="2676544"/>
              </a:xfrm>
              <a:prstGeom prst="rect">
                <a:avLst/>
              </a:prstGeom>
            </p:spPr>
          </p:pic>
        </p:grpSp>
      </p:grpSp>
    </p:spTree>
    <p:extLst>
      <p:ext uri="{BB962C8B-B14F-4D97-AF65-F5344CB8AC3E}">
        <p14:creationId xmlns:p14="http://schemas.microsoft.com/office/powerpoint/2010/main" val="2850271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2:</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Chapter</a:t>
            </a:r>
          </a:p>
        </p:txBody>
      </p:sp>
    </p:spTree>
    <p:extLst>
      <p:ext uri="{BB962C8B-B14F-4D97-AF65-F5344CB8AC3E}">
        <p14:creationId xmlns:p14="http://schemas.microsoft.com/office/powerpoint/2010/main" val="403746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9F70EE-C0EB-7677-5CF5-B3135402E9DC}"/>
              </a:ext>
            </a:extLst>
          </p:cNvPr>
          <p:cNvPicPr>
            <a:picLocks noChangeAspect="1"/>
          </p:cNvPicPr>
          <p:nvPr/>
        </p:nvPicPr>
        <p:blipFill rotWithShape="1">
          <a:blip r:embed="rId2"/>
          <a:srcRect t="5851" b="5953"/>
          <a:stretch/>
        </p:blipFill>
        <p:spPr>
          <a:xfrm>
            <a:off x="6739836" y="783533"/>
            <a:ext cx="4791517" cy="4225907"/>
          </a:xfrm>
          <a:prstGeom prst="rect">
            <a:avLst/>
          </a:prstGeom>
        </p:spPr>
      </p:pic>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n-US" dirty="0"/>
              <a:t>Program of Activities</a:t>
            </a:r>
          </a:p>
        </p:txBody>
      </p:sp>
      <p:sp>
        <p:nvSpPr>
          <p:cNvPr id="3" name="Content Placeholder 2">
            <a:extLst>
              <a:ext uri="{FF2B5EF4-FFF2-40B4-BE49-F238E27FC236}">
                <a16:creationId xmlns:a16="http://schemas.microsoft.com/office/drawing/2014/main" id="{DFA8D509-3151-5CA5-8253-E1E0D91A69E6}"/>
              </a:ext>
            </a:extLst>
          </p:cNvPr>
          <p:cNvSpPr>
            <a:spLocks noGrp="1"/>
          </p:cNvSpPr>
          <p:nvPr>
            <p:ph idx="1"/>
          </p:nvPr>
        </p:nvSpPr>
        <p:spPr>
          <a:xfrm>
            <a:off x="838200" y="1860948"/>
            <a:ext cx="5438313" cy="4351338"/>
          </a:xfrm>
        </p:spPr>
        <p:txBody>
          <a:bodyPr>
            <a:normAutofit/>
          </a:bodyPr>
          <a:lstStyle/>
          <a:p>
            <a:r>
              <a:rPr lang="en-US" sz="2200" dirty="0"/>
              <a:t>Defines chapter goals, outlines steps needed to meet those goals and acts as a written guide to provide a calendar of events the chapter will follow in the year ahead</a:t>
            </a:r>
          </a:p>
        </p:txBody>
      </p:sp>
      <p:sp>
        <p:nvSpPr>
          <p:cNvPr id="5" name="TextBox 4">
            <a:extLst>
              <a:ext uri="{FF2B5EF4-FFF2-40B4-BE49-F238E27FC236}">
                <a16:creationId xmlns:a16="http://schemas.microsoft.com/office/drawing/2014/main" id="{D409D9A7-2AAB-E88E-A4CB-79699634552B}"/>
              </a:ext>
            </a:extLst>
          </p:cNvPr>
          <p:cNvSpPr txBox="1"/>
          <p:nvPr/>
        </p:nvSpPr>
        <p:spPr>
          <a:xfrm>
            <a:off x="838200" y="3961513"/>
            <a:ext cx="6548021" cy="2485787"/>
          </a:xfrm>
          <a:prstGeom prst="roundRect">
            <a:avLst/>
          </a:prstGeom>
          <a:noFill/>
          <a:ln w="38100">
            <a:solidFill>
              <a:srgbClr val="002060"/>
            </a:solidFill>
          </a:ln>
        </p:spPr>
        <p:txBody>
          <a:bodyPr wrap="square" rtlCol="0">
            <a:spAutoFit/>
          </a:bodyPr>
          <a:lstStyle/>
          <a:p>
            <a:pPr algn="ctr"/>
            <a:r>
              <a:rPr lang="en-US" sz="2000" b="1" dirty="0">
                <a:solidFill>
                  <a:schemeClr val="tx2"/>
                </a:solidFill>
              </a:rPr>
              <a:t>How is a POA organized?</a:t>
            </a:r>
          </a:p>
          <a:p>
            <a:pPr algn="ctr"/>
            <a:r>
              <a:rPr lang="en-US" sz="2000" dirty="0">
                <a:solidFill>
                  <a:schemeClr val="tx2"/>
                </a:solidFill>
              </a:rPr>
              <a:t>Each chapter builds its POA around three divisions that focus on  the types of activities a chapter conducts.  The three divisions:</a:t>
            </a:r>
            <a:endParaRPr lang="en-US" sz="2000" i="1" dirty="0">
              <a:solidFill>
                <a:schemeClr val="tx2"/>
              </a:solidFill>
            </a:endParaRPr>
          </a:p>
          <a:p>
            <a:pPr algn="ctr"/>
            <a:r>
              <a:rPr lang="en-US" sz="2000" i="1" dirty="0">
                <a:solidFill>
                  <a:schemeClr val="tx2"/>
                </a:solidFill>
              </a:rPr>
              <a:t>Growing Leaders</a:t>
            </a:r>
          </a:p>
          <a:p>
            <a:pPr algn="ctr"/>
            <a:r>
              <a:rPr lang="en-US" sz="2000" i="1" dirty="0">
                <a:solidFill>
                  <a:schemeClr val="tx2"/>
                </a:solidFill>
              </a:rPr>
              <a:t>Building Communities</a:t>
            </a:r>
          </a:p>
          <a:p>
            <a:pPr algn="ctr"/>
            <a:r>
              <a:rPr lang="en-US" sz="2000" i="1" dirty="0">
                <a:solidFill>
                  <a:schemeClr val="tx2"/>
                </a:solidFill>
              </a:rPr>
              <a:t>Strengthening Agriculture</a:t>
            </a:r>
          </a:p>
        </p:txBody>
      </p:sp>
    </p:spTree>
    <p:extLst>
      <p:ext uri="{BB962C8B-B14F-4D97-AF65-F5344CB8AC3E}">
        <p14:creationId xmlns:p14="http://schemas.microsoft.com/office/powerpoint/2010/main" val="765566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n-US" dirty="0"/>
              <a:t>Program of Activities</a:t>
            </a:r>
          </a:p>
        </p:txBody>
      </p:sp>
      <p:graphicFrame>
        <p:nvGraphicFramePr>
          <p:cNvPr id="9" name="Diagram 8">
            <a:extLst>
              <a:ext uri="{FF2B5EF4-FFF2-40B4-BE49-F238E27FC236}">
                <a16:creationId xmlns:a16="http://schemas.microsoft.com/office/drawing/2014/main" id="{A00E2ADB-289E-DAB6-954D-010683245F6B}"/>
              </a:ext>
            </a:extLst>
          </p:cNvPr>
          <p:cNvGraphicFramePr/>
          <p:nvPr>
            <p:extLst>
              <p:ext uri="{D42A27DB-BD31-4B8C-83A1-F6EECF244321}">
                <p14:modId xmlns:p14="http://schemas.microsoft.com/office/powerpoint/2010/main" val="4022241014"/>
              </p:ext>
            </p:extLst>
          </p:nvPr>
        </p:nvGraphicFramePr>
        <p:xfrm>
          <a:off x="3958454" y="89931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D9A0D16B-4AC0-0C3A-2A53-60F38258BEB5}"/>
              </a:ext>
            </a:extLst>
          </p:cNvPr>
          <p:cNvSpPr txBox="1"/>
          <p:nvPr/>
        </p:nvSpPr>
        <p:spPr>
          <a:xfrm>
            <a:off x="1429305" y="2782014"/>
            <a:ext cx="2626804" cy="1293971"/>
          </a:xfrm>
          <a:prstGeom prst="roundRect">
            <a:avLst/>
          </a:prstGeom>
          <a:noFill/>
          <a:ln w="38100">
            <a:solidFill>
              <a:srgbClr val="002060"/>
            </a:solidFill>
          </a:ln>
        </p:spPr>
        <p:txBody>
          <a:bodyPr wrap="square" rtlCol="0">
            <a:spAutoFit/>
          </a:bodyPr>
          <a:lstStyle/>
          <a:p>
            <a:pPr algn="ctr"/>
            <a:r>
              <a:rPr lang="en-US" sz="3500" b="1" i="1" dirty="0">
                <a:solidFill>
                  <a:srgbClr val="002060"/>
                </a:solidFill>
              </a:rPr>
              <a:t>Growing</a:t>
            </a:r>
          </a:p>
          <a:p>
            <a:pPr algn="ctr"/>
            <a:r>
              <a:rPr lang="en-US" sz="3500" b="1" i="1" dirty="0">
                <a:solidFill>
                  <a:srgbClr val="002060"/>
                </a:solidFill>
              </a:rPr>
              <a:t>Leaders</a:t>
            </a:r>
          </a:p>
        </p:txBody>
      </p:sp>
    </p:spTree>
    <p:extLst>
      <p:ext uri="{BB962C8B-B14F-4D97-AF65-F5344CB8AC3E}">
        <p14:creationId xmlns:p14="http://schemas.microsoft.com/office/powerpoint/2010/main" val="2798112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n-US" dirty="0"/>
              <a:t>Program of Activities</a:t>
            </a:r>
          </a:p>
        </p:txBody>
      </p:sp>
      <p:graphicFrame>
        <p:nvGraphicFramePr>
          <p:cNvPr id="9" name="Diagram 8">
            <a:extLst>
              <a:ext uri="{FF2B5EF4-FFF2-40B4-BE49-F238E27FC236}">
                <a16:creationId xmlns:a16="http://schemas.microsoft.com/office/drawing/2014/main" id="{A00E2ADB-289E-DAB6-954D-010683245F6B}"/>
              </a:ext>
            </a:extLst>
          </p:cNvPr>
          <p:cNvGraphicFramePr/>
          <p:nvPr>
            <p:extLst>
              <p:ext uri="{D42A27DB-BD31-4B8C-83A1-F6EECF244321}">
                <p14:modId xmlns:p14="http://schemas.microsoft.com/office/powerpoint/2010/main" val="1460770081"/>
              </p:ext>
            </p:extLst>
          </p:nvPr>
        </p:nvGraphicFramePr>
        <p:xfrm>
          <a:off x="3958454" y="89931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D9A0D16B-4AC0-0C3A-2A53-60F38258BEB5}"/>
              </a:ext>
            </a:extLst>
          </p:cNvPr>
          <p:cNvSpPr txBox="1"/>
          <p:nvPr/>
        </p:nvSpPr>
        <p:spPr>
          <a:xfrm>
            <a:off x="1006876" y="2782014"/>
            <a:ext cx="3476348" cy="1293971"/>
          </a:xfrm>
          <a:prstGeom prst="roundRect">
            <a:avLst/>
          </a:prstGeom>
          <a:noFill/>
          <a:ln w="38100">
            <a:solidFill>
              <a:srgbClr val="002060"/>
            </a:solidFill>
          </a:ln>
        </p:spPr>
        <p:txBody>
          <a:bodyPr wrap="square" rtlCol="0">
            <a:spAutoFit/>
          </a:bodyPr>
          <a:lstStyle/>
          <a:p>
            <a:pPr algn="ctr"/>
            <a:r>
              <a:rPr lang="en-US" sz="3500" b="1" i="1" dirty="0">
                <a:solidFill>
                  <a:srgbClr val="002060"/>
                </a:solidFill>
              </a:rPr>
              <a:t>Building</a:t>
            </a:r>
          </a:p>
          <a:p>
            <a:pPr algn="ctr"/>
            <a:r>
              <a:rPr lang="en-US" sz="3500" b="1" i="1" dirty="0">
                <a:solidFill>
                  <a:srgbClr val="002060"/>
                </a:solidFill>
              </a:rPr>
              <a:t>Communities</a:t>
            </a:r>
          </a:p>
        </p:txBody>
      </p:sp>
    </p:spTree>
    <p:extLst>
      <p:ext uri="{BB962C8B-B14F-4D97-AF65-F5344CB8AC3E}">
        <p14:creationId xmlns:p14="http://schemas.microsoft.com/office/powerpoint/2010/main" val="3533171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FE9DF-6A37-72E2-1DF1-96C044C7B117}"/>
              </a:ext>
            </a:extLst>
          </p:cNvPr>
          <p:cNvSpPr>
            <a:spLocks noGrp="1"/>
          </p:cNvSpPr>
          <p:nvPr>
            <p:ph type="title"/>
          </p:nvPr>
        </p:nvSpPr>
        <p:spPr/>
        <p:txBody>
          <a:bodyPr/>
          <a:lstStyle/>
          <a:p>
            <a:r>
              <a:rPr lang="en-US" dirty="0"/>
              <a:t>Program of Activities</a:t>
            </a:r>
          </a:p>
        </p:txBody>
      </p:sp>
      <p:graphicFrame>
        <p:nvGraphicFramePr>
          <p:cNvPr id="9" name="Diagram 8">
            <a:extLst>
              <a:ext uri="{FF2B5EF4-FFF2-40B4-BE49-F238E27FC236}">
                <a16:creationId xmlns:a16="http://schemas.microsoft.com/office/drawing/2014/main" id="{A00E2ADB-289E-DAB6-954D-010683245F6B}"/>
              </a:ext>
            </a:extLst>
          </p:cNvPr>
          <p:cNvGraphicFramePr/>
          <p:nvPr>
            <p:extLst>
              <p:ext uri="{D42A27DB-BD31-4B8C-83A1-F6EECF244321}">
                <p14:modId xmlns:p14="http://schemas.microsoft.com/office/powerpoint/2010/main" val="3103657778"/>
              </p:ext>
            </p:extLst>
          </p:nvPr>
        </p:nvGraphicFramePr>
        <p:xfrm>
          <a:off x="3958454" y="89931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D9A0D16B-4AC0-0C3A-2A53-60F38258BEB5}"/>
              </a:ext>
            </a:extLst>
          </p:cNvPr>
          <p:cNvSpPr txBox="1"/>
          <p:nvPr/>
        </p:nvSpPr>
        <p:spPr>
          <a:xfrm>
            <a:off x="838200" y="2782014"/>
            <a:ext cx="3781888" cy="1293971"/>
          </a:xfrm>
          <a:prstGeom prst="roundRect">
            <a:avLst/>
          </a:prstGeom>
          <a:noFill/>
          <a:ln w="38100">
            <a:solidFill>
              <a:srgbClr val="002060"/>
            </a:solidFill>
          </a:ln>
        </p:spPr>
        <p:txBody>
          <a:bodyPr wrap="square" rtlCol="0">
            <a:spAutoFit/>
          </a:bodyPr>
          <a:lstStyle/>
          <a:p>
            <a:pPr algn="ctr"/>
            <a:r>
              <a:rPr lang="en-US" sz="3500" b="1" i="1" dirty="0">
                <a:solidFill>
                  <a:srgbClr val="002060"/>
                </a:solidFill>
              </a:rPr>
              <a:t>Strengthening</a:t>
            </a:r>
          </a:p>
          <a:p>
            <a:pPr algn="ctr"/>
            <a:r>
              <a:rPr lang="en-US" sz="3500" b="1" i="1" dirty="0">
                <a:solidFill>
                  <a:srgbClr val="002060"/>
                </a:solidFill>
              </a:rPr>
              <a:t>Agriculture</a:t>
            </a:r>
          </a:p>
        </p:txBody>
      </p:sp>
    </p:spTree>
    <p:extLst>
      <p:ext uri="{BB962C8B-B14F-4D97-AF65-F5344CB8AC3E}">
        <p14:creationId xmlns:p14="http://schemas.microsoft.com/office/powerpoint/2010/main" val="3779583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Activities</a:t>
            </a:r>
          </a:p>
        </p:txBody>
      </p:sp>
      <p:sp>
        <p:nvSpPr>
          <p:cNvPr id="4" name="TextBox 3">
            <a:extLst>
              <a:ext uri="{FF2B5EF4-FFF2-40B4-BE49-F238E27FC236}">
                <a16:creationId xmlns:a16="http://schemas.microsoft.com/office/drawing/2014/main" id="{3DE7EB69-984E-4263-8C99-2DCF0BF49A4E}"/>
              </a:ext>
            </a:extLst>
          </p:cNvPr>
          <p:cNvSpPr txBox="1"/>
          <p:nvPr/>
        </p:nvSpPr>
        <p:spPr>
          <a:xfrm>
            <a:off x="1038230" y="2144461"/>
            <a:ext cx="3540153" cy="3814227"/>
          </a:xfrm>
          <a:prstGeom prst="roundRect">
            <a:avLst/>
          </a:prstGeom>
          <a:noFill/>
          <a:ln w="38100">
            <a:solidFill>
              <a:srgbClr val="002060"/>
            </a:solidFill>
          </a:ln>
        </p:spPr>
        <p:txBody>
          <a:bodyPr wrap="square" rtlCol="0">
            <a:spAutoFit/>
          </a:bodyPr>
          <a:lstStyle/>
          <a:p>
            <a:pPr algn="ctr"/>
            <a:r>
              <a:rPr lang="en-US" sz="2200" dirty="0">
                <a:solidFill>
                  <a:schemeClr val="tx2"/>
                </a:solidFill>
              </a:rPr>
              <a:t>Service Learning and Community Service Projects</a:t>
            </a:r>
          </a:p>
          <a:p>
            <a:pPr algn="ctr"/>
            <a:endParaRPr lang="en-US" sz="2200" dirty="0">
              <a:solidFill>
                <a:schemeClr val="tx2"/>
              </a:solidFill>
            </a:endParaRPr>
          </a:p>
          <a:p>
            <a:pPr algn="ctr"/>
            <a:r>
              <a:rPr lang="en-US" sz="2200" dirty="0">
                <a:solidFill>
                  <a:schemeClr val="tx2"/>
                </a:solidFill>
              </a:rPr>
              <a:t>Fundraising</a:t>
            </a:r>
          </a:p>
          <a:p>
            <a:pPr algn="ctr"/>
            <a:endParaRPr lang="en-US" sz="2200" dirty="0">
              <a:solidFill>
                <a:schemeClr val="tx2"/>
              </a:solidFill>
            </a:endParaRPr>
          </a:p>
          <a:p>
            <a:pPr algn="ctr"/>
            <a:r>
              <a:rPr lang="en-US" sz="2200" dirty="0">
                <a:solidFill>
                  <a:schemeClr val="tx2"/>
                </a:solidFill>
              </a:rPr>
              <a:t>Partnerships</a:t>
            </a:r>
          </a:p>
          <a:p>
            <a:pPr algn="ctr"/>
            <a:endParaRPr lang="en-US" sz="2200" dirty="0">
              <a:solidFill>
                <a:schemeClr val="tx2"/>
              </a:solidFill>
            </a:endParaRPr>
          </a:p>
          <a:p>
            <a:pPr algn="ctr"/>
            <a:r>
              <a:rPr lang="en-US" sz="2200" dirty="0">
                <a:solidFill>
                  <a:schemeClr val="tx2"/>
                </a:solidFill>
              </a:rPr>
              <a:t>Partners and Stakeholders</a:t>
            </a:r>
          </a:p>
        </p:txBody>
      </p:sp>
      <p:pic>
        <p:nvPicPr>
          <p:cNvPr id="5" name="Picture 4" descr="A person speaking at a podium with a group of people seated in front of them&#10;&#10;Description automatically generated with low confidence">
            <a:extLst>
              <a:ext uri="{FF2B5EF4-FFF2-40B4-BE49-F238E27FC236}">
                <a16:creationId xmlns:a16="http://schemas.microsoft.com/office/drawing/2014/main" id="{38D26F02-BDB7-278D-564D-8495EB91317B}"/>
              </a:ext>
            </a:extLst>
          </p:cNvPr>
          <p:cNvPicPr>
            <a:picLocks noChangeAspect="1"/>
          </p:cNvPicPr>
          <p:nvPr/>
        </p:nvPicPr>
        <p:blipFill rotWithShape="1">
          <a:blip r:embed="rId2">
            <a:extLst>
              <a:ext uri="{28A0092B-C50C-407E-A947-70E740481C1C}">
                <a14:useLocalDpi xmlns:a14="http://schemas.microsoft.com/office/drawing/2010/main" val="0"/>
              </a:ext>
            </a:extLst>
          </a:blip>
          <a:srcRect l="5844" t="9968" r="5785" b="4596"/>
          <a:stretch/>
        </p:blipFill>
        <p:spPr>
          <a:xfrm>
            <a:off x="5121677" y="2080367"/>
            <a:ext cx="6116714" cy="3942414"/>
          </a:xfrm>
          <a:prstGeom prst="rect">
            <a:avLst/>
          </a:prstGeom>
          <a:ln w="38100">
            <a:solidFill>
              <a:schemeClr val="tx1"/>
            </a:solidFill>
          </a:ln>
        </p:spPr>
      </p:pic>
    </p:spTree>
    <p:extLst>
      <p:ext uri="{BB962C8B-B14F-4D97-AF65-F5344CB8AC3E}">
        <p14:creationId xmlns:p14="http://schemas.microsoft.com/office/powerpoint/2010/main" val="1325043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Activities</a:t>
            </a:r>
          </a:p>
        </p:txBody>
      </p:sp>
      <p:sp>
        <p:nvSpPr>
          <p:cNvPr id="5" name="TextBox 4">
            <a:extLst>
              <a:ext uri="{FF2B5EF4-FFF2-40B4-BE49-F238E27FC236}">
                <a16:creationId xmlns:a16="http://schemas.microsoft.com/office/drawing/2014/main" id="{BE6322EB-C789-DB13-2EDD-EF819FDA2654}"/>
              </a:ext>
            </a:extLst>
          </p:cNvPr>
          <p:cNvSpPr txBox="1"/>
          <p:nvPr/>
        </p:nvSpPr>
        <p:spPr>
          <a:xfrm>
            <a:off x="1308635" y="2144461"/>
            <a:ext cx="3540153" cy="3814227"/>
          </a:xfrm>
          <a:prstGeom prst="roundRect">
            <a:avLst/>
          </a:prstGeom>
          <a:noFill/>
          <a:ln w="38100">
            <a:solidFill>
              <a:srgbClr val="002060"/>
            </a:solidFill>
          </a:ln>
        </p:spPr>
        <p:txBody>
          <a:bodyPr wrap="square" rtlCol="0">
            <a:spAutoFit/>
          </a:bodyPr>
          <a:lstStyle/>
          <a:p>
            <a:pPr algn="ctr"/>
            <a:r>
              <a:rPr lang="en-US" sz="2200" dirty="0">
                <a:solidFill>
                  <a:schemeClr val="tx2"/>
                </a:solidFill>
              </a:rPr>
              <a:t>National FFA Week</a:t>
            </a:r>
          </a:p>
          <a:p>
            <a:pPr algn="ctr"/>
            <a:endParaRPr lang="en-US" sz="2200" dirty="0">
              <a:solidFill>
                <a:schemeClr val="tx2"/>
              </a:solidFill>
            </a:endParaRPr>
          </a:p>
          <a:p>
            <a:pPr algn="ctr"/>
            <a:r>
              <a:rPr lang="en-US" sz="2200" dirty="0">
                <a:solidFill>
                  <a:schemeClr val="tx2"/>
                </a:solidFill>
              </a:rPr>
              <a:t>National FFA Convention</a:t>
            </a:r>
          </a:p>
          <a:p>
            <a:pPr algn="l"/>
            <a:endParaRPr lang="en-US" sz="2200" dirty="0">
              <a:solidFill>
                <a:schemeClr val="tx2"/>
              </a:solidFill>
            </a:endParaRPr>
          </a:p>
          <a:p>
            <a:pPr algn="ctr"/>
            <a:r>
              <a:rPr lang="en-US" sz="2200" dirty="0">
                <a:solidFill>
                  <a:schemeClr val="tx2"/>
                </a:solidFill>
              </a:rPr>
              <a:t>State Convention</a:t>
            </a:r>
          </a:p>
          <a:p>
            <a:pPr algn="l"/>
            <a:endParaRPr lang="en-US" sz="2200" dirty="0">
              <a:solidFill>
                <a:schemeClr val="tx2"/>
              </a:solidFill>
            </a:endParaRPr>
          </a:p>
          <a:p>
            <a:pPr algn="ctr"/>
            <a:r>
              <a:rPr lang="en-US" sz="2200" dirty="0">
                <a:solidFill>
                  <a:schemeClr val="tx2"/>
                </a:solidFill>
              </a:rPr>
              <a:t>State Conferences</a:t>
            </a:r>
          </a:p>
          <a:p>
            <a:pPr algn="l"/>
            <a:endParaRPr lang="en-US" sz="2200" dirty="0">
              <a:solidFill>
                <a:schemeClr val="tx2"/>
              </a:solidFill>
            </a:endParaRPr>
          </a:p>
          <a:p>
            <a:pPr algn="ctr"/>
            <a:r>
              <a:rPr lang="en-US" sz="2200" dirty="0">
                <a:solidFill>
                  <a:schemeClr val="tx2"/>
                </a:solidFill>
              </a:rPr>
              <a:t>Chapter Banquet</a:t>
            </a:r>
          </a:p>
        </p:txBody>
      </p:sp>
      <p:pic>
        <p:nvPicPr>
          <p:cNvPr id="4" name="Picture 3" descr="A group of people sitting in chairs in a room&#10;&#10;Description automatically generated with medium confidence">
            <a:extLst>
              <a:ext uri="{FF2B5EF4-FFF2-40B4-BE49-F238E27FC236}">
                <a16:creationId xmlns:a16="http://schemas.microsoft.com/office/drawing/2014/main" id="{A467B0C3-A566-0B32-3FD4-9DEC8105091B}"/>
              </a:ext>
            </a:extLst>
          </p:cNvPr>
          <p:cNvPicPr>
            <a:picLocks noChangeAspect="1"/>
          </p:cNvPicPr>
          <p:nvPr/>
        </p:nvPicPr>
        <p:blipFill rotWithShape="1">
          <a:blip r:embed="rId2">
            <a:extLst>
              <a:ext uri="{28A0092B-C50C-407E-A947-70E740481C1C}">
                <a14:useLocalDpi xmlns:a14="http://schemas.microsoft.com/office/drawing/2010/main" val="0"/>
              </a:ext>
            </a:extLst>
          </a:blip>
          <a:srcRect l="6331" t="12039" r="13499" b="5372"/>
          <a:stretch/>
        </p:blipFill>
        <p:spPr>
          <a:xfrm>
            <a:off x="5325879" y="2191702"/>
            <a:ext cx="5433857" cy="3719744"/>
          </a:xfrm>
          <a:prstGeom prst="rect">
            <a:avLst/>
          </a:prstGeom>
          <a:ln w="38100">
            <a:solidFill>
              <a:schemeClr val="tx1"/>
            </a:solidFill>
          </a:ln>
        </p:spPr>
      </p:pic>
    </p:spTree>
    <p:extLst>
      <p:ext uri="{BB962C8B-B14F-4D97-AF65-F5344CB8AC3E}">
        <p14:creationId xmlns:p14="http://schemas.microsoft.com/office/powerpoint/2010/main" val="3259816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Competitive Events</a:t>
            </a:r>
          </a:p>
        </p:txBody>
      </p:sp>
      <p:sp>
        <p:nvSpPr>
          <p:cNvPr id="6" name="TextBox 5">
            <a:extLst>
              <a:ext uri="{FF2B5EF4-FFF2-40B4-BE49-F238E27FC236}">
                <a16:creationId xmlns:a16="http://schemas.microsoft.com/office/drawing/2014/main" id="{132B66DA-CB29-E115-0E8C-FB6988BF54A2}"/>
              </a:ext>
            </a:extLst>
          </p:cNvPr>
          <p:cNvSpPr txBox="1"/>
          <p:nvPr/>
        </p:nvSpPr>
        <p:spPr>
          <a:xfrm>
            <a:off x="1310475" y="2662748"/>
            <a:ext cx="3540153" cy="2349579"/>
          </a:xfrm>
          <a:prstGeom prst="roundRect">
            <a:avLst/>
          </a:prstGeom>
          <a:noFill/>
          <a:ln w="38100">
            <a:solidFill>
              <a:srgbClr val="002060"/>
            </a:solidFill>
          </a:ln>
        </p:spPr>
        <p:txBody>
          <a:bodyPr wrap="square" rtlCol="0">
            <a:spAutoFit/>
          </a:bodyPr>
          <a:lstStyle/>
          <a:p>
            <a:pPr algn="ctr"/>
            <a:r>
              <a:rPr lang="en-US" sz="2200" dirty="0">
                <a:solidFill>
                  <a:schemeClr val="tx2"/>
                </a:solidFill>
              </a:rPr>
              <a:t>CDE Teams</a:t>
            </a:r>
          </a:p>
          <a:p>
            <a:pPr algn="l"/>
            <a:endParaRPr lang="en-US" sz="2200" dirty="0">
              <a:solidFill>
                <a:schemeClr val="tx2"/>
              </a:solidFill>
            </a:endParaRPr>
          </a:p>
          <a:p>
            <a:pPr algn="ctr"/>
            <a:r>
              <a:rPr lang="en-US" sz="2200" dirty="0">
                <a:solidFill>
                  <a:schemeClr val="tx2"/>
                </a:solidFill>
              </a:rPr>
              <a:t>LDEs</a:t>
            </a:r>
          </a:p>
          <a:p>
            <a:pPr algn="l"/>
            <a:endParaRPr lang="en-US" sz="2200" dirty="0">
              <a:solidFill>
                <a:schemeClr val="tx2"/>
              </a:solidFill>
            </a:endParaRPr>
          </a:p>
          <a:p>
            <a:pPr algn="ctr"/>
            <a:r>
              <a:rPr lang="en-US" sz="2200" dirty="0">
                <a:solidFill>
                  <a:schemeClr val="tx2"/>
                </a:solidFill>
              </a:rPr>
              <a:t>SAEs and Proficiency Awards</a:t>
            </a:r>
          </a:p>
        </p:txBody>
      </p:sp>
      <p:pic>
        <p:nvPicPr>
          <p:cNvPr id="4" name="Picture 3" descr="A picture containing clothing, person, houseplant, flowerpot&#10;&#10;Description automatically generated">
            <a:extLst>
              <a:ext uri="{FF2B5EF4-FFF2-40B4-BE49-F238E27FC236}">
                <a16:creationId xmlns:a16="http://schemas.microsoft.com/office/drawing/2014/main" id="{3FEFD2B4-77BE-503E-6DCB-52D5A2710B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2212" y="1943510"/>
            <a:ext cx="5682079" cy="3788053"/>
          </a:xfrm>
          <a:prstGeom prst="rect">
            <a:avLst/>
          </a:prstGeom>
          <a:ln w="38100">
            <a:solidFill>
              <a:schemeClr val="tx1"/>
            </a:solidFill>
          </a:ln>
        </p:spPr>
      </p:pic>
    </p:spTree>
    <p:extLst>
      <p:ext uri="{BB962C8B-B14F-4D97-AF65-F5344CB8AC3E}">
        <p14:creationId xmlns:p14="http://schemas.microsoft.com/office/powerpoint/2010/main" val="35365124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President</a:t>
            </a:r>
          </a:p>
          <a:p>
            <a:r>
              <a:rPr lang="en-US" sz="2200" dirty="0"/>
              <a:t>Presides over meetings</a:t>
            </a:r>
          </a:p>
          <a:p>
            <a:r>
              <a:rPr lang="en-US" sz="2200" dirty="0"/>
              <a:t>Appoints committees</a:t>
            </a:r>
          </a:p>
          <a:p>
            <a:r>
              <a:rPr lang="en-US" sz="2200" dirty="0"/>
              <a:t>Coordinates the activities of the chapter</a:t>
            </a:r>
          </a:p>
          <a:p>
            <a:r>
              <a:rPr lang="en-US" sz="2200" dirty="0"/>
              <a:t>Evaluates the progress of the POA</a:t>
            </a:r>
          </a:p>
          <a:p>
            <a:r>
              <a:rPr lang="en-US" sz="2200" dirty="0"/>
              <a:t>Represents the chapter in public relations and at official functions</a:t>
            </a:r>
          </a:p>
        </p:txBody>
      </p:sp>
      <p:pic>
        <p:nvPicPr>
          <p:cNvPr id="5" name="Picture 4" descr="A picture containing gold, red&#10;&#10;Description automatically generated">
            <a:extLst>
              <a:ext uri="{FF2B5EF4-FFF2-40B4-BE49-F238E27FC236}">
                <a16:creationId xmlns:a16="http://schemas.microsoft.com/office/drawing/2014/main" id="{570EBB43-A9B2-1DB0-574A-ED053D8CFC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3666" y="2034401"/>
            <a:ext cx="4390825" cy="4004432"/>
          </a:xfrm>
          <a:prstGeom prst="rect">
            <a:avLst/>
          </a:prstGeom>
        </p:spPr>
      </p:pic>
    </p:spTree>
    <p:extLst>
      <p:ext uri="{BB962C8B-B14F-4D97-AF65-F5344CB8AC3E}">
        <p14:creationId xmlns:p14="http://schemas.microsoft.com/office/powerpoint/2010/main" val="1133068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3235E-4409-4686-BFA4-DF34883D2D0E}"/>
              </a:ext>
            </a:extLst>
          </p:cNvPr>
          <p:cNvSpPr>
            <a:spLocks noGrp="1"/>
          </p:cNvSpPr>
          <p:nvPr>
            <p:ph type="title"/>
          </p:nvPr>
        </p:nvSpPr>
        <p:spPr/>
        <p:txBody>
          <a:bodyPr/>
          <a:lstStyle/>
          <a:p>
            <a:r>
              <a:rPr lang="en-GB" dirty="0"/>
              <a:t>Our Structure</a:t>
            </a:r>
          </a:p>
        </p:txBody>
      </p:sp>
      <p:sp>
        <p:nvSpPr>
          <p:cNvPr id="3" name="Content Placeholder 2">
            <a:extLst>
              <a:ext uri="{FF2B5EF4-FFF2-40B4-BE49-F238E27FC236}">
                <a16:creationId xmlns:a16="http://schemas.microsoft.com/office/drawing/2014/main" id="{743BDDBE-DF8D-4A96-A8A6-99E70514E206}"/>
              </a:ext>
            </a:extLst>
          </p:cNvPr>
          <p:cNvSpPr>
            <a:spLocks noGrp="1"/>
          </p:cNvSpPr>
          <p:nvPr>
            <p:ph idx="1"/>
          </p:nvPr>
        </p:nvSpPr>
        <p:spPr>
          <a:xfrm>
            <a:off x="838200" y="1825625"/>
            <a:ext cx="5663268" cy="4351338"/>
          </a:xfrm>
        </p:spPr>
        <p:txBody>
          <a:bodyPr/>
          <a:lstStyle/>
          <a:p>
            <a:r>
              <a:rPr lang="en-US" dirty="0"/>
              <a:t>Similar to the U.S. government, the National FFA Organization has three significant levels to its structure — local, state and national. All three levels work together to provide FFA members with opportunities to experience premier leadership, personal growth and career success.</a:t>
            </a:r>
            <a:endParaRPr lang="en-GB" dirty="0"/>
          </a:p>
        </p:txBody>
      </p:sp>
      <p:pic>
        <p:nvPicPr>
          <p:cNvPr id="5" name="Picture 4" descr="Diagram&#10;&#10;Description automatically generated">
            <a:extLst>
              <a:ext uri="{FF2B5EF4-FFF2-40B4-BE49-F238E27FC236}">
                <a16:creationId xmlns:a16="http://schemas.microsoft.com/office/drawing/2014/main" id="{4B4C130C-D1D3-DC53-7FDF-ABCDAB08D7B9}"/>
              </a:ext>
            </a:extLst>
          </p:cNvPr>
          <p:cNvPicPr>
            <a:picLocks noChangeAspect="1"/>
          </p:cNvPicPr>
          <p:nvPr/>
        </p:nvPicPr>
        <p:blipFill rotWithShape="1">
          <a:blip r:embed="rId2">
            <a:extLst>
              <a:ext uri="{28A0092B-C50C-407E-A947-70E740481C1C}">
                <a14:useLocalDpi xmlns:a14="http://schemas.microsoft.com/office/drawing/2010/main" val="0"/>
              </a:ext>
            </a:extLst>
          </a:blip>
          <a:srcRect l="12023"/>
          <a:stretch/>
        </p:blipFill>
        <p:spPr>
          <a:xfrm>
            <a:off x="7173158" y="1516842"/>
            <a:ext cx="3848984" cy="4795669"/>
          </a:xfrm>
          <a:prstGeom prst="rect">
            <a:avLst/>
          </a:prstGeom>
        </p:spPr>
      </p:pic>
    </p:spTree>
    <p:extLst>
      <p:ext uri="{BB962C8B-B14F-4D97-AF65-F5344CB8AC3E}">
        <p14:creationId xmlns:p14="http://schemas.microsoft.com/office/powerpoint/2010/main" val="408372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Vice President</a:t>
            </a:r>
          </a:p>
          <a:p>
            <a:r>
              <a:rPr lang="en-US" sz="2200" dirty="0"/>
              <a:t>Assumes all duties of the president if necessary</a:t>
            </a:r>
          </a:p>
          <a:p>
            <a:r>
              <a:rPr lang="en-US" sz="2200" dirty="0"/>
              <a:t>Develops the POA </a:t>
            </a:r>
          </a:p>
          <a:p>
            <a:r>
              <a:rPr lang="en-US" sz="2200" dirty="0"/>
              <a:t>Coordinates all committee work</a:t>
            </a:r>
          </a:p>
          <a:p>
            <a:r>
              <a:rPr lang="en-US" sz="2200" dirty="0"/>
              <a:t>Works closely with the president and FFA advisor to assess progress of the POA</a:t>
            </a:r>
          </a:p>
        </p:txBody>
      </p:sp>
      <p:pic>
        <p:nvPicPr>
          <p:cNvPr id="5" name="Picture 4" descr="A picture containing weapon, tool, ax&#10;&#10;Description automatically generated">
            <a:extLst>
              <a:ext uri="{FF2B5EF4-FFF2-40B4-BE49-F238E27FC236}">
                <a16:creationId xmlns:a16="http://schemas.microsoft.com/office/drawing/2014/main" id="{FFE39759-1C10-9E9B-B124-7FE6D5E54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7533" y="1224319"/>
            <a:ext cx="4739922" cy="4749402"/>
          </a:xfrm>
          <a:prstGeom prst="rect">
            <a:avLst/>
          </a:prstGeom>
        </p:spPr>
      </p:pic>
    </p:spTree>
    <p:extLst>
      <p:ext uri="{BB962C8B-B14F-4D97-AF65-F5344CB8AC3E}">
        <p14:creationId xmlns:p14="http://schemas.microsoft.com/office/powerpoint/2010/main" val="3928784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Secretary</a:t>
            </a:r>
          </a:p>
          <a:p>
            <a:r>
              <a:rPr lang="en-US" sz="2200" dirty="0"/>
              <a:t>Prepares and posts the agenda for chapter meetings</a:t>
            </a:r>
          </a:p>
          <a:p>
            <a:r>
              <a:rPr lang="en-US" sz="2200" dirty="0"/>
              <a:t>Prepares and presents the minutes of each chapter meeting</a:t>
            </a:r>
          </a:p>
          <a:p>
            <a:r>
              <a:rPr lang="en-US" sz="2200" dirty="0"/>
              <a:t>Places all committee reports in the secretary’s file</a:t>
            </a:r>
          </a:p>
          <a:p>
            <a:r>
              <a:rPr lang="en-US" sz="2200" dirty="0"/>
              <a:t>Responsible for chapter correspondence</a:t>
            </a:r>
          </a:p>
          <a:p>
            <a:r>
              <a:rPr lang="en-US" sz="2200" dirty="0"/>
              <a:t>Maintains  member attendance and activity records</a:t>
            </a:r>
          </a:p>
        </p:txBody>
      </p:sp>
      <p:pic>
        <p:nvPicPr>
          <p:cNvPr id="5" name="Picture 4" descr="A picture containing corn, gold&#10;&#10;Description automatically generated">
            <a:extLst>
              <a:ext uri="{FF2B5EF4-FFF2-40B4-BE49-F238E27FC236}">
                <a16:creationId xmlns:a16="http://schemas.microsoft.com/office/drawing/2014/main" id="{98CC7B39-FB0C-B552-0EA4-BECAAEC69C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6209" y="2276814"/>
            <a:ext cx="4929819" cy="3835399"/>
          </a:xfrm>
          <a:prstGeom prst="rect">
            <a:avLst/>
          </a:prstGeom>
        </p:spPr>
      </p:pic>
    </p:spTree>
    <p:extLst>
      <p:ext uri="{BB962C8B-B14F-4D97-AF65-F5344CB8AC3E}">
        <p14:creationId xmlns:p14="http://schemas.microsoft.com/office/powerpoint/2010/main" val="2571352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Treasurer</a:t>
            </a:r>
          </a:p>
          <a:p>
            <a:r>
              <a:rPr lang="en-US" sz="2200" dirty="0"/>
              <a:t>Receives, records and deposits FFA funds and issues receipts</a:t>
            </a:r>
          </a:p>
          <a:p>
            <a:r>
              <a:rPr lang="en-US" sz="2200" dirty="0"/>
              <a:t>Presents monthly treasurer reports</a:t>
            </a:r>
          </a:p>
          <a:p>
            <a:r>
              <a:rPr lang="en-US" sz="2200" dirty="0"/>
              <a:t>Collects dues </a:t>
            </a:r>
          </a:p>
          <a:p>
            <a:r>
              <a:rPr lang="en-US" sz="2200" dirty="0"/>
              <a:t>Maintains a neat and accurate treasury record</a:t>
            </a:r>
          </a:p>
          <a:p>
            <a:r>
              <a:rPr lang="en-US" sz="2200" dirty="0"/>
              <a:t>Prepares and submits membership roster and dues with secretary</a:t>
            </a:r>
          </a:p>
          <a:p>
            <a:r>
              <a:rPr lang="en-US" sz="2200" dirty="0"/>
              <a:t>Serves as finance committee chair</a:t>
            </a:r>
          </a:p>
        </p:txBody>
      </p:sp>
      <p:pic>
        <p:nvPicPr>
          <p:cNvPr id="5" name="Picture 4" descr="A bust of a person&#10;&#10;Description automatically generated">
            <a:extLst>
              <a:ext uri="{FF2B5EF4-FFF2-40B4-BE49-F238E27FC236}">
                <a16:creationId xmlns:a16="http://schemas.microsoft.com/office/drawing/2014/main" id="{5028A624-96A4-B931-F101-AAED07E7AC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4683" y="1312429"/>
            <a:ext cx="4367074" cy="4899857"/>
          </a:xfrm>
          <a:prstGeom prst="rect">
            <a:avLst/>
          </a:prstGeom>
        </p:spPr>
      </p:pic>
    </p:spTree>
    <p:extLst>
      <p:ext uri="{BB962C8B-B14F-4D97-AF65-F5344CB8AC3E}">
        <p14:creationId xmlns:p14="http://schemas.microsoft.com/office/powerpoint/2010/main" val="27704601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lnSpcReduction="10000"/>
          </a:bodyPr>
          <a:lstStyle/>
          <a:p>
            <a:pPr marL="0" indent="0">
              <a:buNone/>
            </a:pPr>
            <a:r>
              <a:rPr lang="en-US" sz="2200" b="1" dirty="0"/>
              <a:t>Reporter</a:t>
            </a:r>
          </a:p>
          <a:p>
            <a:r>
              <a:rPr lang="en-US" sz="2200" dirty="0"/>
              <a:t>Serves as public relations committee chair</a:t>
            </a:r>
          </a:p>
          <a:p>
            <a:r>
              <a:rPr lang="en-US" sz="2200" dirty="0"/>
              <a:t>Plans public information programs with local media to tell the FFA story</a:t>
            </a:r>
          </a:p>
          <a:p>
            <a:r>
              <a:rPr lang="en-US" sz="2200" dirty="0"/>
              <a:t>Releases news and information to local/regional news outlets</a:t>
            </a:r>
          </a:p>
          <a:p>
            <a:r>
              <a:rPr lang="en-US" sz="2200" dirty="0"/>
              <a:t>Publishes a chapter newsletter or website</a:t>
            </a:r>
          </a:p>
          <a:p>
            <a:r>
              <a:rPr lang="en-US" sz="2200" dirty="0"/>
              <a:t>Prepares and maintains chapter scrapbook</a:t>
            </a:r>
          </a:p>
          <a:p>
            <a:r>
              <a:rPr lang="en-US" sz="2200" dirty="0"/>
              <a:t>Serves as chapter photographer</a:t>
            </a:r>
          </a:p>
        </p:txBody>
      </p:sp>
      <p:pic>
        <p:nvPicPr>
          <p:cNvPr id="5" name="Picture 4" descr="A picture containing flag of the united states, funeral, flag, box&#10;&#10;Description automatically generated">
            <a:extLst>
              <a:ext uri="{FF2B5EF4-FFF2-40B4-BE49-F238E27FC236}">
                <a16:creationId xmlns:a16="http://schemas.microsoft.com/office/drawing/2014/main" id="{78B440BB-D536-AB54-12E2-C3792E0719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6928" y="1860948"/>
            <a:ext cx="4936856" cy="4393802"/>
          </a:xfrm>
          <a:prstGeom prst="rect">
            <a:avLst/>
          </a:prstGeom>
        </p:spPr>
      </p:pic>
    </p:spTree>
    <p:extLst>
      <p:ext uri="{BB962C8B-B14F-4D97-AF65-F5344CB8AC3E}">
        <p14:creationId xmlns:p14="http://schemas.microsoft.com/office/powerpoint/2010/main" val="2401799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lnSpcReduction="10000"/>
          </a:bodyPr>
          <a:lstStyle/>
          <a:p>
            <a:pPr marL="0" indent="0">
              <a:buNone/>
            </a:pPr>
            <a:r>
              <a:rPr lang="en-US" sz="2200" b="1" dirty="0"/>
              <a:t>Sentinel</a:t>
            </a:r>
          </a:p>
          <a:p>
            <a:r>
              <a:rPr lang="en-US" sz="2200" dirty="0"/>
              <a:t>Assists the president in maintaining order</a:t>
            </a:r>
          </a:p>
          <a:p>
            <a:r>
              <a:rPr lang="en-US" sz="2200" dirty="0"/>
              <a:t>Keeps the meeting room, chapter equipment and supplies in proper condition</a:t>
            </a:r>
          </a:p>
          <a:p>
            <a:r>
              <a:rPr lang="en-US" sz="2200" dirty="0"/>
              <a:t>Welcomes guests and visitors</a:t>
            </a:r>
          </a:p>
          <a:p>
            <a:r>
              <a:rPr lang="en-US" sz="2200" dirty="0"/>
              <a:t>Keeps meeting room comfortable</a:t>
            </a:r>
          </a:p>
          <a:p>
            <a:r>
              <a:rPr lang="en-US" sz="2200" dirty="0"/>
              <a:t>Takes charge of candidates for degree ceremonies</a:t>
            </a:r>
          </a:p>
          <a:p>
            <a:r>
              <a:rPr lang="en-US" sz="2200" dirty="0"/>
              <a:t>Assists with special features and refreshments</a:t>
            </a:r>
          </a:p>
        </p:txBody>
      </p:sp>
      <p:pic>
        <p:nvPicPr>
          <p:cNvPr id="5" name="Picture 4" descr="A picture containing box, funeral, text, person&#10;&#10;Description automatically generated">
            <a:extLst>
              <a:ext uri="{FF2B5EF4-FFF2-40B4-BE49-F238E27FC236}">
                <a16:creationId xmlns:a16="http://schemas.microsoft.com/office/drawing/2014/main" id="{A8F057D0-FB44-6177-10EB-3614E84776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4199" y="1690688"/>
            <a:ext cx="5294893" cy="4341812"/>
          </a:xfrm>
          <a:prstGeom prst="rect">
            <a:avLst/>
          </a:prstGeom>
        </p:spPr>
      </p:pic>
    </p:spTree>
    <p:extLst>
      <p:ext uri="{BB962C8B-B14F-4D97-AF65-F5344CB8AC3E}">
        <p14:creationId xmlns:p14="http://schemas.microsoft.com/office/powerpoint/2010/main" val="2981329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Additional 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Historian</a:t>
            </a:r>
          </a:p>
          <a:p>
            <a:r>
              <a:rPr lang="en-US" sz="2200" dirty="0"/>
              <a:t>Develops and maintains a scrapbook to record chapter history</a:t>
            </a:r>
          </a:p>
          <a:p>
            <a:r>
              <a:rPr lang="en-US" sz="2200" dirty="0"/>
              <a:t>Researches and prepares items of significance in the chapter’s history</a:t>
            </a:r>
          </a:p>
          <a:p>
            <a:r>
              <a:rPr lang="en-US" sz="2200" dirty="0"/>
              <a:t>Prepares displays of chapter activities </a:t>
            </a:r>
          </a:p>
          <a:p>
            <a:r>
              <a:rPr lang="en-US" sz="2200" dirty="0"/>
              <a:t>Assists the reporter with chapter photography and news releases</a:t>
            </a:r>
          </a:p>
        </p:txBody>
      </p:sp>
      <p:pic>
        <p:nvPicPr>
          <p:cNvPr id="3074" name="Picture 2">
            <a:extLst>
              <a:ext uri="{FF2B5EF4-FFF2-40B4-BE49-F238E27FC236}">
                <a16:creationId xmlns:a16="http://schemas.microsoft.com/office/drawing/2014/main" id="{D4B3853D-E55C-3368-0650-C0C5A2C55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3623" y="1860947"/>
            <a:ext cx="4351339"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6260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Additional 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Parliamentarian</a:t>
            </a:r>
          </a:p>
          <a:p>
            <a:r>
              <a:rPr lang="en-US" sz="2200" dirty="0"/>
              <a:t>Is proficient with parliamentary procedure</a:t>
            </a:r>
          </a:p>
          <a:p>
            <a:r>
              <a:rPr lang="en-US" sz="2200" dirty="0"/>
              <a:t>Rules on all questions of parliamentary conduct at chapter meetings</a:t>
            </a:r>
          </a:p>
          <a:p>
            <a:r>
              <a:rPr lang="en-US" sz="2200" dirty="0"/>
              <a:t>Serves as a participant on the parliamentary procedure team</a:t>
            </a:r>
          </a:p>
          <a:p>
            <a:r>
              <a:rPr lang="en-US" sz="2200" dirty="0"/>
              <a:t>Conducts parliamentary procedure workshops for the chapter</a:t>
            </a:r>
          </a:p>
        </p:txBody>
      </p:sp>
      <p:pic>
        <p:nvPicPr>
          <p:cNvPr id="4098" name="Picture 2" descr="Judge Gavel Free Stock Photo - Public Domain Pictures">
            <a:extLst>
              <a:ext uri="{FF2B5EF4-FFF2-40B4-BE49-F238E27FC236}">
                <a16:creationId xmlns:a16="http://schemas.microsoft.com/office/drawing/2014/main" id="{CE077B88-9C42-F689-108D-5C34868A07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892"/>
          <a:stretch/>
        </p:blipFill>
        <p:spPr bwMode="auto">
          <a:xfrm>
            <a:off x="6666699" y="2209409"/>
            <a:ext cx="4391226" cy="3654415"/>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471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Additional Chapter Officers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pPr marL="0" indent="0">
              <a:buNone/>
            </a:pPr>
            <a:r>
              <a:rPr lang="en-US" sz="2200" b="1" dirty="0"/>
              <a:t>Chaplain</a:t>
            </a:r>
          </a:p>
          <a:p>
            <a:r>
              <a:rPr lang="en-US" sz="2200" dirty="0"/>
              <a:t>Presents the reflections at banquets and other functions</a:t>
            </a:r>
          </a:p>
          <a:p>
            <a:r>
              <a:rPr lang="en-US" sz="2200" dirty="0"/>
              <a:t>Conducts reflections services at summer camps and conferences</a:t>
            </a:r>
          </a:p>
        </p:txBody>
      </p:sp>
      <p:pic>
        <p:nvPicPr>
          <p:cNvPr id="5122" name="Picture 2">
            <a:extLst>
              <a:ext uri="{FF2B5EF4-FFF2-40B4-BE49-F238E27FC236}">
                <a16:creationId xmlns:a16="http://schemas.microsoft.com/office/drawing/2014/main" id="{BBEAFB9A-A3A3-6511-39F0-34D70F316B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7058" y="2322117"/>
            <a:ext cx="3266282"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78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Adult Leaders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fontScale="92500" lnSpcReduction="10000"/>
          </a:bodyPr>
          <a:lstStyle/>
          <a:p>
            <a:pPr marL="0" indent="0">
              <a:buNone/>
            </a:pPr>
            <a:r>
              <a:rPr lang="en-US" sz="2200" b="1" dirty="0"/>
              <a:t>Advisor</a:t>
            </a:r>
          </a:p>
          <a:p>
            <a:r>
              <a:rPr lang="en-US" sz="2200" dirty="0"/>
              <a:t>Supervises chapter activities year-round</a:t>
            </a:r>
          </a:p>
          <a:p>
            <a:r>
              <a:rPr lang="en-US" sz="2200" dirty="0"/>
              <a:t>Informs prospective students and parents about FFA</a:t>
            </a:r>
          </a:p>
          <a:p>
            <a:r>
              <a:rPr lang="en-US" sz="2200" dirty="0"/>
              <a:t>Instructs students in leadership and personal development</a:t>
            </a:r>
          </a:p>
          <a:p>
            <a:r>
              <a:rPr lang="en-US" sz="2200" dirty="0"/>
              <a:t>Builds school and community support for the program</a:t>
            </a:r>
          </a:p>
          <a:p>
            <a:r>
              <a:rPr lang="en-US" sz="2200" dirty="0"/>
              <a:t>Encourages involvement of all chapter members in activities</a:t>
            </a:r>
          </a:p>
          <a:p>
            <a:r>
              <a:rPr lang="en-US" sz="2200" dirty="0"/>
              <a:t>Prepares students for involvement in career and leadership development events and leadership programs</a:t>
            </a:r>
          </a:p>
        </p:txBody>
      </p:sp>
      <p:pic>
        <p:nvPicPr>
          <p:cNvPr id="5" name="Picture 4" descr="A picture containing owl, bird of prey, bird, sitting&#10;&#10;Description automatically generated">
            <a:extLst>
              <a:ext uri="{FF2B5EF4-FFF2-40B4-BE49-F238E27FC236}">
                <a16:creationId xmlns:a16="http://schemas.microsoft.com/office/drawing/2014/main" id="{BF7B27D0-4E3C-D180-14BF-9CEA46A232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9500" y="1039167"/>
            <a:ext cx="4112177" cy="5173119"/>
          </a:xfrm>
          <a:prstGeom prst="rect">
            <a:avLst/>
          </a:prstGeom>
        </p:spPr>
      </p:pic>
    </p:spTree>
    <p:extLst>
      <p:ext uri="{BB962C8B-B14F-4D97-AF65-F5344CB8AC3E}">
        <p14:creationId xmlns:p14="http://schemas.microsoft.com/office/powerpoint/2010/main" val="342274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Adult Leaders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4772487" cy="4351338"/>
          </a:xfrm>
        </p:spPr>
        <p:txBody>
          <a:bodyPr>
            <a:normAutofit/>
          </a:bodyPr>
          <a:lstStyle/>
          <a:p>
            <a:pPr marL="0" indent="0">
              <a:buNone/>
            </a:pPr>
            <a:r>
              <a:rPr lang="en-US" sz="2200" b="1" dirty="0"/>
              <a:t>Alumni and Supporters</a:t>
            </a:r>
          </a:p>
          <a:p>
            <a:r>
              <a:rPr lang="en-US" sz="2200" dirty="0"/>
              <a:t>Support FFA events as judges and volunteers</a:t>
            </a:r>
          </a:p>
          <a:p>
            <a:r>
              <a:rPr lang="en-US" sz="2200" dirty="0"/>
              <a:t>Provides financial assistance through fundraisers</a:t>
            </a:r>
          </a:p>
          <a:p>
            <a:r>
              <a:rPr lang="en-US" sz="2200" dirty="0"/>
              <a:t>Give guidance to members as mentors and project advisors</a:t>
            </a:r>
          </a:p>
        </p:txBody>
      </p:sp>
      <p:pic>
        <p:nvPicPr>
          <p:cNvPr id="6146" name="Picture 2" descr="Mentoring">
            <a:extLst>
              <a:ext uri="{FF2B5EF4-FFF2-40B4-BE49-F238E27FC236}">
                <a16:creationId xmlns:a16="http://schemas.microsoft.com/office/drawing/2014/main" id="{8322E87C-EBB4-23B4-EC26-C14FBF2784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656" r="5704"/>
          <a:stretch/>
        </p:blipFill>
        <p:spPr bwMode="auto">
          <a:xfrm>
            <a:off x="6009417" y="1445456"/>
            <a:ext cx="5229713" cy="4513232"/>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72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0C031-DB26-4323-A429-C665578F4AEB}"/>
              </a:ext>
            </a:extLst>
          </p:cNvPr>
          <p:cNvSpPr>
            <a:spLocks noGrp="1"/>
          </p:cNvSpPr>
          <p:nvPr>
            <p:ph type="title"/>
          </p:nvPr>
        </p:nvSpPr>
        <p:spPr/>
        <p:txBody>
          <a:bodyPr/>
          <a:lstStyle/>
          <a:p>
            <a:r>
              <a:rPr lang="en-GB" dirty="0"/>
              <a:t>The Basics</a:t>
            </a:r>
          </a:p>
        </p:txBody>
      </p:sp>
      <p:sp>
        <p:nvSpPr>
          <p:cNvPr id="3" name="Content Placeholder 2">
            <a:extLst>
              <a:ext uri="{FF2B5EF4-FFF2-40B4-BE49-F238E27FC236}">
                <a16:creationId xmlns:a16="http://schemas.microsoft.com/office/drawing/2014/main" id="{EF6617F1-F04F-44D5-BE48-138D6BBA637B}"/>
              </a:ext>
            </a:extLst>
          </p:cNvPr>
          <p:cNvSpPr>
            <a:spLocks noGrp="1"/>
          </p:cNvSpPr>
          <p:nvPr>
            <p:ph sz="half" idx="1"/>
          </p:nvPr>
        </p:nvSpPr>
        <p:spPr>
          <a:xfrm>
            <a:off x="838200" y="1825625"/>
            <a:ext cx="5495488" cy="4351338"/>
          </a:xfrm>
        </p:spPr>
        <p:txBody>
          <a:bodyPr>
            <a:normAutofit/>
          </a:bodyPr>
          <a:lstStyle/>
          <a:p>
            <a:r>
              <a:rPr lang="en-GB" b="1" dirty="0"/>
              <a:t>FFA Salute: </a:t>
            </a:r>
            <a:r>
              <a:rPr lang="en-GB" dirty="0"/>
              <a:t> the Pledge of Allegiance</a:t>
            </a:r>
          </a:p>
          <a:p>
            <a:r>
              <a:rPr lang="en-GB" b="1" dirty="0"/>
              <a:t>FFA Colors: </a:t>
            </a:r>
            <a:r>
              <a:rPr lang="en-GB" dirty="0"/>
              <a:t>national blue for the blue field of our nation’s flag and corn gold for the golden fields of ripened corn</a:t>
            </a:r>
          </a:p>
          <a:p>
            <a:r>
              <a:rPr lang="en-GB" b="1" dirty="0"/>
              <a:t>FFA Motto: </a:t>
            </a:r>
            <a:r>
              <a:rPr lang="en-GB" dirty="0"/>
              <a:t> Learning to Do, Doing to Learn, Earning to Live, Living to Serve</a:t>
            </a:r>
            <a:endParaRPr lang="en-GB" b="1" dirty="0"/>
          </a:p>
        </p:txBody>
      </p:sp>
      <p:pic>
        <p:nvPicPr>
          <p:cNvPr id="4" name="Picture 3">
            <a:extLst>
              <a:ext uri="{FF2B5EF4-FFF2-40B4-BE49-F238E27FC236}">
                <a16:creationId xmlns:a16="http://schemas.microsoft.com/office/drawing/2014/main" id="{01A8DD0F-B4AD-3F90-9C04-C6FF680CD125}"/>
              </a:ext>
            </a:extLst>
          </p:cNvPr>
          <p:cNvPicPr>
            <a:picLocks noChangeAspect="1"/>
          </p:cNvPicPr>
          <p:nvPr/>
        </p:nvPicPr>
        <p:blipFill>
          <a:blip r:embed="rId2"/>
          <a:stretch>
            <a:fillRect/>
          </a:stretch>
        </p:blipFill>
        <p:spPr>
          <a:xfrm>
            <a:off x="7459832" y="707370"/>
            <a:ext cx="2985856" cy="2236509"/>
          </a:xfrm>
          <a:prstGeom prst="rect">
            <a:avLst/>
          </a:prstGeom>
        </p:spPr>
      </p:pic>
      <p:pic>
        <p:nvPicPr>
          <p:cNvPr id="6" name="Picture 5">
            <a:extLst>
              <a:ext uri="{FF2B5EF4-FFF2-40B4-BE49-F238E27FC236}">
                <a16:creationId xmlns:a16="http://schemas.microsoft.com/office/drawing/2014/main" id="{70C5E9DC-9B88-442F-AD9F-B6201CE71A8E}"/>
              </a:ext>
            </a:extLst>
          </p:cNvPr>
          <p:cNvPicPr>
            <a:picLocks noChangeAspect="1"/>
          </p:cNvPicPr>
          <p:nvPr/>
        </p:nvPicPr>
        <p:blipFill>
          <a:blip r:embed="rId3"/>
          <a:stretch>
            <a:fillRect/>
          </a:stretch>
        </p:blipFill>
        <p:spPr>
          <a:xfrm>
            <a:off x="6551720" y="2913517"/>
            <a:ext cx="4802080" cy="3601560"/>
          </a:xfrm>
          <a:prstGeom prst="rect">
            <a:avLst/>
          </a:prstGeom>
          <a:ln w="38100">
            <a:solidFill>
              <a:schemeClr val="tx1"/>
            </a:solidFill>
          </a:ln>
        </p:spPr>
      </p:pic>
    </p:spTree>
    <p:extLst>
      <p:ext uri="{BB962C8B-B14F-4D97-AF65-F5344CB8AC3E}">
        <p14:creationId xmlns:p14="http://schemas.microsoft.com/office/powerpoint/2010/main" val="6598053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Meetings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1" y="1860948"/>
            <a:ext cx="3937986" cy="4351338"/>
          </a:xfrm>
        </p:spPr>
        <p:txBody>
          <a:bodyPr>
            <a:normAutofit/>
          </a:bodyPr>
          <a:lstStyle/>
          <a:p>
            <a:r>
              <a:rPr lang="en-US" sz="2200" dirty="0"/>
              <a:t>Planning is critical for an effective chapter meeting.</a:t>
            </a:r>
          </a:p>
          <a:p>
            <a:r>
              <a:rPr lang="en-US" sz="2200" dirty="0"/>
              <a:t>Must have an order of business (agenda)</a:t>
            </a:r>
          </a:p>
          <a:p>
            <a:r>
              <a:rPr lang="en-US" sz="2200" dirty="0"/>
              <a:t>The purpose of an FFA chapter meeting is to conduct chapter business and make decisions.</a:t>
            </a:r>
          </a:p>
        </p:txBody>
      </p:sp>
      <p:pic>
        <p:nvPicPr>
          <p:cNvPr id="6" name="Picture 5" descr="A group of people in a room&#10;&#10;Description automatically generated">
            <a:extLst>
              <a:ext uri="{FF2B5EF4-FFF2-40B4-BE49-F238E27FC236}">
                <a16:creationId xmlns:a16="http://schemas.microsoft.com/office/drawing/2014/main" id="{07FA22DF-4E5D-9FA8-F98F-230F58C0F076}"/>
              </a:ext>
            </a:extLst>
          </p:cNvPr>
          <p:cNvPicPr>
            <a:picLocks noChangeAspect="1"/>
          </p:cNvPicPr>
          <p:nvPr/>
        </p:nvPicPr>
        <p:blipFill rotWithShape="1">
          <a:blip r:embed="rId2">
            <a:extLst>
              <a:ext uri="{28A0092B-C50C-407E-A947-70E740481C1C}">
                <a14:useLocalDpi xmlns:a14="http://schemas.microsoft.com/office/drawing/2010/main" val="0"/>
              </a:ext>
            </a:extLst>
          </a:blip>
          <a:srcRect l="10192" t="34563" r="15060"/>
          <a:stretch/>
        </p:blipFill>
        <p:spPr>
          <a:xfrm>
            <a:off x="5149047" y="2442802"/>
            <a:ext cx="5894775" cy="3444865"/>
          </a:xfrm>
          <a:prstGeom prst="rect">
            <a:avLst/>
          </a:prstGeom>
          <a:ln w="38100">
            <a:solidFill>
              <a:schemeClr val="tx1"/>
            </a:solidFill>
          </a:ln>
        </p:spPr>
      </p:pic>
    </p:spTree>
    <p:extLst>
      <p:ext uri="{BB962C8B-B14F-4D97-AF65-F5344CB8AC3E}">
        <p14:creationId xmlns:p14="http://schemas.microsoft.com/office/powerpoint/2010/main" val="2091154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Meetings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1" y="1860948"/>
            <a:ext cx="3289916" cy="4351338"/>
          </a:xfrm>
        </p:spPr>
        <p:txBody>
          <a:bodyPr>
            <a:normAutofit/>
          </a:bodyPr>
          <a:lstStyle/>
          <a:p>
            <a:r>
              <a:rPr lang="en-US" sz="2200" dirty="0"/>
              <a:t>A properly arranged meeting room adds dignity and order to the event.</a:t>
            </a:r>
          </a:p>
          <a:p>
            <a:r>
              <a:rPr lang="en-US" sz="2200" dirty="0"/>
              <a:t>Here is the correct room arrangement: </a:t>
            </a:r>
          </a:p>
        </p:txBody>
      </p:sp>
      <p:pic>
        <p:nvPicPr>
          <p:cNvPr id="5" name="Picture 4">
            <a:extLst>
              <a:ext uri="{FF2B5EF4-FFF2-40B4-BE49-F238E27FC236}">
                <a16:creationId xmlns:a16="http://schemas.microsoft.com/office/drawing/2014/main" id="{0B725D85-3A3C-E5B0-166B-15A054FC3795}"/>
              </a:ext>
            </a:extLst>
          </p:cNvPr>
          <p:cNvPicPr>
            <a:picLocks noChangeAspect="1"/>
          </p:cNvPicPr>
          <p:nvPr/>
        </p:nvPicPr>
        <p:blipFill>
          <a:blip r:embed="rId2"/>
          <a:stretch>
            <a:fillRect/>
          </a:stretch>
        </p:blipFill>
        <p:spPr>
          <a:xfrm rot="16200000">
            <a:off x="5829328" y="832252"/>
            <a:ext cx="4249598" cy="6408730"/>
          </a:xfrm>
          <a:prstGeom prst="rect">
            <a:avLst/>
          </a:prstGeom>
          <a:ln w="38100">
            <a:solidFill>
              <a:schemeClr val="tx1"/>
            </a:solidFill>
          </a:ln>
        </p:spPr>
      </p:pic>
    </p:spTree>
    <p:extLst>
      <p:ext uri="{BB962C8B-B14F-4D97-AF65-F5344CB8AC3E}">
        <p14:creationId xmlns:p14="http://schemas.microsoft.com/office/powerpoint/2010/main" val="25772597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Meetings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r>
              <a:rPr lang="en-US" sz="2200" dirty="0"/>
              <a:t>The order of business is also known as the agenda.</a:t>
            </a:r>
          </a:p>
          <a:p>
            <a:r>
              <a:rPr lang="en-US" sz="2200" dirty="0"/>
              <a:t>This is a written list that helps to ensure all items that need to be discussed are addressed.</a:t>
            </a:r>
          </a:p>
        </p:txBody>
      </p:sp>
      <p:sp>
        <p:nvSpPr>
          <p:cNvPr id="4" name="Scroll: Vertical 3">
            <a:extLst>
              <a:ext uri="{FF2B5EF4-FFF2-40B4-BE49-F238E27FC236}">
                <a16:creationId xmlns:a16="http://schemas.microsoft.com/office/drawing/2014/main" id="{7D26DC36-CC18-D640-FAC4-7AFFBB393627}"/>
              </a:ext>
            </a:extLst>
          </p:cNvPr>
          <p:cNvSpPr/>
          <p:nvPr/>
        </p:nvSpPr>
        <p:spPr>
          <a:xfrm rot="423957" flipH="1">
            <a:off x="6677238" y="1171385"/>
            <a:ext cx="3994951" cy="4813469"/>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500" b="1" dirty="0">
                <a:solidFill>
                  <a:srgbClr val="002060"/>
                </a:solidFill>
                <a:latin typeface="Ink Free" panose="03080402000500000000" pitchFamily="66" charset="0"/>
              </a:rPr>
              <a:t>Meeting Agenda</a:t>
            </a:r>
          </a:p>
          <a:p>
            <a:endParaRPr lang="en-US" sz="1000" dirty="0">
              <a:solidFill>
                <a:srgbClr val="002060"/>
              </a:solidFill>
            </a:endParaRPr>
          </a:p>
          <a:p>
            <a:pPr marL="285750" indent="-285750">
              <a:buFont typeface="Arial" panose="020B0604020202020204" pitchFamily="34" charset="0"/>
              <a:buChar char="•"/>
            </a:pPr>
            <a:r>
              <a:rPr lang="en-US" sz="2000" b="1" dirty="0">
                <a:solidFill>
                  <a:srgbClr val="002060"/>
                </a:solidFill>
                <a:latin typeface="Ink Free" panose="03080402000500000000" pitchFamily="66" charset="0"/>
              </a:rPr>
              <a:t>Call to Order</a:t>
            </a:r>
          </a:p>
          <a:p>
            <a:pPr marL="285750" indent="-285750">
              <a:buFont typeface="Arial" panose="020B0604020202020204" pitchFamily="34" charset="0"/>
              <a:buChar char="•"/>
            </a:pPr>
            <a:r>
              <a:rPr lang="en-US" sz="2000" b="1" dirty="0">
                <a:solidFill>
                  <a:srgbClr val="002060"/>
                </a:solidFill>
                <a:latin typeface="Ink Free" panose="03080402000500000000" pitchFamily="66" charset="0"/>
              </a:rPr>
              <a:t>Reports</a:t>
            </a:r>
          </a:p>
          <a:p>
            <a:pPr marL="285750" indent="-285750">
              <a:buFont typeface="Arial" panose="020B0604020202020204" pitchFamily="34" charset="0"/>
              <a:buChar char="•"/>
            </a:pPr>
            <a:r>
              <a:rPr lang="en-US" sz="2000" b="1" dirty="0">
                <a:solidFill>
                  <a:srgbClr val="002060"/>
                </a:solidFill>
                <a:latin typeface="Ink Free" panose="03080402000500000000" pitchFamily="66" charset="0"/>
              </a:rPr>
              <a:t>Old Business</a:t>
            </a:r>
          </a:p>
          <a:p>
            <a:pPr marL="285750" indent="-285750">
              <a:buFont typeface="Arial" panose="020B0604020202020204" pitchFamily="34" charset="0"/>
              <a:buChar char="•"/>
            </a:pPr>
            <a:r>
              <a:rPr lang="en-US" sz="2000" b="1" dirty="0">
                <a:solidFill>
                  <a:srgbClr val="002060"/>
                </a:solidFill>
                <a:latin typeface="Ink Free" panose="03080402000500000000" pitchFamily="66" charset="0"/>
              </a:rPr>
              <a:t>New Business</a:t>
            </a:r>
          </a:p>
          <a:p>
            <a:pPr marL="285750" indent="-285750">
              <a:buFont typeface="Arial" panose="020B0604020202020204" pitchFamily="34" charset="0"/>
              <a:buChar char="•"/>
            </a:pPr>
            <a:r>
              <a:rPr lang="en-US" sz="2000" b="1" dirty="0">
                <a:solidFill>
                  <a:srgbClr val="002060"/>
                </a:solidFill>
                <a:latin typeface="Ink Free" panose="03080402000500000000" pitchFamily="66" charset="0"/>
              </a:rPr>
              <a:t>Adjourn</a:t>
            </a:r>
          </a:p>
        </p:txBody>
      </p:sp>
    </p:spTree>
    <p:extLst>
      <p:ext uri="{BB962C8B-B14F-4D97-AF65-F5344CB8AC3E}">
        <p14:creationId xmlns:p14="http://schemas.microsoft.com/office/powerpoint/2010/main" val="40004909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Chapter Meetings</a:t>
            </a:r>
          </a:p>
        </p:txBody>
      </p:sp>
      <p:sp>
        <p:nvSpPr>
          <p:cNvPr id="6" name="TextBox 5">
            <a:extLst>
              <a:ext uri="{FF2B5EF4-FFF2-40B4-BE49-F238E27FC236}">
                <a16:creationId xmlns:a16="http://schemas.microsoft.com/office/drawing/2014/main" id="{7BFEDF9E-6786-D5A8-73B7-43112D33CAB5}"/>
              </a:ext>
            </a:extLst>
          </p:cNvPr>
          <p:cNvSpPr txBox="1"/>
          <p:nvPr/>
        </p:nvSpPr>
        <p:spPr>
          <a:xfrm>
            <a:off x="4045257" y="1881418"/>
            <a:ext cx="2817921" cy="2043113"/>
          </a:xfrm>
          <a:prstGeom prst="roundRect">
            <a:avLst/>
          </a:prstGeom>
          <a:noFill/>
          <a:ln w="38100">
            <a:solidFill>
              <a:schemeClr val="accent1"/>
            </a:solidFill>
          </a:ln>
        </p:spPr>
        <p:txBody>
          <a:bodyPr wrap="square" rtlCol="0">
            <a:spAutoFit/>
          </a:bodyPr>
          <a:lstStyle/>
          <a:p>
            <a:pPr algn="ctr"/>
            <a:r>
              <a:rPr lang="en-US" b="1" dirty="0">
                <a:solidFill>
                  <a:schemeClr val="tx2"/>
                </a:solidFill>
              </a:rPr>
              <a:t>President</a:t>
            </a:r>
          </a:p>
          <a:p>
            <a:pPr algn="ctr"/>
            <a:r>
              <a:rPr lang="en-US" sz="1600" dirty="0">
                <a:solidFill>
                  <a:schemeClr val="tx2"/>
                </a:solidFill>
              </a:rPr>
              <a:t>AKA the chair</a:t>
            </a:r>
          </a:p>
          <a:p>
            <a:pPr algn="ctr"/>
            <a:r>
              <a:rPr lang="en-US" sz="1600" dirty="0">
                <a:solidFill>
                  <a:schemeClr val="tx2"/>
                </a:solidFill>
              </a:rPr>
              <a:t>Presides but does not direct</a:t>
            </a:r>
          </a:p>
          <a:p>
            <a:pPr algn="ctr"/>
            <a:r>
              <a:rPr lang="en-US" sz="1600" dirty="0">
                <a:solidFill>
                  <a:schemeClr val="tx2"/>
                </a:solidFill>
              </a:rPr>
              <a:t>Cannot discuss items</a:t>
            </a:r>
          </a:p>
          <a:p>
            <a:pPr algn="ctr"/>
            <a:r>
              <a:rPr lang="en-US" sz="1600" dirty="0">
                <a:solidFill>
                  <a:schemeClr val="tx2"/>
                </a:solidFill>
              </a:rPr>
              <a:t>Cannot vote, except to break a tie</a:t>
            </a:r>
          </a:p>
        </p:txBody>
      </p:sp>
      <p:sp>
        <p:nvSpPr>
          <p:cNvPr id="7" name="TextBox 6">
            <a:extLst>
              <a:ext uri="{FF2B5EF4-FFF2-40B4-BE49-F238E27FC236}">
                <a16:creationId xmlns:a16="http://schemas.microsoft.com/office/drawing/2014/main" id="{0161E98D-2B5F-4018-CDC4-E84E9B36247E}"/>
              </a:ext>
            </a:extLst>
          </p:cNvPr>
          <p:cNvSpPr txBox="1"/>
          <p:nvPr/>
        </p:nvSpPr>
        <p:spPr>
          <a:xfrm>
            <a:off x="7622219" y="899312"/>
            <a:ext cx="3897297" cy="1498283"/>
          </a:xfrm>
          <a:prstGeom prst="roundRect">
            <a:avLst/>
          </a:prstGeom>
          <a:noFill/>
          <a:ln w="38100">
            <a:solidFill>
              <a:schemeClr val="accent1"/>
            </a:solidFill>
          </a:ln>
        </p:spPr>
        <p:txBody>
          <a:bodyPr wrap="square" rtlCol="0">
            <a:spAutoFit/>
          </a:bodyPr>
          <a:lstStyle/>
          <a:p>
            <a:pPr algn="ctr"/>
            <a:r>
              <a:rPr lang="en-US" b="1" dirty="0">
                <a:solidFill>
                  <a:schemeClr val="tx2"/>
                </a:solidFill>
              </a:rPr>
              <a:t>Vice President</a:t>
            </a:r>
          </a:p>
          <a:p>
            <a:pPr algn="ctr"/>
            <a:r>
              <a:rPr lang="en-US" sz="1600" dirty="0">
                <a:solidFill>
                  <a:schemeClr val="tx2"/>
                </a:solidFill>
              </a:rPr>
              <a:t>Assumes presidential duties if president leaves or steps down</a:t>
            </a:r>
          </a:p>
          <a:p>
            <a:pPr algn="ctr"/>
            <a:r>
              <a:rPr lang="en-US" sz="1600" dirty="0">
                <a:solidFill>
                  <a:schemeClr val="tx2"/>
                </a:solidFill>
              </a:rPr>
              <a:t>Serves as nonvoting member for all committees</a:t>
            </a:r>
          </a:p>
        </p:txBody>
      </p:sp>
      <p:sp>
        <p:nvSpPr>
          <p:cNvPr id="8" name="TextBox 7">
            <a:extLst>
              <a:ext uri="{FF2B5EF4-FFF2-40B4-BE49-F238E27FC236}">
                <a16:creationId xmlns:a16="http://schemas.microsoft.com/office/drawing/2014/main" id="{016ACF53-E8C9-9E75-095B-2BC82609EB11}"/>
              </a:ext>
            </a:extLst>
          </p:cNvPr>
          <p:cNvSpPr txBox="1"/>
          <p:nvPr/>
        </p:nvSpPr>
        <p:spPr>
          <a:xfrm>
            <a:off x="7382520" y="2928111"/>
            <a:ext cx="3897297" cy="1225868"/>
          </a:xfrm>
          <a:prstGeom prst="roundRect">
            <a:avLst/>
          </a:prstGeom>
          <a:noFill/>
          <a:ln w="38100">
            <a:solidFill>
              <a:schemeClr val="accent1"/>
            </a:solidFill>
          </a:ln>
        </p:spPr>
        <p:txBody>
          <a:bodyPr wrap="square" rtlCol="0">
            <a:spAutoFit/>
          </a:bodyPr>
          <a:lstStyle/>
          <a:p>
            <a:pPr algn="ctr"/>
            <a:r>
              <a:rPr lang="en-US" b="1" dirty="0">
                <a:solidFill>
                  <a:schemeClr val="tx2"/>
                </a:solidFill>
              </a:rPr>
              <a:t>Secretary</a:t>
            </a:r>
          </a:p>
          <a:p>
            <a:pPr algn="ctr"/>
            <a:r>
              <a:rPr lang="en-US" sz="1600" dirty="0">
                <a:solidFill>
                  <a:schemeClr val="tx2"/>
                </a:solidFill>
              </a:rPr>
              <a:t>Prepares agenda for each meeting</a:t>
            </a:r>
          </a:p>
          <a:p>
            <a:pPr algn="ctr"/>
            <a:r>
              <a:rPr lang="en-US" sz="1600" dirty="0">
                <a:solidFill>
                  <a:schemeClr val="tx2"/>
                </a:solidFill>
              </a:rPr>
              <a:t>Keeps accurate record of the actions taken</a:t>
            </a:r>
          </a:p>
        </p:txBody>
      </p:sp>
      <p:sp>
        <p:nvSpPr>
          <p:cNvPr id="9" name="TextBox 8">
            <a:extLst>
              <a:ext uri="{FF2B5EF4-FFF2-40B4-BE49-F238E27FC236}">
                <a16:creationId xmlns:a16="http://schemas.microsoft.com/office/drawing/2014/main" id="{2AE83A1E-E39C-361C-2C88-B54BA232B393}"/>
              </a:ext>
            </a:extLst>
          </p:cNvPr>
          <p:cNvSpPr txBox="1"/>
          <p:nvPr/>
        </p:nvSpPr>
        <p:spPr>
          <a:xfrm>
            <a:off x="4958918" y="4344709"/>
            <a:ext cx="2817921" cy="953453"/>
          </a:xfrm>
          <a:prstGeom prst="roundRect">
            <a:avLst/>
          </a:prstGeom>
          <a:noFill/>
          <a:ln w="38100">
            <a:solidFill>
              <a:schemeClr val="accent1"/>
            </a:solidFill>
          </a:ln>
        </p:spPr>
        <p:txBody>
          <a:bodyPr wrap="square" rtlCol="0">
            <a:spAutoFit/>
          </a:bodyPr>
          <a:lstStyle/>
          <a:p>
            <a:pPr algn="ctr"/>
            <a:r>
              <a:rPr lang="en-US" b="1" dirty="0">
                <a:solidFill>
                  <a:schemeClr val="tx2"/>
                </a:solidFill>
              </a:rPr>
              <a:t>Treasurer</a:t>
            </a:r>
          </a:p>
          <a:p>
            <a:pPr algn="ctr"/>
            <a:r>
              <a:rPr lang="en-US" sz="1600" dirty="0">
                <a:solidFill>
                  <a:schemeClr val="tx2"/>
                </a:solidFill>
              </a:rPr>
              <a:t>Prepares financial report for each meeting</a:t>
            </a:r>
          </a:p>
        </p:txBody>
      </p:sp>
      <p:sp>
        <p:nvSpPr>
          <p:cNvPr id="10" name="TextBox 9">
            <a:extLst>
              <a:ext uri="{FF2B5EF4-FFF2-40B4-BE49-F238E27FC236}">
                <a16:creationId xmlns:a16="http://schemas.microsoft.com/office/drawing/2014/main" id="{49A925BF-44E7-3E1B-4071-E000864F2B40}"/>
              </a:ext>
            </a:extLst>
          </p:cNvPr>
          <p:cNvSpPr txBox="1"/>
          <p:nvPr/>
        </p:nvSpPr>
        <p:spPr>
          <a:xfrm>
            <a:off x="838199" y="4885418"/>
            <a:ext cx="3897297" cy="1498283"/>
          </a:xfrm>
          <a:prstGeom prst="roundRect">
            <a:avLst/>
          </a:prstGeom>
          <a:noFill/>
          <a:ln w="38100">
            <a:solidFill>
              <a:schemeClr val="accent1"/>
            </a:solidFill>
          </a:ln>
        </p:spPr>
        <p:txBody>
          <a:bodyPr wrap="square" rtlCol="0">
            <a:spAutoFit/>
          </a:bodyPr>
          <a:lstStyle/>
          <a:p>
            <a:pPr algn="ctr"/>
            <a:r>
              <a:rPr lang="en-US" b="1" dirty="0">
                <a:solidFill>
                  <a:schemeClr val="tx2"/>
                </a:solidFill>
              </a:rPr>
              <a:t>Reporter</a:t>
            </a:r>
          </a:p>
          <a:p>
            <a:pPr algn="ctr"/>
            <a:r>
              <a:rPr lang="en-US" sz="1600" dirty="0">
                <a:solidFill>
                  <a:schemeClr val="tx2"/>
                </a:solidFill>
              </a:rPr>
              <a:t>Obtains publicity for the chapter</a:t>
            </a:r>
          </a:p>
          <a:p>
            <a:pPr algn="ctr"/>
            <a:r>
              <a:rPr lang="en-US" sz="1600" dirty="0">
                <a:solidFill>
                  <a:schemeClr val="tx2"/>
                </a:solidFill>
              </a:rPr>
              <a:t>Submits related newspaper articles and updates the chapter website</a:t>
            </a:r>
          </a:p>
        </p:txBody>
      </p:sp>
      <p:sp>
        <p:nvSpPr>
          <p:cNvPr id="11" name="TextBox 10">
            <a:extLst>
              <a:ext uri="{FF2B5EF4-FFF2-40B4-BE49-F238E27FC236}">
                <a16:creationId xmlns:a16="http://schemas.microsoft.com/office/drawing/2014/main" id="{AC3C5E49-1E5C-3143-34B0-D2A624CE155D}"/>
              </a:ext>
            </a:extLst>
          </p:cNvPr>
          <p:cNvSpPr txBox="1"/>
          <p:nvPr/>
        </p:nvSpPr>
        <p:spPr>
          <a:xfrm>
            <a:off x="7622219" y="5430248"/>
            <a:ext cx="3897297" cy="953453"/>
          </a:xfrm>
          <a:prstGeom prst="roundRect">
            <a:avLst/>
          </a:prstGeom>
          <a:noFill/>
          <a:ln w="38100">
            <a:solidFill>
              <a:schemeClr val="accent1"/>
            </a:solidFill>
          </a:ln>
        </p:spPr>
        <p:txBody>
          <a:bodyPr wrap="square" rtlCol="0">
            <a:spAutoFit/>
          </a:bodyPr>
          <a:lstStyle/>
          <a:p>
            <a:pPr algn="ctr"/>
            <a:r>
              <a:rPr lang="en-US" b="1" dirty="0">
                <a:solidFill>
                  <a:schemeClr val="tx2"/>
                </a:solidFill>
              </a:rPr>
              <a:t>Sentinel</a:t>
            </a:r>
          </a:p>
          <a:p>
            <a:pPr algn="ctr"/>
            <a:r>
              <a:rPr lang="en-US" sz="1600" dirty="0">
                <a:solidFill>
                  <a:schemeClr val="tx2"/>
                </a:solidFill>
              </a:rPr>
              <a:t>Prepares the meeting room</a:t>
            </a:r>
          </a:p>
          <a:p>
            <a:pPr algn="ctr"/>
            <a:r>
              <a:rPr lang="en-US" sz="1600" dirty="0">
                <a:solidFill>
                  <a:schemeClr val="tx2"/>
                </a:solidFill>
              </a:rPr>
              <a:t>Greets guests</a:t>
            </a:r>
          </a:p>
        </p:txBody>
      </p:sp>
      <p:sp>
        <p:nvSpPr>
          <p:cNvPr id="12" name="Scroll: Vertical 11">
            <a:extLst>
              <a:ext uri="{FF2B5EF4-FFF2-40B4-BE49-F238E27FC236}">
                <a16:creationId xmlns:a16="http://schemas.microsoft.com/office/drawing/2014/main" id="{8354CD26-93DE-7961-D073-2CA0A4F29BF9}"/>
              </a:ext>
            </a:extLst>
          </p:cNvPr>
          <p:cNvSpPr/>
          <p:nvPr/>
        </p:nvSpPr>
        <p:spPr>
          <a:xfrm rot="20966171">
            <a:off x="941337" y="1881251"/>
            <a:ext cx="2778710" cy="2586007"/>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solidFill>
                  <a:srgbClr val="002060"/>
                </a:solidFill>
              </a:rPr>
              <a:t>Roles of Officers for Meetings</a:t>
            </a:r>
          </a:p>
          <a:p>
            <a:pPr algn="ctr"/>
            <a:r>
              <a:rPr lang="en-US" sz="2400" b="1" i="1" dirty="0">
                <a:solidFill>
                  <a:srgbClr val="002060"/>
                </a:solidFill>
              </a:rPr>
              <a:t> </a:t>
            </a:r>
          </a:p>
        </p:txBody>
      </p:sp>
    </p:spTree>
    <p:extLst>
      <p:ext uri="{BB962C8B-B14F-4D97-AF65-F5344CB8AC3E}">
        <p14:creationId xmlns:p14="http://schemas.microsoft.com/office/powerpoint/2010/main" val="1655435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2A:</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Chapter Toolbox</a:t>
            </a:r>
          </a:p>
        </p:txBody>
      </p:sp>
    </p:spTree>
    <p:extLst>
      <p:ext uri="{BB962C8B-B14F-4D97-AF65-F5344CB8AC3E}">
        <p14:creationId xmlns:p14="http://schemas.microsoft.com/office/powerpoint/2010/main" val="1364417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438313" cy="4351338"/>
          </a:xfrm>
        </p:spPr>
        <p:txBody>
          <a:bodyPr>
            <a:normAutofit/>
          </a:bodyPr>
          <a:lstStyle/>
          <a:p>
            <a:r>
              <a:rPr lang="en-US" sz="2200" dirty="0"/>
              <a:t>A set of rules from the book </a:t>
            </a:r>
            <a:r>
              <a:rPr lang="en-US" sz="2200" i="1" dirty="0"/>
              <a:t>Robert’s Rules of Order</a:t>
            </a:r>
          </a:p>
          <a:p>
            <a:r>
              <a:rPr lang="en-US" sz="2200" dirty="0"/>
              <a:t>Helps conduct all types of orderly business meetings, including FFA chapter meetings</a:t>
            </a:r>
          </a:p>
        </p:txBody>
      </p:sp>
      <p:pic>
        <p:nvPicPr>
          <p:cNvPr id="7" name="Picture 6">
            <a:extLst>
              <a:ext uri="{FF2B5EF4-FFF2-40B4-BE49-F238E27FC236}">
                <a16:creationId xmlns:a16="http://schemas.microsoft.com/office/drawing/2014/main" id="{11BCC238-C3D5-BCD5-4276-27FB3BA0CD5D}"/>
              </a:ext>
            </a:extLst>
          </p:cNvPr>
          <p:cNvPicPr>
            <a:picLocks noChangeAspect="1"/>
          </p:cNvPicPr>
          <p:nvPr/>
        </p:nvPicPr>
        <p:blipFill>
          <a:blip r:embed="rId2"/>
          <a:stretch>
            <a:fillRect/>
          </a:stretch>
        </p:blipFill>
        <p:spPr>
          <a:xfrm>
            <a:off x="7401741" y="1233996"/>
            <a:ext cx="3223866" cy="4978290"/>
          </a:xfrm>
          <a:prstGeom prst="rect">
            <a:avLst/>
          </a:prstGeom>
          <a:ln w="38100">
            <a:solidFill>
              <a:schemeClr val="tx1"/>
            </a:solidFill>
          </a:ln>
        </p:spPr>
      </p:pic>
    </p:spTree>
    <p:extLst>
      <p:ext uri="{BB962C8B-B14F-4D97-AF65-F5344CB8AC3E}">
        <p14:creationId xmlns:p14="http://schemas.microsoft.com/office/powerpoint/2010/main" val="2723607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graphicFrame>
        <p:nvGraphicFramePr>
          <p:cNvPr id="4" name="Diagram 3">
            <a:extLst>
              <a:ext uri="{FF2B5EF4-FFF2-40B4-BE49-F238E27FC236}">
                <a16:creationId xmlns:a16="http://schemas.microsoft.com/office/drawing/2014/main" id="{D5DEC6EA-D2A7-2DAF-FEC0-E874A79E607D}"/>
              </a:ext>
            </a:extLst>
          </p:cNvPr>
          <p:cNvGraphicFramePr/>
          <p:nvPr>
            <p:extLst>
              <p:ext uri="{D42A27DB-BD31-4B8C-83A1-F6EECF244321}">
                <p14:modId xmlns:p14="http://schemas.microsoft.com/office/powerpoint/2010/main" val="3930456687"/>
              </p:ext>
            </p:extLst>
          </p:nvPr>
        </p:nvGraphicFramePr>
        <p:xfrm>
          <a:off x="946951" y="1690688"/>
          <a:ext cx="10298097" cy="4603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617032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6441489" cy="4530974"/>
          </a:xfrm>
        </p:spPr>
        <p:txBody>
          <a:bodyPr>
            <a:normAutofit/>
          </a:bodyPr>
          <a:lstStyle/>
          <a:p>
            <a:pPr marL="0" indent="0">
              <a:buNone/>
            </a:pPr>
            <a:r>
              <a:rPr lang="en-US" sz="2200" b="1" dirty="0"/>
              <a:t>Use of the Gavel</a:t>
            </a:r>
          </a:p>
          <a:p>
            <a:r>
              <a:rPr lang="en-US" sz="2200" dirty="0"/>
              <a:t>A symbol of authority</a:t>
            </a:r>
          </a:p>
          <a:p>
            <a:r>
              <a:rPr lang="en-US" sz="2200" dirty="0"/>
              <a:t>One Tap:</a:t>
            </a:r>
          </a:p>
          <a:p>
            <a:pPr lvl="1"/>
            <a:r>
              <a:rPr lang="en-US" sz="1800" dirty="0"/>
              <a:t>Follows the announcement of adjournment</a:t>
            </a:r>
          </a:p>
          <a:p>
            <a:pPr lvl="1"/>
            <a:r>
              <a:rPr lang="en-US" sz="1800" dirty="0"/>
              <a:t>Follows the completion of a business item</a:t>
            </a:r>
          </a:p>
          <a:p>
            <a:pPr lvl="1"/>
            <a:r>
              <a:rPr lang="en-US" sz="1800" dirty="0"/>
              <a:t>Tells members to be seated </a:t>
            </a:r>
          </a:p>
          <a:p>
            <a:r>
              <a:rPr lang="en-US" sz="2200" dirty="0"/>
              <a:t>Two Taps:</a:t>
            </a:r>
          </a:p>
          <a:p>
            <a:pPr lvl="1"/>
            <a:r>
              <a:rPr lang="en-US" sz="1800" dirty="0"/>
              <a:t>Calls the meeting to order</a:t>
            </a:r>
          </a:p>
          <a:p>
            <a:r>
              <a:rPr lang="en-US" sz="2200" dirty="0"/>
              <a:t>Three Taps:</a:t>
            </a:r>
          </a:p>
          <a:p>
            <a:pPr lvl="1"/>
            <a:r>
              <a:rPr lang="en-US" sz="1800" dirty="0"/>
              <a:t>A signal for all members to stand in unison</a:t>
            </a:r>
          </a:p>
          <a:p>
            <a:r>
              <a:rPr lang="en-US" sz="2200" dirty="0"/>
              <a:t>Series of Sharp Taps:</a:t>
            </a:r>
          </a:p>
          <a:p>
            <a:pPr lvl="1"/>
            <a:r>
              <a:rPr lang="en-US" sz="1800" dirty="0"/>
              <a:t>Used to restore order at a meeting</a:t>
            </a:r>
          </a:p>
        </p:txBody>
      </p:sp>
      <p:pic>
        <p:nvPicPr>
          <p:cNvPr id="5" name="Picture 4" descr="A gavel on a block&#10;&#10;Description automatically generated with low confidence">
            <a:extLst>
              <a:ext uri="{FF2B5EF4-FFF2-40B4-BE49-F238E27FC236}">
                <a16:creationId xmlns:a16="http://schemas.microsoft.com/office/drawing/2014/main" id="{53C84D93-D002-31ED-2559-7F881A517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805" y="1635740"/>
            <a:ext cx="4195784" cy="3376607"/>
          </a:xfrm>
          <a:prstGeom prst="rect">
            <a:avLst/>
          </a:prstGeom>
        </p:spPr>
      </p:pic>
    </p:spTree>
    <p:extLst>
      <p:ext uri="{BB962C8B-B14F-4D97-AF65-F5344CB8AC3E}">
        <p14:creationId xmlns:p14="http://schemas.microsoft.com/office/powerpoint/2010/main" val="41280130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60948"/>
            <a:ext cx="5331781" cy="4530974"/>
          </a:xfrm>
        </p:spPr>
        <p:txBody>
          <a:bodyPr>
            <a:normAutofit/>
          </a:bodyPr>
          <a:lstStyle/>
          <a:p>
            <a:pPr marL="0" indent="0">
              <a:buNone/>
            </a:pPr>
            <a:r>
              <a:rPr lang="en-US" sz="2200" b="1" dirty="0"/>
              <a:t>Voting</a:t>
            </a:r>
          </a:p>
          <a:p>
            <a:r>
              <a:rPr lang="en-US" sz="2200" dirty="0"/>
              <a:t>Four common methods on voting:</a:t>
            </a:r>
          </a:p>
          <a:p>
            <a:pPr lvl="1"/>
            <a:r>
              <a:rPr lang="en-US" sz="1800" b="1" dirty="0"/>
              <a:t>Voice vote:</a:t>
            </a:r>
            <a:r>
              <a:rPr lang="en-US" sz="1800" dirty="0"/>
              <a:t> saying “aye” or “no” </a:t>
            </a:r>
          </a:p>
          <a:p>
            <a:pPr lvl="1"/>
            <a:r>
              <a:rPr lang="en-US" sz="1800" b="1" dirty="0"/>
              <a:t>Rising vote:</a:t>
            </a:r>
            <a:r>
              <a:rPr lang="en-US" sz="1800" dirty="0"/>
              <a:t> either by standing or by a show of hands</a:t>
            </a:r>
          </a:p>
          <a:p>
            <a:pPr lvl="1"/>
            <a:r>
              <a:rPr lang="en-US" sz="1800" b="1" dirty="0"/>
              <a:t>Secret Ballot:</a:t>
            </a:r>
            <a:r>
              <a:rPr lang="en-US" sz="1800" dirty="0"/>
              <a:t> a written vote</a:t>
            </a:r>
          </a:p>
          <a:p>
            <a:pPr lvl="1"/>
            <a:r>
              <a:rPr lang="en-US" sz="1800" b="1" dirty="0"/>
              <a:t>Roll Call:</a:t>
            </a:r>
            <a:r>
              <a:rPr lang="en-US" sz="1800" dirty="0"/>
              <a:t> each member speaking their vote when the secretary calls their name</a:t>
            </a:r>
          </a:p>
          <a:p>
            <a:r>
              <a:rPr lang="en-US" sz="2200" i="1" dirty="0"/>
              <a:t>Quorum:</a:t>
            </a:r>
            <a:r>
              <a:rPr lang="en-US" sz="2200" dirty="0"/>
              <a:t> the number of members that must be present before official business can be transacted </a:t>
            </a:r>
          </a:p>
        </p:txBody>
      </p:sp>
      <p:pic>
        <p:nvPicPr>
          <p:cNvPr id="5" name="Picture 4" descr="A group of people standing on a stage&#10;&#10;Description automatically generated with low confidence">
            <a:extLst>
              <a:ext uri="{FF2B5EF4-FFF2-40B4-BE49-F238E27FC236}">
                <a16:creationId xmlns:a16="http://schemas.microsoft.com/office/drawing/2014/main" id="{89FB86F6-7CC7-DB49-208D-60DB38877F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4137" y="2796466"/>
            <a:ext cx="5009663" cy="3339775"/>
          </a:xfrm>
          <a:prstGeom prst="rect">
            <a:avLst/>
          </a:prstGeom>
          <a:ln w="38100">
            <a:solidFill>
              <a:schemeClr val="tx1"/>
            </a:solidFill>
          </a:ln>
        </p:spPr>
      </p:pic>
    </p:spTree>
    <p:extLst>
      <p:ext uri="{BB962C8B-B14F-4D97-AF65-F5344CB8AC3E}">
        <p14:creationId xmlns:p14="http://schemas.microsoft.com/office/powerpoint/2010/main" val="19389552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1" y="1860948"/>
            <a:ext cx="5056572" cy="4530974"/>
          </a:xfrm>
        </p:spPr>
        <p:txBody>
          <a:bodyPr>
            <a:normAutofit/>
          </a:bodyPr>
          <a:lstStyle/>
          <a:p>
            <a:pPr marL="0" indent="0">
              <a:buNone/>
            </a:pPr>
            <a:r>
              <a:rPr lang="en-US" sz="2200" b="1" dirty="0"/>
              <a:t>Voting</a:t>
            </a:r>
          </a:p>
          <a:p>
            <a:r>
              <a:rPr lang="en-US" sz="2200" b="1" dirty="0"/>
              <a:t>Simple majority:</a:t>
            </a:r>
            <a:r>
              <a:rPr lang="en-US" sz="2200" dirty="0"/>
              <a:t> most votes require this and is based on the number of people voting; more than half of the voters must be in favor</a:t>
            </a:r>
          </a:p>
          <a:p>
            <a:r>
              <a:rPr lang="en-US" sz="2200" b="1" dirty="0"/>
              <a:t>Ties:</a:t>
            </a:r>
            <a:r>
              <a:rPr lang="en-US" sz="2200" dirty="0"/>
              <a:t> the president may cast the deciding vote </a:t>
            </a:r>
          </a:p>
          <a:p>
            <a:r>
              <a:rPr lang="en-US" sz="2200" b="1" dirty="0"/>
              <a:t>Two-thirds vote:</a:t>
            </a:r>
            <a:r>
              <a:rPr lang="en-US" sz="2200" dirty="0"/>
              <a:t> required when a motion will limit the rights of a member or members; approximately 67% of voters must be in favor</a:t>
            </a:r>
          </a:p>
        </p:txBody>
      </p:sp>
      <p:pic>
        <p:nvPicPr>
          <p:cNvPr id="5" name="Picture 4" descr="A group of people on a stage&#10;&#10;Description automatically generated with low confidence">
            <a:extLst>
              <a:ext uri="{FF2B5EF4-FFF2-40B4-BE49-F238E27FC236}">
                <a16:creationId xmlns:a16="http://schemas.microsoft.com/office/drawing/2014/main" id="{1A6AAE16-4567-C47B-D551-7249EEF86D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0697" y="2598586"/>
            <a:ext cx="5056570" cy="3360102"/>
          </a:xfrm>
          <a:prstGeom prst="rect">
            <a:avLst/>
          </a:prstGeom>
          <a:ln w="38100">
            <a:solidFill>
              <a:schemeClr val="tx1"/>
            </a:solidFill>
          </a:ln>
        </p:spPr>
      </p:pic>
    </p:spTree>
    <p:extLst>
      <p:ext uri="{BB962C8B-B14F-4D97-AF65-F5344CB8AC3E}">
        <p14:creationId xmlns:p14="http://schemas.microsoft.com/office/powerpoint/2010/main" val="4154592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a:xfrm>
            <a:off x="654341" y="701035"/>
            <a:ext cx="10515600" cy="791376"/>
          </a:xfrm>
        </p:spPr>
        <p:txBody>
          <a:bodyPr/>
          <a:lstStyle/>
          <a:p>
            <a:r>
              <a:rPr lang="en-GB" dirty="0"/>
              <a:t>The Emblem</a:t>
            </a:r>
          </a:p>
        </p:txBody>
      </p:sp>
      <p:pic>
        <p:nvPicPr>
          <p:cNvPr id="8" name="Picture 7" descr="A picture containing logo&#10;&#10;Description automatically generated">
            <a:extLst>
              <a:ext uri="{FF2B5EF4-FFF2-40B4-BE49-F238E27FC236}">
                <a16:creationId xmlns:a16="http://schemas.microsoft.com/office/drawing/2014/main" id="{BF414C0F-8552-9460-4A04-26C7FCC8EDF6}"/>
              </a:ext>
            </a:extLst>
          </p:cNvPr>
          <p:cNvPicPr>
            <a:picLocks noChangeAspect="1"/>
          </p:cNvPicPr>
          <p:nvPr/>
        </p:nvPicPr>
        <p:blipFill rotWithShape="1">
          <a:blip r:embed="rId2">
            <a:extLst>
              <a:ext uri="{28A0092B-C50C-407E-A947-70E740481C1C}">
                <a14:useLocalDpi xmlns:a14="http://schemas.microsoft.com/office/drawing/2010/main" val="0"/>
              </a:ext>
            </a:extLst>
          </a:blip>
          <a:srcRect l="22807" t="20690" r="22369" b="19809"/>
          <a:stretch/>
        </p:blipFill>
        <p:spPr>
          <a:xfrm>
            <a:off x="8260724" y="2794916"/>
            <a:ext cx="2930239" cy="3180206"/>
          </a:xfrm>
          <a:prstGeom prst="rect">
            <a:avLst/>
          </a:prstGeom>
        </p:spPr>
      </p:pic>
      <p:pic>
        <p:nvPicPr>
          <p:cNvPr id="4" name="Picture 3">
            <a:extLst>
              <a:ext uri="{FF2B5EF4-FFF2-40B4-BE49-F238E27FC236}">
                <a16:creationId xmlns:a16="http://schemas.microsoft.com/office/drawing/2014/main" id="{98B22B1C-1F30-1FBF-7268-6CE423C98946}"/>
              </a:ext>
            </a:extLst>
          </p:cNvPr>
          <p:cNvPicPr>
            <a:picLocks noChangeAspect="1"/>
          </p:cNvPicPr>
          <p:nvPr/>
        </p:nvPicPr>
        <p:blipFill rotWithShape="1">
          <a:blip r:embed="rId3"/>
          <a:srcRect l="11598" t="13558" r="13234" b="13252"/>
          <a:stretch/>
        </p:blipFill>
        <p:spPr>
          <a:xfrm>
            <a:off x="811461" y="2794916"/>
            <a:ext cx="3161243" cy="2904198"/>
          </a:xfrm>
          <a:prstGeom prst="rect">
            <a:avLst/>
          </a:prstGeom>
        </p:spPr>
      </p:pic>
      <p:pic>
        <p:nvPicPr>
          <p:cNvPr id="9" name="Picture 8">
            <a:extLst>
              <a:ext uri="{FF2B5EF4-FFF2-40B4-BE49-F238E27FC236}">
                <a16:creationId xmlns:a16="http://schemas.microsoft.com/office/drawing/2014/main" id="{AB243A0E-B4DD-833B-B1F6-F5229F33EE6A}"/>
              </a:ext>
            </a:extLst>
          </p:cNvPr>
          <p:cNvPicPr>
            <a:picLocks noChangeAspect="1"/>
          </p:cNvPicPr>
          <p:nvPr/>
        </p:nvPicPr>
        <p:blipFill rotWithShape="1">
          <a:blip r:embed="rId4"/>
          <a:srcRect l="15002" t="29245" r="14662" b="28542"/>
          <a:stretch/>
        </p:blipFill>
        <p:spPr>
          <a:xfrm>
            <a:off x="4384181" y="2794916"/>
            <a:ext cx="3465067" cy="2079585"/>
          </a:xfrm>
          <a:prstGeom prst="rect">
            <a:avLst/>
          </a:prstGeom>
        </p:spPr>
      </p:pic>
      <p:sp>
        <p:nvSpPr>
          <p:cNvPr id="10" name="TextBox 9">
            <a:extLst>
              <a:ext uri="{FF2B5EF4-FFF2-40B4-BE49-F238E27FC236}">
                <a16:creationId xmlns:a16="http://schemas.microsoft.com/office/drawing/2014/main" id="{A7AF9143-F2AF-C23D-7D2D-0139AD3DC82B}"/>
              </a:ext>
            </a:extLst>
          </p:cNvPr>
          <p:cNvSpPr txBox="1"/>
          <p:nvPr/>
        </p:nvSpPr>
        <p:spPr>
          <a:xfrm>
            <a:off x="4342442" y="5091355"/>
            <a:ext cx="3548543" cy="715089"/>
          </a:xfrm>
          <a:prstGeom prst="roundRect">
            <a:avLst/>
          </a:prstGeom>
          <a:noFill/>
          <a:ln w="38100">
            <a:solidFill>
              <a:srgbClr val="002060"/>
            </a:solidFill>
          </a:ln>
        </p:spPr>
        <p:txBody>
          <a:bodyPr wrap="square" rtlCol="0">
            <a:spAutoFit/>
          </a:bodyPr>
          <a:lstStyle/>
          <a:p>
            <a:pPr algn="ctr"/>
            <a:r>
              <a:rPr lang="en-US" dirty="0">
                <a:solidFill>
                  <a:schemeClr val="tx2"/>
                </a:solidFill>
              </a:rPr>
              <a:t>Rising sun signifies “progress”</a:t>
            </a:r>
          </a:p>
        </p:txBody>
      </p:sp>
      <p:sp>
        <p:nvSpPr>
          <p:cNvPr id="11" name="TextBox 10">
            <a:extLst>
              <a:ext uri="{FF2B5EF4-FFF2-40B4-BE49-F238E27FC236}">
                <a16:creationId xmlns:a16="http://schemas.microsoft.com/office/drawing/2014/main" id="{4F1E9013-047A-B9D6-EFE2-428D78B18DDF}"/>
              </a:ext>
            </a:extLst>
          </p:cNvPr>
          <p:cNvSpPr txBox="1"/>
          <p:nvPr/>
        </p:nvSpPr>
        <p:spPr>
          <a:xfrm>
            <a:off x="7890985" y="1213931"/>
            <a:ext cx="3548543" cy="1328023"/>
          </a:xfrm>
          <a:prstGeom prst="roundRect">
            <a:avLst/>
          </a:prstGeom>
          <a:noFill/>
          <a:ln w="38100">
            <a:solidFill>
              <a:srgbClr val="002060"/>
            </a:solidFill>
          </a:ln>
        </p:spPr>
        <p:txBody>
          <a:bodyPr wrap="square" rtlCol="0">
            <a:spAutoFit/>
          </a:bodyPr>
          <a:lstStyle/>
          <a:p>
            <a:pPr algn="ctr"/>
            <a:r>
              <a:rPr lang="en-US" dirty="0">
                <a:solidFill>
                  <a:schemeClr val="tx2"/>
                </a:solidFill>
              </a:rPr>
              <a:t>Words signify the combination of learning and leadership necessary for progressive agriculture</a:t>
            </a:r>
          </a:p>
        </p:txBody>
      </p:sp>
      <p:sp>
        <p:nvSpPr>
          <p:cNvPr id="13" name="TextBox 12">
            <a:extLst>
              <a:ext uri="{FF2B5EF4-FFF2-40B4-BE49-F238E27FC236}">
                <a16:creationId xmlns:a16="http://schemas.microsoft.com/office/drawing/2014/main" id="{4830066D-43F0-D7DE-7BC3-770A516D34DC}"/>
              </a:ext>
            </a:extLst>
          </p:cNvPr>
          <p:cNvSpPr txBox="1"/>
          <p:nvPr/>
        </p:nvSpPr>
        <p:spPr>
          <a:xfrm>
            <a:off x="811460" y="1659638"/>
            <a:ext cx="3161243" cy="715089"/>
          </a:xfrm>
          <a:prstGeom prst="roundRect">
            <a:avLst/>
          </a:prstGeom>
          <a:noFill/>
          <a:ln w="38100">
            <a:solidFill>
              <a:srgbClr val="002060"/>
            </a:solidFill>
          </a:ln>
        </p:spPr>
        <p:txBody>
          <a:bodyPr wrap="square" rtlCol="0">
            <a:spAutoFit/>
          </a:bodyPr>
          <a:lstStyle/>
          <a:p>
            <a:pPr algn="ctr"/>
            <a:r>
              <a:rPr lang="en-US" dirty="0">
                <a:solidFill>
                  <a:schemeClr val="tx2"/>
                </a:solidFill>
              </a:rPr>
              <a:t>Cross section of an ear of corn represents “unity”</a:t>
            </a:r>
          </a:p>
        </p:txBody>
      </p:sp>
    </p:spTree>
    <p:extLst>
      <p:ext uri="{BB962C8B-B14F-4D97-AF65-F5344CB8AC3E}">
        <p14:creationId xmlns:p14="http://schemas.microsoft.com/office/powerpoint/2010/main" val="11583513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07682"/>
            <a:ext cx="5257800" cy="4530974"/>
          </a:xfrm>
        </p:spPr>
        <p:txBody>
          <a:bodyPr>
            <a:normAutofit/>
          </a:bodyPr>
          <a:lstStyle/>
          <a:p>
            <a:pPr marL="0" indent="0">
              <a:buNone/>
            </a:pPr>
            <a:r>
              <a:rPr lang="en-US" sz="2200" b="1" dirty="0"/>
              <a:t>Motions</a:t>
            </a:r>
          </a:p>
          <a:p>
            <a:r>
              <a:rPr lang="en-US" sz="2200" dirty="0"/>
              <a:t>The main tool of parliamentary procedure</a:t>
            </a:r>
          </a:p>
          <a:p>
            <a:r>
              <a:rPr lang="en-US" sz="2200" dirty="0"/>
              <a:t>A proposal that requires a decision by the voting members</a:t>
            </a:r>
          </a:p>
          <a:p>
            <a:r>
              <a:rPr lang="en-US" sz="2200" dirty="0"/>
              <a:t>Four motion classifications:</a:t>
            </a:r>
          </a:p>
          <a:p>
            <a:pPr lvl="1"/>
            <a:r>
              <a:rPr lang="en-US" sz="1800" b="1" dirty="0"/>
              <a:t>Privileged:</a:t>
            </a:r>
            <a:r>
              <a:rPr lang="en-US" sz="1800" dirty="0"/>
              <a:t> motions concerned with the rights of members</a:t>
            </a:r>
          </a:p>
          <a:p>
            <a:pPr lvl="1"/>
            <a:r>
              <a:rPr lang="en-US" sz="1800" b="1" dirty="0"/>
              <a:t>Incidental:</a:t>
            </a:r>
            <a:r>
              <a:rPr lang="en-US" sz="1800" dirty="0"/>
              <a:t> motions that arise out of the business being conducted</a:t>
            </a:r>
          </a:p>
          <a:p>
            <a:pPr lvl="1"/>
            <a:r>
              <a:rPr lang="en-US" sz="1800" b="1" dirty="0"/>
              <a:t>Subsidiary:</a:t>
            </a:r>
            <a:r>
              <a:rPr lang="en-US" sz="1800" dirty="0"/>
              <a:t> motions that help dispose of a main motion</a:t>
            </a:r>
          </a:p>
          <a:p>
            <a:pPr lvl="1"/>
            <a:r>
              <a:rPr lang="en-US" sz="1800" b="1" dirty="0"/>
              <a:t>Unclassified:</a:t>
            </a:r>
            <a:r>
              <a:rPr lang="en-US" sz="1800" dirty="0"/>
              <a:t> motions that bring a question before an assembly again</a:t>
            </a:r>
          </a:p>
        </p:txBody>
      </p:sp>
      <p:pic>
        <p:nvPicPr>
          <p:cNvPr id="5" name="Picture 4" descr="A group of people standing on a stage&#10;&#10;Description automatically generated with medium confidence">
            <a:extLst>
              <a:ext uri="{FF2B5EF4-FFF2-40B4-BE49-F238E27FC236}">
                <a16:creationId xmlns:a16="http://schemas.microsoft.com/office/drawing/2014/main" id="{9C4A5FA2-B5F2-1B49-3ECC-13A58B5EA1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4159" y="2498893"/>
            <a:ext cx="5059641" cy="3362142"/>
          </a:xfrm>
          <a:prstGeom prst="rect">
            <a:avLst/>
          </a:prstGeom>
          <a:ln w="38100">
            <a:solidFill>
              <a:schemeClr val="tx1"/>
            </a:solidFill>
          </a:ln>
        </p:spPr>
      </p:pic>
    </p:spTree>
    <p:extLst>
      <p:ext uri="{BB962C8B-B14F-4D97-AF65-F5344CB8AC3E}">
        <p14:creationId xmlns:p14="http://schemas.microsoft.com/office/powerpoint/2010/main" val="3605410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a:xfrm>
            <a:off x="838200" y="1085744"/>
            <a:ext cx="10515600" cy="791376"/>
          </a:xfrm>
        </p:spPr>
        <p:txBody>
          <a:bodyPr>
            <a:normAutofit fontScale="90000"/>
          </a:bodyPr>
          <a:lstStyle/>
          <a:p>
            <a:r>
              <a:rPr lang="en-US" dirty="0"/>
              <a:t>Parliamentary </a:t>
            </a:r>
            <a:br>
              <a:rPr lang="en-US" dirty="0"/>
            </a:br>
            <a:r>
              <a:rPr lang="en-US" dirty="0"/>
              <a:t>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199" y="2327026"/>
            <a:ext cx="5123267" cy="4530974"/>
          </a:xfrm>
        </p:spPr>
        <p:txBody>
          <a:bodyPr>
            <a:normAutofit/>
          </a:bodyPr>
          <a:lstStyle/>
          <a:p>
            <a:pPr marL="0" indent="0">
              <a:buNone/>
            </a:pPr>
            <a:r>
              <a:rPr lang="en-US" sz="2200" b="1" dirty="0"/>
              <a:t>Motions</a:t>
            </a:r>
          </a:p>
          <a:p>
            <a:r>
              <a:rPr lang="en-US" sz="2200" dirty="0"/>
              <a:t>There is a table of motions in the National FFA Student Handbook on page 74.</a:t>
            </a:r>
            <a:endParaRPr lang="en-US" sz="1800" dirty="0"/>
          </a:p>
        </p:txBody>
      </p:sp>
      <p:pic>
        <p:nvPicPr>
          <p:cNvPr id="5" name="Picture 4">
            <a:extLst>
              <a:ext uri="{FF2B5EF4-FFF2-40B4-BE49-F238E27FC236}">
                <a16:creationId xmlns:a16="http://schemas.microsoft.com/office/drawing/2014/main" id="{BB6D6907-CAE2-B943-0EFF-BECF5A2AC495}"/>
              </a:ext>
            </a:extLst>
          </p:cNvPr>
          <p:cNvPicPr>
            <a:picLocks noChangeAspect="1"/>
          </p:cNvPicPr>
          <p:nvPr/>
        </p:nvPicPr>
        <p:blipFill rotWithShape="1">
          <a:blip r:embed="rId2"/>
          <a:srcRect l="6395" t="4013" b="2136"/>
          <a:stretch/>
        </p:blipFill>
        <p:spPr>
          <a:xfrm>
            <a:off x="6463758" y="827225"/>
            <a:ext cx="4387751" cy="5841924"/>
          </a:xfrm>
          <a:prstGeom prst="rect">
            <a:avLst/>
          </a:prstGeom>
          <a:ln w="38100">
            <a:solidFill>
              <a:schemeClr val="tx1"/>
            </a:solidFill>
          </a:ln>
        </p:spPr>
      </p:pic>
    </p:spTree>
    <p:extLst>
      <p:ext uri="{BB962C8B-B14F-4D97-AF65-F5344CB8AC3E}">
        <p14:creationId xmlns:p14="http://schemas.microsoft.com/office/powerpoint/2010/main" val="3068366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1" y="1718905"/>
            <a:ext cx="5828930" cy="1621318"/>
          </a:xfrm>
        </p:spPr>
        <p:txBody>
          <a:bodyPr>
            <a:normAutofit/>
          </a:bodyPr>
          <a:lstStyle/>
          <a:p>
            <a:pPr marL="0" indent="0">
              <a:buNone/>
            </a:pPr>
            <a:r>
              <a:rPr lang="en-US" sz="2200" b="1" dirty="0"/>
              <a:t>Main Motions: </a:t>
            </a:r>
            <a:r>
              <a:rPr lang="en-US" sz="2000" dirty="0"/>
              <a:t>Used to bring new business before a group</a:t>
            </a:r>
          </a:p>
          <a:p>
            <a:r>
              <a:rPr lang="en-US" sz="2000" dirty="0"/>
              <a:t>Use the following procedure:</a:t>
            </a:r>
          </a:p>
        </p:txBody>
      </p:sp>
      <p:sp>
        <p:nvSpPr>
          <p:cNvPr id="4" name="TextBox 3">
            <a:extLst>
              <a:ext uri="{FF2B5EF4-FFF2-40B4-BE49-F238E27FC236}">
                <a16:creationId xmlns:a16="http://schemas.microsoft.com/office/drawing/2014/main" id="{A4AF7DA7-D054-8B5A-7EF5-47BDC0F518CD}"/>
              </a:ext>
            </a:extLst>
          </p:cNvPr>
          <p:cNvSpPr txBox="1"/>
          <p:nvPr/>
        </p:nvSpPr>
        <p:spPr>
          <a:xfrm>
            <a:off x="838201" y="2933433"/>
            <a:ext cx="5640281" cy="953453"/>
          </a:xfrm>
          <a:prstGeom prst="roundRect">
            <a:avLst/>
          </a:prstGeom>
          <a:noFill/>
          <a:ln w="38100">
            <a:solidFill>
              <a:schemeClr val="accent1"/>
            </a:solidFill>
          </a:ln>
        </p:spPr>
        <p:txBody>
          <a:bodyPr wrap="square" rtlCol="0">
            <a:spAutoFit/>
          </a:bodyPr>
          <a:lstStyle/>
          <a:p>
            <a:pPr algn="ctr"/>
            <a:r>
              <a:rPr lang="en-US" b="1" dirty="0">
                <a:solidFill>
                  <a:schemeClr val="tx2"/>
                </a:solidFill>
              </a:rPr>
              <a:t>Step 1</a:t>
            </a:r>
          </a:p>
          <a:p>
            <a:pPr algn="ctr"/>
            <a:r>
              <a:rPr lang="en-US" sz="1600" dirty="0">
                <a:solidFill>
                  <a:schemeClr val="tx2"/>
                </a:solidFill>
              </a:rPr>
              <a:t>Member rises and addresses the chair by saying </a:t>
            </a:r>
            <a:r>
              <a:rPr lang="en-US" sz="1600" b="1" dirty="0">
                <a:solidFill>
                  <a:schemeClr val="tx2"/>
                </a:solidFill>
              </a:rPr>
              <a:t>“Mr./Mdm./Office (Last Name).”</a:t>
            </a:r>
          </a:p>
        </p:txBody>
      </p:sp>
      <p:sp>
        <p:nvSpPr>
          <p:cNvPr id="5" name="TextBox 4">
            <a:extLst>
              <a:ext uri="{FF2B5EF4-FFF2-40B4-BE49-F238E27FC236}">
                <a16:creationId xmlns:a16="http://schemas.microsoft.com/office/drawing/2014/main" id="{AB2D7A2F-8787-EB33-EB84-EE2368651640}"/>
              </a:ext>
            </a:extLst>
          </p:cNvPr>
          <p:cNvSpPr txBox="1"/>
          <p:nvPr/>
        </p:nvSpPr>
        <p:spPr>
          <a:xfrm>
            <a:off x="838201" y="3977246"/>
            <a:ext cx="5640281" cy="953453"/>
          </a:xfrm>
          <a:prstGeom prst="roundRect">
            <a:avLst/>
          </a:prstGeom>
          <a:noFill/>
          <a:ln w="38100">
            <a:solidFill>
              <a:schemeClr val="accent1"/>
            </a:solidFill>
          </a:ln>
        </p:spPr>
        <p:txBody>
          <a:bodyPr wrap="square" rtlCol="0">
            <a:spAutoFit/>
          </a:bodyPr>
          <a:lstStyle/>
          <a:p>
            <a:pPr algn="ctr"/>
            <a:r>
              <a:rPr lang="en-US" b="1" dirty="0">
                <a:solidFill>
                  <a:schemeClr val="tx2"/>
                </a:solidFill>
              </a:rPr>
              <a:t>Step 2</a:t>
            </a:r>
          </a:p>
          <a:p>
            <a:pPr algn="ctr"/>
            <a:r>
              <a:rPr lang="en-US" sz="1600" dirty="0">
                <a:solidFill>
                  <a:schemeClr val="tx2"/>
                </a:solidFill>
              </a:rPr>
              <a:t>When recognized by the chair, member begins their motion with these words: </a:t>
            </a:r>
            <a:r>
              <a:rPr lang="en-US" sz="1600" b="1" dirty="0">
                <a:solidFill>
                  <a:schemeClr val="tx2"/>
                </a:solidFill>
              </a:rPr>
              <a:t>“I move to …”</a:t>
            </a:r>
          </a:p>
        </p:txBody>
      </p:sp>
      <p:sp>
        <p:nvSpPr>
          <p:cNvPr id="6" name="TextBox 5">
            <a:extLst>
              <a:ext uri="{FF2B5EF4-FFF2-40B4-BE49-F238E27FC236}">
                <a16:creationId xmlns:a16="http://schemas.microsoft.com/office/drawing/2014/main" id="{11495B8D-947D-51D8-CB36-3BE792BC6E30}"/>
              </a:ext>
            </a:extLst>
          </p:cNvPr>
          <p:cNvSpPr txBox="1"/>
          <p:nvPr/>
        </p:nvSpPr>
        <p:spPr>
          <a:xfrm>
            <a:off x="838200" y="5021059"/>
            <a:ext cx="5640281" cy="1498283"/>
          </a:xfrm>
          <a:prstGeom prst="roundRect">
            <a:avLst/>
          </a:prstGeom>
          <a:noFill/>
          <a:ln w="38100">
            <a:solidFill>
              <a:schemeClr val="accent1"/>
            </a:solidFill>
          </a:ln>
        </p:spPr>
        <p:txBody>
          <a:bodyPr wrap="square" rtlCol="0">
            <a:spAutoFit/>
          </a:bodyPr>
          <a:lstStyle/>
          <a:p>
            <a:pPr algn="ctr"/>
            <a:r>
              <a:rPr lang="en-US" b="1" dirty="0">
                <a:solidFill>
                  <a:schemeClr val="tx2"/>
                </a:solidFill>
              </a:rPr>
              <a:t>Step 3</a:t>
            </a:r>
          </a:p>
          <a:p>
            <a:pPr algn="ctr"/>
            <a:r>
              <a:rPr lang="en-US" sz="1600" dirty="0">
                <a:solidFill>
                  <a:schemeClr val="tx2"/>
                </a:solidFill>
              </a:rPr>
              <a:t>A second is needed, so an interested member should say </a:t>
            </a:r>
            <a:r>
              <a:rPr lang="en-US" sz="1600" b="1" dirty="0">
                <a:solidFill>
                  <a:schemeClr val="tx2"/>
                </a:solidFill>
              </a:rPr>
              <a:t>“I second the motion.”</a:t>
            </a:r>
          </a:p>
          <a:p>
            <a:pPr algn="ctr"/>
            <a:r>
              <a:rPr lang="en-US" sz="1600" dirty="0">
                <a:solidFill>
                  <a:schemeClr val="tx2"/>
                </a:solidFill>
              </a:rPr>
              <a:t>If there is a second, chair will announce the motion. If no second, the motion dies from lack of a second.</a:t>
            </a:r>
          </a:p>
        </p:txBody>
      </p:sp>
      <p:sp>
        <p:nvSpPr>
          <p:cNvPr id="7" name="TextBox 6">
            <a:extLst>
              <a:ext uri="{FF2B5EF4-FFF2-40B4-BE49-F238E27FC236}">
                <a16:creationId xmlns:a16="http://schemas.microsoft.com/office/drawing/2014/main" id="{74DEBC79-DC04-226E-2850-31295E9F05C9}"/>
              </a:ext>
            </a:extLst>
          </p:cNvPr>
          <p:cNvSpPr txBox="1"/>
          <p:nvPr/>
        </p:nvSpPr>
        <p:spPr>
          <a:xfrm>
            <a:off x="6671939" y="1205828"/>
            <a:ext cx="4776186" cy="1770698"/>
          </a:xfrm>
          <a:prstGeom prst="roundRect">
            <a:avLst/>
          </a:prstGeom>
          <a:noFill/>
          <a:ln w="38100">
            <a:solidFill>
              <a:schemeClr val="accent1"/>
            </a:solidFill>
          </a:ln>
        </p:spPr>
        <p:txBody>
          <a:bodyPr wrap="square" rtlCol="0">
            <a:spAutoFit/>
          </a:bodyPr>
          <a:lstStyle/>
          <a:p>
            <a:pPr algn="ctr"/>
            <a:r>
              <a:rPr lang="en-US" b="1" dirty="0">
                <a:solidFill>
                  <a:schemeClr val="tx2"/>
                </a:solidFill>
              </a:rPr>
              <a:t>Step 4</a:t>
            </a:r>
          </a:p>
          <a:p>
            <a:pPr algn="ctr"/>
            <a:r>
              <a:rPr lang="en-US" sz="1600" dirty="0">
                <a:solidFill>
                  <a:schemeClr val="tx2"/>
                </a:solidFill>
              </a:rPr>
              <a:t>The main motion is then open for discussion. Every member has the right to be heard by obtaining the floor. No other item of business can be brought up during discussion.</a:t>
            </a:r>
          </a:p>
        </p:txBody>
      </p:sp>
      <p:sp>
        <p:nvSpPr>
          <p:cNvPr id="9" name="TextBox 8">
            <a:extLst>
              <a:ext uri="{FF2B5EF4-FFF2-40B4-BE49-F238E27FC236}">
                <a16:creationId xmlns:a16="http://schemas.microsoft.com/office/drawing/2014/main" id="{01E5FD38-4E2B-CD42-BFFD-D07855FCAABB}"/>
              </a:ext>
            </a:extLst>
          </p:cNvPr>
          <p:cNvSpPr txBox="1"/>
          <p:nvPr/>
        </p:nvSpPr>
        <p:spPr>
          <a:xfrm>
            <a:off x="6671939" y="3105687"/>
            <a:ext cx="4776186" cy="3405188"/>
          </a:xfrm>
          <a:prstGeom prst="roundRect">
            <a:avLst/>
          </a:prstGeom>
          <a:noFill/>
          <a:ln w="38100">
            <a:solidFill>
              <a:schemeClr val="accent1"/>
            </a:solidFill>
          </a:ln>
        </p:spPr>
        <p:txBody>
          <a:bodyPr wrap="square" rtlCol="0">
            <a:spAutoFit/>
          </a:bodyPr>
          <a:lstStyle/>
          <a:p>
            <a:pPr algn="ctr"/>
            <a:r>
              <a:rPr lang="en-US" b="1" dirty="0">
                <a:solidFill>
                  <a:schemeClr val="tx2"/>
                </a:solidFill>
              </a:rPr>
              <a:t>Step 5</a:t>
            </a:r>
          </a:p>
          <a:p>
            <a:pPr algn="ctr"/>
            <a:r>
              <a:rPr lang="en-US" sz="1600" dirty="0">
                <a:solidFill>
                  <a:schemeClr val="tx2"/>
                </a:solidFill>
              </a:rPr>
              <a:t>When there is no further discussion, the president calls for a vote. </a:t>
            </a:r>
          </a:p>
          <a:p>
            <a:pPr algn="ctr"/>
            <a:r>
              <a:rPr lang="en-US" sz="1600" dirty="0">
                <a:solidFill>
                  <a:schemeClr val="tx2"/>
                </a:solidFill>
              </a:rPr>
              <a:t>Proper form to use:</a:t>
            </a:r>
          </a:p>
          <a:p>
            <a:pPr algn="ctr"/>
            <a:r>
              <a:rPr lang="en-US" sz="1600" dirty="0">
                <a:solidFill>
                  <a:schemeClr val="tx2"/>
                </a:solidFill>
              </a:rPr>
              <a:t>Presiding officer: </a:t>
            </a:r>
            <a:r>
              <a:rPr lang="en-US" sz="1600" b="1" dirty="0">
                <a:solidFill>
                  <a:schemeClr val="tx2"/>
                </a:solidFill>
              </a:rPr>
              <a:t>“All those in favor of the motion to ____ signify by saying aye.”</a:t>
            </a:r>
          </a:p>
          <a:p>
            <a:pPr algn="ctr"/>
            <a:r>
              <a:rPr lang="en-US" sz="1600" i="1" dirty="0">
                <a:solidFill>
                  <a:schemeClr val="tx2"/>
                </a:solidFill>
              </a:rPr>
              <a:t>(Members respond.)</a:t>
            </a:r>
          </a:p>
          <a:p>
            <a:pPr algn="ctr"/>
            <a:r>
              <a:rPr lang="en-US" sz="1600" b="1" dirty="0">
                <a:solidFill>
                  <a:schemeClr val="tx2"/>
                </a:solidFill>
              </a:rPr>
              <a:t>“All opposed, say no.” </a:t>
            </a:r>
          </a:p>
          <a:p>
            <a:pPr algn="ctr"/>
            <a:r>
              <a:rPr lang="en-US" sz="1600" i="1" dirty="0">
                <a:solidFill>
                  <a:schemeClr val="tx2"/>
                </a:solidFill>
              </a:rPr>
              <a:t>(Members respond.)</a:t>
            </a:r>
          </a:p>
          <a:p>
            <a:pPr algn="ctr"/>
            <a:r>
              <a:rPr lang="en-US" sz="1600" b="1" dirty="0">
                <a:solidFill>
                  <a:schemeClr val="tx2"/>
                </a:solidFill>
              </a:rPr>
              <a:t>“The motion is carried/defeated.”</a:t>
            </a:r>
          </a:p>
          <a:p>
            <a:pPr algn="ctr"/>
            <a:r>
              <a:rPr lang="en-US" sz="1600" i="1" dirty="0">
                <a:solidFill>
                  <a:schemeClr val="tx2"/>
                </a:solidFill>
              </a:rPr>
              <a:t>*Tap gavel once.*</a:t>
            </a:r>
          </a:p>
        </p:txBody>
      </p:sp>
    </p:spTree>
    <p:extLst>
      <p:ext uri="{BB962C8B-B14F-4D97-AF65-F5344CB8AC3E}">
        <p14:creationId xmlns:p14="http://schemas.microsoft.com/office/powerpoint/2010/main" val="25017700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07682"/>
            <a:ext cx="5257800" cy="4530974"/>
          </a:xfrm>
          <a:ln w="38100">
            <a:solidFill>
              <a:schemeClr val="tx1"/>
            </a:solidFill>
          </a:ln>
        </p:spPr>
        <p:txBody>
          <a:bodyPr>
            <a:normAutofit/>
          </a:bodyPr>
          <a:lstStyle/>
          <a:p>
            <a:pPr marL="0" indent="0">
              <a:buNone/>
            </a:pPr>
            <a:r>
              <a:rPr lang="en-US" sz="2200" b="1" dirty="0"/>
              <a:t>Amendments</a:t>
            </a:r>
          </a:p>
          <a:p>
            <a:r>
              <a:rPr lang="en-US" sz="2200" dirty="0"/>
              <a:t>If a member believes the main motion can be improved, it can be changed or modified through a motion to amend.</a:t>
            </a:r>
          </a:p>
          <a:p>
            <a:r>
              <a:rPr lang="en-US" sz="2200" dirty="0"/>
              <a:t>Three common ways to present amendments:</a:t>
            </a:r>
          </a:p>
          <a:p>
            <a:pPr lvl="1"/>
            <a:r>
              <a:rPr lang="en-US" sz="1800" b="1" dirty="0"/>
              <a:t>By inserting or adding</a:t>
            </a:r>
          </a:p>
          <a:p>
            <a:pPr lvl="1"/>
            <a:r>
              <a:rPr lang="en-US" sz="1800" b="1" dirty="0"/>
              <a:t>By striking out</a:t>
            </a:r>
          </a:p>
          <a:p>
            <a:pPr lvl="1"/>
            <a:r>
              <a:rPr lang="en-US" sz="1800" b="1" dirty="0"/>
              <a:t>By a combination of striking out and inserting</a:t>
            </a:r>
          </a:p>
          <a:p>
            <a:r>
              <a:rPr lang="en-US" sz="2200" dirty="0"/>
              <a:t>Requires a second and a vote </a:t>
            </a:r>
          </a:p>
        </p:txBody>
      </p:sp>
      <p:sp>
        <p:nvSpPr>
          <p:cNvPr id="4" name="Content Placeholder 2">
            <a:extLst>
              <a:ext uri="{FF2B5EF4-FFF2-40B4-BE49-F238E27FC236}">
                <a16:creationId xmlns:a16="http://schemas.microsoft.com/office/drawing/2014/main" id="{BE2A2C34-A7D0-24CC-43B8-C5809FC73B52}"/>
              </a:ext>
            </a:extLst>
          </p:cNvPr>
          <p:cNvSpPr txBox="1">
            <a:spLocks/>
          </p:cNvSpPr>
          <p:nvPr/>
        </p:nvSpPr>
        <p:spPr>
          <a:xfrm>
            <a:off x="6096000" y="1807682"/>
            <a:ext cx="5257800" cy="4530974"/>
          </a:xfrm>
          <a:prstGeom prst="rect">
            <a:avLst/>
          </a:prstGeom>
          <a:ln w="38100">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Refer to Committee</a:t>
            </a:r>
          </a:p>
          <a:p>
            <a:r>
              <a:rPr lang="en-US" sz="2200" dirty="0"/>
              <a:t>This motion is used to gather more information before making a final decision.</a:t>
            </a:r>
          </a:p>
          <a:p>
            <a:r>
              <a:rPr lang="en-US" sz="2200" b="1" dirty="0"/>
              <a:t>“I move to refer this motion to a committee to report at our next meeting.”</a:t>
            </a:r>
          </a:p>
          <a:p>
            <a:r>
              <a:rPr lang="en-US" sz="2200" dirty="0"/>
              <a:t>Motion can specify the number of members on committee and who appoints them as well as indicate when the committee reports back</a:t>
            </a:r>
          </a:p>
        </p:txBody>
      </p:sp>
    </p:spTree>
    <p:extLst>
      <p:ext uri="{BB962C8B-B14F-4D97-AF65-F5344CB8AC3E}">
        <p14:creationId xmlns:p14="http://schemas.microsoft.com/office/powerpoint/2010/main" val="5348052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07682"/>
            <a:ext cx="5257800" cy="4530974"/>
          </a:xfrm>
          <a:ln w="38100">
            <a:solidFill>
              <a:schemeClr val="tx1"/>
            </a:solidFill>
          </a:ln>
        </p:spPr>
        <p:txBody>
          <a:bodyPr>
            <a:normAutofit/>
          </a:bodyPr>
          <a:lstStyle/>
          <a:p>
            <a:pPr marL="0" indent="0">
              <a:buNone/>
            </a:pPr>
            <a:r>
              <a:rPr lang="en-US" sz="2200" b="1" dirty="0"/>
              <a:t>Postpone Definitely</a:t>
            </a:r>
          </a:p>
          <a:p>
            <a:r>
              <a:rPr lang="en-US" sz="2200" dirty="0"/>
              <a:t>This motion is used when you think the chapter is not ready to vote on it right then.</a:t>
            </a:r>
          </a:p>
          <a:p>
            <a:r>
              <a:rPr lang="en-US" sz="2200" dirty="0"/>
              <a:t>Postponing definitely allows a group to hold off on voting and set a specific time to revisit.</a:t>
            </a:r>
          </a:p>
          <a:p>
            <a:r>
              <a:rPr lang="en-US" sz="2200" b="1" dirty="0"/>
              <a:t>“I move to postpone action on this motion until our next regular meeting.”</a:t>
            </a:r>
          </a:p>
          <a:p>
            <a:r>
              <a:rPr lang="en-US" sz="2200" dirty="0"/>
              <a:t>Requires a second and a vote</a:t>
            </a:r>
          </a:p>
        </p:txBody>
      </p:sp>
      <p:sp>
        <p:nvSpPr>
          <p:cNvPr id="4" name="Content Placeholder 2">
            <a:extLst>
              <a:ext uri="{FF2B5EF4-FFF2-40B4-BE49-F238E27FC236}">
                <a16:creationId xmlns:a16="http://schemas.microsoft.com/office/drawing/2014/main" id="{BE2A2C34-A7D0-24CC-43B8-C5809FC73B52}"/>
              </a:ext>
            </a:extLst>
          </p:cNvPr>
          <p:cNvSpPr txBox="1">
            <a:spLocks/>
          </p:cNvSpPr>
          <p:nvPr/>
        </p:nvSpPr>
        <p:spPr>
          <a:xfrm>
            <a:off x="6096000" y="1807682"/>
            <a:ext cx="5257800" cy="4530974"/>
          </a:xfrm>
          <a:prstGeom prst="rect">
            <a:avLst/>
          </a:prstGeom>
          <a:ln w="38100">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Lay on the Table</a:t>
            </a:r>
          </a:p>
          <a:p>
            <a:r>
              <a:rPr lang="en-US" sz="2200" dirty="0"/>
              <a:t>Allows you to postpone action or a motion if something urgent comes up</a:t>
            </a:r>
          </a:p>
          <a:p>
            <a:r>
              <a:rPr lang="en-US" sz="2200" dirty="0"/>
              <a:t>Once tabled, it requires a motion and vote to take from the table at the same or next meeting.</a:t>
            </a:r>
          </a:p>
          <a:p>
            <a:r>
              <a:rPr lang="en-US" sz="2200" b="1" dirty="0"/>
              <a:t>“I move to lay this motion on the table.”</a:t>
            </a:r>
          </a:p>
          <a:p>
            <a:r>
              <a:rPr lang="en-US" sz="2200" b="1" dirty="0"/>
              <a:t>“I move to take from the table the motion to _____ tabled at our previous meeting.”</a:t>
            </a:r>
          </a:p>
        </p:txBody>
      </p:sp>
    </p:spTree>
    <p:extLst>
      <p:ext uri="{BB962C8B-B14F-4D97-AF65-F5344CB8AC3E}">
        <p14:creationId xmlns:p14="http://schemas.microsoft.com/office/powerpoint/2010/main" val="33272716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Parliamentary Procedure</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07682"/>
            <a:ext cx="5257800" cy="4530974"/>
          </a:xfrm>
          <a:ln w="38100">
            <a:solidFill>
              <a:schemeClr val="tx1"/>
            </a:solidFill>
          </a:ln>
        </p:spPr>
        <p:txBody>
          <a:bodyPr>
            <a:normAutofit lnSpcReduction="10000"/>
          </a:bodyPr>
          <a:lstStyle/>
          <a:p>
            <a:pPr marL="0" indent="0">
              <a:buNone/>
            </a:pPr>
            <a:r>
              <a:rPr lang="en-US" sz="2200" b="1" dirty="0"/>
              <a:t>Point of Order</a:t>
            </a:r>
          </a:p>
          <a:p>
            <a:r>
              <a:rPr lang="en-US" sz="2200" dirty="0"/>
              <a:t>A tool commonly used to return a meeting to order </a:t>
            </a:r>
          </a:p>
          <a:p>
            <a:r>
              <a:rPr lang="en-US" sz="2200" dirty="0"/>
              <a:t>It is used any time you believe a parliamentary error has been made.</a:t>
            </a:r>
          </a:p>
          <a:p>
            <a:r>
              <a:rPr lang="en-US" sz="2200" dirty="0"/>
              <a:t>You would immediately say </a:t>
            </a:r>
            <a:r>
              <a:rPr lang="en-US" sz="2200" b="1" dirty="0"/>
              <a:t>“Point of order.”</a:t>
            </a:r>
          </a:p>
          <a:p>
            <a:r>
              <a:rPr lang="en-US" sz="2200" dirty="0"/>
              <a:t>President: </a:t>
            </a:r>
            <a:r>
              <a:rPr lang="en-US" sz="2200" b="1" dirty="0"/>
              <a:t>“State your point.”</a:t>
            </a:r>
          </a:p>
          <a:p>
            <a:r>
              <a:rPr lang="en-US" sz="2200" dirty="0"/>
              <a:t>You: State the error that has been presented.</a:t>
            </a:r>
          </a:p>
          <a:p>
            <a:r>
              <a:rPr lang="en-US" sz="2200" dirty="0"/>
              <a:t>President: Accepts or denies the error</a:t>
            </a:r>
          </a:p>
        </p:txBody>
      </p:sp>
      <p:sp>
        <p:nvSpPr>
          <p:cNvPr id="4" name="Content Placeholder 2">
            <a:extLst>
              <a:ext uri="{FF2B5EF4-FFF2-40B4-BE49-F238E27FC236}">
                <a16:creationId xmlns:a16="http://schemas.microsoft.com/office/drawing/2014/main" id="{BE2A2C34-A7D0-24CC-43B8-C5809FC73B52}"/>
              </a:ext>
            </a:extLst>
          </p:cNvPr>
          <p:cNvSpPr txBox="1">
            <a:spLocks/>
          </p:cNvSpPr>
          <p:nvPr/>
        </p:nvSpPr>
        <p:spPr>
          <a:xfrm>
            <a:off x="6096000" y="1807682"/>
            <a:ext cx="5257800" cy="4530974"/>
          </a:xfrm>
          <a:prstGeom prst="rect">
            <a:avLst/>
          </a:prstGeom>
          <a:ln w="38100">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Adjourn</a:t>
            </a:r>
          </a:p>
          <a:p>
            <a:r>
              <a:rPr lang="en-US" sz="2200" dirty="0"/>
              <a:t>A popular motion to use</a:t>
            </a:r>
          </a:p>
          <a:p>
            <a:r>
              <a:rPr lang="en-US" sz="2200" dirty="0"/>
              <a:t>Used when it is time to close the meeting</a:t>
            </a:r>
          </a:p>
          <a:p>
            <a:r>
              <a:rPr lang="en-US" sz="2200" dirty="0"/>
              <a:t>Stand, be recognized by the chair and say </a:t>
            </a:r>
            <a:r>
              <a:rPr lang="en-US" sz="2200" b="1" dirty="0"/>
              <a:t>“I move to adjourn.”</a:t>
            </a:r>
          </a:p>
          <a:p>
            <a:r>
              <a:rPr lang="en-US" sz="2200" dirty="0"/>
              <a:t>Requires a second and a vote, no discussion is allowed </a:t>
            </a:r>
          </a:p>
          <a:p>
            <a:r>
              <a:rPr lang="en-US" sz="2200" dirty="0"/>
              <a:t>If passed, the meeting ends immediately.</a:t>
            </a:r>
          </a:p>
        </p:txBody>
      </p:sp>
    </p:spTree>
    <p:extLst>
      <p:ext uri="{BB962C8B-B14F-4D97-AF65-F5344CB8AC3E}">
        <p14:creationId xmlns:p14="http://schemas.microsoft.com/office/powerpoint/2010/main" val="19506071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Official Ceremonies</a:t>
            </a:r>
          </a:p>
        </p:txBody>
      </p:sp>
      <p:sp>
        <p:nvSpPr>
          <p:cNvPr id="6" name="TextBox 5">
            <a:extLst>
              <a:ext uri="{FF2B5EF4-FFF2-40B4-BE49-F238E27FC236}">
                <a16:creationId xmlns:a16="http://schemas.microsoft.com/office/drawing/2014/main" id="{7BFEDF9E-6786-D5A8-73B7-43112D33CAB5}"/>
              </a:ext>
            </a:extLst>
          </p:cNvPr>
          <p:cNvSpPr txBox="1"/>
          <p:nvPr/>
        </p:nvSpPr>
        <p:spPr>
          <a:xfrm>
            <a:off x="838201" y="1764943"/>
            <a:ext cx="4887896" cy="1225868"/>
          </a:xfrm>
          <a:prstGeom prst="roundRect">
            <a:avLst/>
          </a:prstGeom>
          <a:noFill/>
          <a:ln w="38100">
            <a:solidFill>
              <a:schemeClr val="accent1"/>
            </a:solidFill>
          </a:ln>
        </p:spPr>
        <p:txBody>
          <a:bodyPr wrap="square" rtlCol="0">
            <a:spAutoFit/>
          </a:bodyPr>
          <a:lstStyle/>
          <a:p>
            <a:pPr algn="ctr"/>
            <a:r>
              <a:rPr lang="en-US" b="1" dirty="0">
                <a:solidFill>
                  <a:schemeClr val="tx2"/>
                </a:solidFill>
              </a:rPr>
              <a:t>Official Opening Ceremony</a:t>
            </a:r>
          </a:p>
          <a:p>
            <a:pPr algn="ctr"/>
            <a:r>
              <a:rPr lang="en-US" sz="1600" dirty="0">
                <a:solidFill>
                  <a:schemeClr val="tx2"/>
                </a:solidFill>
              </a:rPr>
              <a:t>Page 75</a:t>
            </a:r>
          </a:p>
          <a:p>
            <a:pPr algn="ctr"/>
            <a:r>
              <a:rPr lang="en-US" sz="1600" dirty="0">
                <a:solidFill>
                  <a:schemeClr val="tx2"/>
                </a:solidFill>
              </a:rPr>
              <a:t>Used at the beginning of an FFA event or meeting</a:t>
            </a:r>
          </a:p>
        </p:txBody>
      </p:sp>
      <p:sp>
        <p:nvSpPr>
          <p:cNvPr id="7" name="TextBox 6">
            <a:extLst>
              <a:ext uri="{FF2B5EF4-FFF2-40B4-BE49-F238E27FC236}">
                <a16:creationId xmlns:a16="http://schemas.microsoft.com/office/drawing/2014/main" id="{0161E98D-2B5F-4018-CDC4-E84E9B36247E}"/>
              </a:ext>
            </a:extLst>
          </p:cNvPr>
          <p:cNvSpPr txBox="1"/>
          <p:nvPr/>
        </p:nvSpPr>
        <p:spPr>
          <a:xfrm>
            <a:off x="6096000" y="825057"/>
            <a:ext cx="5257800" cy="1225868"/>
          </a:xfrm>
          <a:prstGeom prst="roundRect">
            <a:avLst/>
          </a:prstGeom>
          <a:noFill/>
          <a:ln w="38100">
            <a:solidFill>
              <a:schemeClr val="accent1"/>
            </a:solidFill>
          </a:ln>
        </p:spPr>
        <p:txBody>
          <a:bodyPr wrap="square" rtlCol="0">
            <a:spAutoFit/>
          </a:bodyPr>
          <a:lstStyle/>
          <a:p>
            <a:pPr algn="ctr"/>
            <a:r>
              <a:rPr lang="en-US" b="1" dirty="0">
                <a:solidFill>
                  <a:schemeClr val="tx2"/>
                </a:solidFill>
              </a:rPr>
              <a:t>Discovery FFA Degree Ceremony</a:t>
            </a:r>
          </a:p>
          <a:p>
            <a:pPr algn="ctr"/>
            <a:r>
              <a:rPr lang="en-US" sz="1600" dirty="0">
                <a:solidFill>
                  <a:schemeClr val="tx2"/>
                </a:solidFill>
              </a:rPr>
              <a:t>Page 77</a:t>
            </a:r>
          </a:p>
          <a:p>
            <a:pPr algn="ctr"/>
            <a:r>
              <a:rPr lang="en-US" sz="1600" dirty="0">
                <a:solidFill>
                  <a:schemeClr val="tx2"/>
                </a:solidFill>
              </a:rPr>
              <a:t>Used to award members their Discovery FFA Degrees</a:t>
            </a:r>
          </a:p>
        </p:txBody>
      </p:sp>
      <p:sp>
        <p:nvSpPr>
          <p:cNvPr id="8" name="TextBox 7">
            <a:extLst>
              <a:ext uri="{FF2B5EF4-FFF2-40B4-BE49-F238E27FC236}">
                <a16:creationId xmlns:a16="http://schemas.microsoft.com/office/drawing/2014/main" id="{016ACF53-E8C9-9E75-095B-2BC82609EB11}"/>
              </a:ext>
            </a:extLst>
          </p:cNvPr>
          <p:cNvSpPr txBox="1"/>
          <p:nvPr/>
        </p:nvSpPr>
        <p:spPr>
          <a:xfrm>
            <a:off x="6096000" y="2253210"/>
            <a:ext cx="5257800" cy="1225868"/>
          </a:xfrm>
          <a:prstGeom prst="roundRect">
            <a:avLst/>
          </a:prstGeom>
          <a:noFill/>
          <a:ln w="38100">
            <a:solidFill>
              <a:schemeClr val="accent1"/>
            </a:solidFill>
          </a:ln>
        </p:spPr>
        <p:txBody>
          <a:bodyPr wrap="square" rtlCol="0">
            <a:spAutoFit/>
          </a:bodyPr>
          <a:lstStyle/>
          <a:p>
            <a:pPr algn="ctr"/>
            <a:r>
              <a:rPr lang="en-US" b="1" dirty="0">
                <a:solidFill>
                  <a:schemeClr val="tx2"/>
                </a:solidFill>
              </a:rPr>
              <a:t>Greenhand FFA Degree Ceremony</a:t>
            </a:r>
          </a:p>
          <a:p>
            <a:pPr algn="ctr"/>
            <a:r>
              <a:rPr lang="en-US" sz="1600" dirty="0">
                <a:solidFill>
                  <a:schemeClr val="tx2"/>
                </a:solidFill>
              </a:rPr>
              <a:t>Page 78</a:t>
            </a:r>
          </a:p>
          <a:p>
            <a:pPr algn="ctr"/>
            <a:r>
              <a:rPr lang="en-US" sz="1600" dirty="0">
                <a:solidFill>
                  <a:schemeClr val="tx2"/>
                </a:solidFill>
              </a:rPr>
              <a:t>Used to award members their Greenhand FFA Degrees</a:t>
            </a:r>
          </a:p>
        </p:txBody>
      </p:sp>
      <p:sp>
        <p:nvSpPr>
          <p:cNvPr id="10" name="TextBox 9">
            <a:extLst>
              <a:ext uri="{FF2B5EF4-FFF2-40B4-BE49-F238E27FC236}">
                <a16:creationId xmlns:a16="http://schemas.microsoft.com/office/drawing/2014/main" id="{49A925BF-44E7-3E1B-4071-E000864F2B40}"/>
              </a:ext>
            </a:extLst>
          </p:cNvPr>
          <p:cNvSpPr txBox="1"/>
          <p:nvPr/>
        </p:nvSpPr>
        <p:spPr>
          <a:xfrm>
            <a:off x="838200" y="3210771"/>
            <a:ext cx="4887896" cy="953453"/>
          </a:xfrm>
          <a:prstGeom prst="roundRect">
            <a:avLst/>
          </a:prstGeom>
          <a:noFill/>
          <a:ln w="38100">
            <a:solidFill>
              <a:schemeClr val="accent1"/>
            </a:solidFill>
          </a:ln>
        </p:spPr>
        <p:txBody>
          <a:bodyPr wrap="square" rtlCol="0">
            <a:spAutoFit/>
          </a:bodyPr>
          <a:lstStyle/>
          <a:p>
            <a:pPr algn="ctr"/>
            <a:r>
              <a:rPr lang="en-US" b="1" dirty="0">
                <a:solidFill>
                  <a:schemeClr val="tx2"/>
                </a:solidFill>
              </a:rPr>
              <a:t>Official Closing Ceremony</a:t>
            </a:r>
          </a:p>
          <a:p>
            <a:pPr algn="ctr"/>
            <a:r>
              <a:rPr lang="en-US" sz="1600" dirty="0">
                <a:solidFill>
                  <a:schemeClr val="tx2"/>
                </a:solidFill>
              </a:rPr>
              <a:t>Page 76</a:t>
            </a:r>
          </a:p>
          <a:p>
            <a:pPr algn="ctr"/>
            <a:r>
              <a:rPr lang="en-US" sz="1600" dirty="0">
                <a:solidFill>
                  <a:schemeClr val="tx2"/>
                </a:solidFill>
              </a:rPr>
              <a:t>Used at the end of an FFA event or meeting</a:t>
            </a:r>
          </a:p>
        </p:txBody>
      </p:sp>
      <p:sp>
        <p:nvSpPr>
          <p:cNvPr id="3" name="TextBox 2">
            <a:extLst>
              <a:ext uri="{FF2B5EF4-FFF2-40B4-BE49-F238E27FC236}">
                <a16:creationId xmlns:a16="http://schemas.microsoft.com/office/drawing/2014/main" id="{DF1217A3-07DD-D989-A28A-D3E38DEF6161}"/>
              </a:ext>
            </a:extLst>
          </p:cNvPr>
          <p:cNvSpPr txBox="1"/>
          <p:nvPr/>
        </p:nvSpPr>
        <p:spPr>
          <a:xfrm>
            <a:off x="6096000" y="3681363"/>
            <a:ext cx="5257800" cy="1225868"/>
          </a:xfrm>
          <a:prstGeom prst="roundRect">
            <a:avLst/>
          </a:prstGeom>
          <a:noFill/>
          <a:ln w="38100">
            <a:solidFill>
              <a:schemeClr val="accent1"/>
            </a:solidFill>
          </a:ln>
        </p:spPr>
        <p:txBody>
          <a:bodyPr wrap="square" rtlCol="0">
            <a:spAutoFit/>
          </a:bodyPr>
          <a:lstStyle/>
          <a:p>
            <a:pPr algn="ctr"/>
            <a:r>
              <a:rPr lang="en-US" b="1" dirty="0">
                <a:solidFill>
                  <a:schemeClr val="tx2"/>
                </a:solidFill>
              </a:rPr>
              <a:t>Chapter FFA Degree Ceremony</a:t>
            </a:r>
          </a:p>
          <a:p>
            <a:pPr algn="ctr"/>
            <a:r>
              <a:rPr lang="en-US" sz="1600" dirty="0">
                <a:solidFill>
                  <a:schemeClr val="tx2"/>
                </a:solidFill>
              </a:rPr>
              <a:t>Page 79</a:t>
            </a:r>
          </a:p>
          <a:p>
            <a:pPr algn="ctr"/>
            <a:r>
              <a:rPr lang="en-US" sz="1600" dirty="0">
                <a:solidFill>
                  <a:schemeClr val="tx2"/>
                </a:solidFill>
              </a:rPr>
              <a:t>Used to award members their Chapter FFA Degrees</a:t>
            </a:r>
          </a:p>
        </p:txBody>
      </p:sp>
      <p:sp>
        <p:nvSpPr>
          <p:cNvPr id="4" name="TextBox 3">
            <a:extLst>
              <a:ext uri="{FF2B5EF4-FFF2-40B4-BE49-F238E27FC236}">
                <a16:creationId xmlns:a16="http://schemas.microsoft.com/office/drawing/2014/main" id="{D598F49B-5078-C3E4-F1C5-C9D8B969E0E4}"/>
              </a:ext>
            </a:extLst>
          </p:cNvPr>
          <p:cNvSpPr txBox="1"/>
          <p:nvPr/>
        </p:nvSpPr>
        <p:spPr>
          <a:xfrm>
            <a:off x="6096000" y="5109516"/>
            <a:ext cx="5257800" cy="1225868"/>
          </a:xfrm>
          <a:prstGeom prst="roundRect">
            <a:avLst/>
          </a:prstGeom>
          <a:noFill/>
          <a:ln w="38100">
            <a:solidFill>
              <a:schemeClr val="accent1"/>
            </a:solidFill>
          </a:ln>
        </p:spPr>
        <p:txBody>
          <a:bodyPr wrap="square" rtlCol="0">
            <a:spAutoFit/>
          </a:bodyPr>
          <a:lstStyle/>
          <a:p>
            <a:pPr algn="ctr"/>
            <a:r>
              <a:rPr lang="en-US" b="1" dirty="0">
                <a:solidFill>
                  <a:schemeClr val="tx2"/>
                </a:solidFill>
              </a:rPr>
              <a:t>Honorary Degree Ceremony</a:t>
            </a:r>
          </a:p>
          <a:p>
            <a:pPr algn="ctr"/>
            <a:r>
              <a:rPr lang="en-US" sz="1600" dirty="0">
                <a:solidFill>
                  <a:schemeClr val="tx2"/>
                </a:solidFill>
              </a:rPr>
              <a:t>Page 81</a:t>
            </a:r>
          </a:p>
          <a:p>
            <a:pPr algn="ctr"/>
            <a:r>
              <a:rPr lang="en-US" sz="1600" dirty="0">
                <a:solidFill>
                  <a:schemeClr val="tx2"/>
                </a:solidFill>
              </a:rPr>
              <a:t>Used to award honorary members with their FFA degrees</a:t>
            </a:r>
          </a:p>
        </p:txBody>
      </p:sp>
      <p:pic>
        <p:nvPicPr>
          <p:cNvPr id="13" name="Picture 12" descr="A person standing at a podium&#10;&#10;Description automatically generated with medium confidence">
            <a:extLst>
              <a:ext uri="{FF2B5EF4-FFF2-40B4-BE49-F238E27FC236}">
                <a16:creationId xmlns:a16="http://schemas.microsoft.com/office/drawing/2014/main" id="{304F3B23-294B-5E20-A518-A3A34D42F1C9}"/>
              </a:ext>
            </a:extLst>
          </p:cNvPr>
          <p:cNvPicPr>
            <a:picLocks noChangeAspect="1"/>
          </p:cNvPicPr>
          <p:nvPr/>
        </p:nvPicPr>
        <p:blipFill rotWithShape="1">
          <a:blip r:embed="rId2">
            <a:extLst>
              <a:ext uri="{28A0092B-C50C-407E-A947-70E740481C1C}">
                <a14:useLocalDpi xmlns:a14="http://schemas.microsoft.com/office/drawing/2010/main" val="0"/>
              </a:ext>
            </a:extLst>
          </a:blip>
          <a:srcRect l="2909" t="8932" r="9496"/>
          <a:stretch/>
        </p:blipFill>
        <p:spPr>
          <a:xfrm>
            <a:off x="1609817" y="4348672"/>
            <a:ext cx="3352800" cy="2323837"/>
          </a:xfrm>
          <a:prstGeom prst="rect">
            <a:avLst/>
          </a:prstGeom>
          <a:ln w="38100">
            <a:solidFill>
              <a:schemeClr val="accent1"/>
            </a:solidFill>
          </a:ln>
        </p:spPr>
      </p:pic>
    </p:spTree>
    <p:extLst>
      <p:ext uri="{BB962C8B-B14F-4D97-AF65-F5344CB8AC3E}">
        <p14:creationId xmlns:p14="http://schemas.microsoft.com/office/powerpoint/2010/main" val="3302379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National FFA Week Ideas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706968" y="1807682"/>
            <a:ext cx="5063518" cy="4530974"/>
          </a:xfrm>
        </p:spPr>
        <p:txBody>
          <a:bodyPr>
            <a:normAutofit/>
          </a:bodyPr>
          <a:lstStyle/>
          <a:p>
            <a:pPr marL="0" indent="0">
              <a:buNone/>
            </a:pPr>
            <a:r>
              <a:rPr lang="en-US" sz="2200" dirty="0"/>
              <a:t>National FFA Week gives members a chance to educate the public about agriculture. During the week, chapters host teacher appreciation breakfasts, conduct Ag Olympics competitions, speak to the public about agriculture, volunteer for community service projects and more! </a:t>
            </a:r>
          </a:p>
          <a:p>
            <a:pPr marL="0" indent="0">
              <a:buNone/>
            </a:pPr>
            <a:endParaRPr lang="en-US" sz="2200" dirty="0"/>
          </a:p>
          <a:p>
            <a:pPr marL="0" indent="0">
              <a:buNone/>
            </a:pPr>
            <a:r>
              <a:rPr lang="en-US" sz="2200" dirty="0"/>
              <a:t>Resource Connection: </a:t>
            </a:r>
          </a:p>
          <a:p>
            <a:pPr marL="0" indent="0">
              <a:buNone/>
            </a:pPr>
            <a:r>
              <a:rPr lang="en-US" sz="2200" dirty="0">
                <a:hlinkClick r:id="rId2"/>
              </a:rPr>
              <a:t>https://FFA.pub/NationalFFAWeek</a:t>
            </a:r>
            <a:endParaRPr lang="en-US" sz="2200" dirty="0"/>
          </a:p>
          <a:p>
            <a:pPr marL="0" indent="0">
              <a:buNone/>
            </a:pPr>
            <a:endParaRPr lang="en-US" sz="2200" dirty="0"/>
          </a:p>
        </p:txBody>
      </p:sp>
      <p:pic>
        <p:nvPicPr>
          <p:cNvPr id="5" name="Picture 4" descr="A group of people standing in a room&#10;&#10;Description automatically generated with medium confidence">
            <a:extLst>
              <a:ext uri="{FF2B5EF4-FFF2-40B4-BE49-F238E27FC236}">
                <a16:creationId xmlns:a16="http://schemas.microsoft.com/office/drawing/2014/main" id="{1900F23E-C047-7F85-0148-F5C420D62A04}"/>
              </a:ext>
            </a:extLst>
          </p:cNvPr>
          <p:cNvPicPr>
            <a:picLocks noChangeAspect="1"/>
          </p:cNvPicPr>
          <p:nvPr/>
        </p:nvPicPr>
        <p:blipFill rotWithShape="1">
          <a:blip r:embed="rId3">
            <a:extLst>
              <a:ext uri="{28A0092B-C50C-407E-A947-70E740481C1C}">
                <a14:useLocalDpi xmlns:a14="http://schemas.microsoft.com/office/drawing/2010/main" val="0"/>
              </a:ext>
            </a:extLst>
          </a:blip>
          <a:srcRect l="5081" t="30420" r="10065"/>
          <a:stretch/>
        </p:blipFill>
        <p:spPr>
          <a:xfrm>
            <a:off x="6096000" y="2097281"/>
            <a:ext cx="5720179" cy="3517845"/>
          </a:xfrm>
          <a:prstGeom prst="rect">
            <a:avLst/>
          </a:prstGeom>
          <a:ln w="38100">
            <a:solidFill>
              <a:schemeClr val="tx1"/>
            </a:solidFill>
          </a:ln>
        </p:spPr>
      </p:pic>
    </p:spTree>
    <p:extLst>
      <p:ext uri="{BB962C8B-B14F-4D97-AF65-F5344CB8AC3E}">
        <p14:creationId xmlns:p14="http://schemas.microsoft.com/office/powerpoint/2010/main" val="8175593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National FFA Week Ideas</a:t>
            </a:r>
          </a:p>
        </p:txBody>
      </p:sp>
      <p:sp>
        <p:nvSpPr>
          <p:cNvPr id="5" name="TextBox 4">
            <a:extLst>
              <a:ext uri="{FF2B5EF4-FFF2-40B4-BE49-F238E27FC236}">
                <a16:creationId xmlns:a16="http://schemas.microsoft.com/office/drawing/2014/main" id="{266BE6CE-4217-7B4B-2DB9-857B1B3FE56B}"/>
              </a:ext>
            </a:extLst>
          </p:cNvPr>
          <p:cNvSpPr txBox="1"/>
          <p:nvPr/>
        </p:nvSpPr>
        <p:spPr>
          <a:xfrm>
            <a:off x="631794" y="1747633"/>
            <a:ext cx="4887896" cy="64698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Volunteer at a local food bank, at a community event or for a family in need.</a:t>
            </a:r>
          </a:p>
        </p:txBody>
      </p:sp>
      <p:sp>
        <p:nvSpPr>
          <p:cNvPr id="6" name="TextBox 5">
            <a:extLst>
              <a:ext uri="{FF2B5EF4-FFF2-40B4-BE49-F238E27FC236}">
                <a16:creationId xmlns:a16="http://schemas.microsoft.com/office/drawing/2014/main" id="{96525C30-D88A-F3E1-521E-99220D257E09}"/>
              </a:ext>
            </a:extLst>
          </p:cNvPr>
          <p:cNvSpPr txBox="1"/>
          <p:nvPr/>
        </p:nvSpPr>
        <p:spPr>
          <a:xfrm>
            <a:off x="1031843" y="2601258"/>
            <a:ext cx="4611209" cy="919401"/>
          </a:xfrm>
          <a:prstGeom prst="roundRect">
            <a:avLst/>
          </a:prstGeom>
          <a:noFill/>
          <a:ln w="38100">
            <a:solidFill>
              <a:schemeClr val="accent1"/>
            </a:solidFill>
          </a:ln>
        </p:spPr>
        <p:txBody>
          <a:bodyPr wrap="square" rtlCol="0">
            <a:spAutoFit/>
          </a:bodyPr>
          <a:lstStyle/>
          <a:p>
            <a:pPr algn="ctr"/>
            <a:r>
              <a:rPr lang="en-US" sz="1600" dirty="0">
                <a:solidFill>
                  <a:schemeClr val="tx2"/>
                </a:solidFill>
              </a:rPr>
              <a:t>Visit nursing homes and hospitals — take flowers and plants to interact with residents.</a:t>
            </a:r>
          </a:p>
        </p:txBody>
      </p:sp>
      <p:sp>
        <p:nvSpPr>
          <p:cNvPr id="7" name="TextBox 6">
            <a:extLst>
              <a:ext uri="{FF2B5EF4-FFF2-40B4-BE49-F238E27FC236}">
                <a16:creationId xmlns:a16="http://schemas.microsoft.com/office/drawing/2014/main" id="{C3172860-EBBD-1841-5AF7-C6171F7C4241}"/>
              </a:ext>
            </a:extLst>
          </p:cNvPr>
          <p:cNvSpPr txBox="1"/>
          <p:nvPr/>
        </p:nvSpPr>
        <p:spPr>
          <a:xfrm>
            <a:off x="736290" y="3757552"/>
            <a:ext cx="2822545" cy="919401"/>
          </a:xfrm>
          <a:prstGeom prst="roundRect">
            <a:avLst/>
          </a:prstGeom>
          <a:noFill/>
          <a:ln w="38100">
            <a:solidFill>
              <a:schemeClr val="accent1"/>
            </a:solidFill>
          </a:ln>
        </p:spPr>
        <p:txBody>
          <a:bodyPr wrap="square" rtlCol="0">
            <a:spAutoFit/>
          </a:bodyPr>
          <a:lstStyle/>
          <a:p>
            <a:pPr algn="ctr"/>
            <a:r>
              <a:rPr lang="en-US" sz="1600" dirty="0">
                <a:solidFill>
                  <a:schemeClr val="tx2"/>
                </a:solidFill>
              </a:rPr>
              <a:t>Collect clothes, toys, school supplies, etc. to donate to local shelters.</a:t>
            </a:r>
          </a:p>
        </p:txBody>
      </p:sp>
      <p:sp>
        <p:nvSpPr>
          <p:cNvPr id="8" name="TextBox 7">
            <a:extLst>
              <a:ext uri="{FF2B5EF4-FFF2-40B4-BE49-F238E27FC236}">
                <a16:creationId xmlns:a16="http://schemas.microsoft.com/office/drawing/2014/main" id="{F425E776-B745-C94A-A6F1-5A5D6566DF65}"/>
              </a:ext>
            </a:extLst>
          </p:cNvPr>
          <p:cNvSpPr txBox="1"/>
          <p:nvPr/>
        </p:nvSpPr>
        <p:spPr>
          <a:xfrm>
            <a:off x="6858740" y="771287"/>
            <a:ext cx="4887896" cy="919401"/>
          </a:xfrm>
          <a:prstGeom prst="roundRect">
            <a:avLst/>
          </a:prstGeom>
          <a:noFill/>
          <a:ln w="38100">
            <a:solidFill>
              <a:schemeClr val="accent1"/>
            </a:solidFill>
          </a:ln>
        </p:spPr>
        <p:txBody>
          <a:bodyPr wrap="square" rtlCol="0">
            <a:spAutoFit/>
          </a:bodyPr>
          <a:lstStyle/>
          <a:p>
            <a:pPr algn="ctr"/>
            <a:r>
              <a:rPr lang="en-US" sz="1600" dirty="0">
                <a:solidFill>
                  <a:schemeClr val="tx2"/>
                </a:solidFill>
              </a:rPr>
              <a:t>Host social events for chapter members: dance, pizza party, movie night, bowling, karaoke.</a:t>
            </a:r>
          </a:p>
        </p:txBody>
      </p:sp>
      <p:sp>
        <p:nvSpPr>
          <p:cNvPr id="9" name="TextBox 8">
            <a:extLst>
              <a:ext uri="{FF2B5EF4-FFF2-40B4-BE49-F238E27FC236}">
                <a16:creationId xmlns:a16="http://schemas.microsoft.com/office/drawing/2014/main" id="{21902D0E-6B5A-ED8E-B28E-2FDC9F9E86E2}"/>
              </a:ext>
            </a:extLst>
          </p:cNvPr>
          <p:cNvSpPr txBox="1"/>
          <p:nvPr/>
        </p:nvSpPr>
        <p:spPr>
          <a:xfrm>
            <a:off x="8327254" y="1848526"/>
            <a:ext cx="3259583" cy="119181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Develop a petting zoo, pedal tractor pull or coloring contest for elementary students.</a:t>
            </a:r>
          </a:p>
        </p:txBody>
      </p:sp>
      <p:sp>
        <p:nvSpPr>
          <p:cNvPr id="10" name="TextBox 9">
            <a:extLst>
              <a:ext uri="{FF2B5EF4-FFF2-40B4-BE49-F238E27FC236}">
                <a16:creationId xmlns:a16="http://schemas.microsoft.com/office/drawing/2014/main" id="{1EE5932B-5B56-36A1-1818-56DC7853F962}"/>
              </a:ext>
            </a:extLst>
          </p:cNvPr>
          <p:cNvSpPr txBox="1"/>
          <p:nvPr/>
        </p:nvSpPr>
        <p:spPr>
          <a:xfrm>
            <a:off x="8890623" y="3221751"/>
            <a:ext cx="2538274" cy="119181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Read announcements over the PA system at school.</a:t>
            </a:r>
          </a:p>
        </p:txBody>
      </p:sp>
      <p:sp>
        <p:nvSpPr>
          <p:cNvPr id="11" name="TextBox 10">
            <a:extLst>
              <a:ext uri="{FF2B5EF4-FFF2-40B4-BE49-F238E27FC236}">
                <a16:creationId xmlns:a16="http://schemas.microsoft.com/office/drawing/2014/main" id="{FCDAED0C-C412-7851-485C-614E20AA179D}"/>
              </a:ext>
            </a:extLst>
          </p:cNvPr>
          <p:cNvSpPr txBox="1"/>
          <p:nvPr/>
        </p:nvSpPr>
        <p:spPr>
          <a:xfrm>
            <a:off x="893499" y="4883592"/>
            <a:ext cx="4887896" cy="64698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Have the local mayor and other town officials sign a National FFA Week proclamation.</a:t>
            </a:r>
          </a:p>
        </p:txBody>
      </p:sp>
      <p:sp>
        <p:nvSpPr>
          <p:cNvPr id="12" name="TextBox 11">
            <a:extLst>
              <a:ext uri="{FF2B5EF4-FFF2-40B4-BE49-F238E27FC236}">
                <a16:creationId xmlns:a16="http://schemas.microsoft.com/office/drawing/2014/main" id="{315A4A6E-4C25-24FC-795E-8BC6DCB34994}"/>
              </a:ext>
            </a:extLst>
          </p:cNvPr>
          <p:cNvSpPr txBox="1"/>
          <p:nvPr/>
        </p:nvSpPr>
        <p:spPr>
          <a:xfrm>
            <a:off x="631794" y="5714985"/>
            <a:ext cx="4887896" cy="64698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Host a special meal during the week such as a pancake breakfast or barbeque.</a:t>
            </a:r>
          </a:p>
        </p:txBody>
      </p:sp>
      <p:sp>
        <p:nvSpPr>
          <p:cNvPr id="13" name="TextBox 12">
            <a:extLst>
              <a:ext uri="{FF2B5EF4-FFF2-40B4-BE49-F238E27FC236}">
                <a16:creationId xmlns:a16="http://schemas.microsoft.com/office/drawing/2014/main" id="{C32B5EE2-8521-CCB1-B7C9-F784A1305ABD}"/>
              </a:ext>
            </a:extLst>
          </p:cNvPr>
          <p:cNvSpPr txBox="1"/>
          <p:nvPr/>
        </p:nvSpPr>
        <p:spPr>
          <a:xfrm>
            <a:off x="5983550" y="4734490"/>
            <a:ext cx="5603287" cy="64698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Work with local newspapers, radio and TV stations to highlight chapter activities or fun facts. </a:t>
            </a:r>
          </a:p>
        </p:txBody>
      </p:sp>
      <p:sp>
        <p:nvSpPr>
          <p:cNvPr id="14" name="TextBox 13">
            <a:extLst>
              <a:ext uri="{FF2B5EF4-FFF2-40B4-BE49-F238E27FC236}">
                <a16:creationId xmlns:a16="http://schemas.microsoft.com/office/drawing/2014/main" id="{12787457-ADFB-4908-6CC3-1AC9B1C3AF6F}"/>
              </a:ext>
            </a:extLst>
          </p:cNvPr>
          <p:cNvSpPr txBox="1"/>
          <p:nvPr/>
        </p:nvSpPr>
        <p:spPr>
          <a:xfrm>
            <a:off x="5766415" y="1890444"/>
            <a:ext cx="2314113" cy="1464231"/>
          </a:xfrm>
          <a:prstGeom prst="roundRect">
            <a:avLst/>
          </a:prstGeom>
          <a:noFill/>
          <a:ln w="38100">
            <a:solidFill>
              <a:schemeClr val="accent1"/>
            </a:solidFill>
          </a:ln>
        </p:spPr>
        <p:txBody>
          <a:bodyPr wrap="square" rtlCol="0">
            <a:spAutoFit/>
          </a:bodyPr>
          <a:lstStyle/>
          <a:p>
            <a:pPr algn="ctr"/>
            <a:r>
              <a:rPr lang="en-US" sz="1600" dirty="0">
                <a:solidFill>
                  <a:schemeClr val="tx2"/>
                </a:solidFill>
              </a:rPr>
              <a:t>Visit local farmers, extension agents, agribusiness owners and managers.</a:t>
            </a:r>
          </a:p>
        </p:txBody>
      </p:sp>
      <p:sp>
        <p:nvSpPr>
          <p:cNvPr id="15" name="TextBox 14">
            <a:extLst>
              <a:ext uri="{FF2B5EF4-FFF2-40B4-BE49-F238E27FC236}">
                <a16:creationId xmlns:a16="http://schemas.microsoft.com/office/drawing/2014/main" id="{620B6A4E-102A-EF28-B04A-BD03B8CE607F}"/>
              </a:ext>
            </a:extLst>
          </p:cNvPr>
          <p:cNvSpPr txBox="1"/>
          <p:nvPr/>
        </p:nvSpPr>
        <p:spPr>
          <a:xfrm>
            <a:off x="3780781" y="3667874"/>
            <a:ext cx="4887896" cy="919401"/>
          </a:xfrm>
          <a:prstGeom prst="roundRect">
            <a:avLst/>
          </a:prstGeom>
          <a:noFill/>
          <a:ln w="38100">
            <a:solidFill>
              <a:schemeClr val="accent1"/>
            </a:solidFill>
          </a:ln>
        </p:spPr>
        <p:txBody>
          <a:bodyPr wrap="square" rtlCol="0">
            <a:spAutoFit/>
          </a:bodyPr>
          <a:lstStyle/>
          <a:p>
            <a:pPr algn="ctr"/>
            <a:r>
              <a:rPr lang="en-US" sz="1600" dirty="0">
                <a:solidFill>
                  <a:schemeClr val="tx2"/>
                </a:solidFill>
              </a:rPr>
              <a:t>Have an Official Dress Day, casual FFA clothes day, blue and gold day and/or an agribusiness apparel day. </a:t>
            </a:r>
          </a:p>
        </p:txBody>
      </p:sp>
      <p:sp>
        <p:nvSpPr>
          <p:cNvPr id="16" name="TextBox 15">
            <a:extLst>
              <a:ext uri="{FF2B5EF4-FFF2-40B4-BE49-F238E27FC236}">
                <a16:creationId xmlns:a16="http://schemas.microsoft.com/office/drawing/2014/main" id="{5EE4A6D8-1E1E-F17B-0FB8-154A763BC974}"/>
              </a:ext>
            </a:extLst>
          </p:cNvPr>
          <p:cNvSpPr txBox="1"/>
          <p:nvPr/>
        </p:nvSpPr>
        <p:spPr>
          <a:xfrm>
            <a:off x="5766415" y="5634437"/>
            <a:ext cx="5703905" cy="646986"/>
          </a:xfrm>
          <a:prstGeom prst="roundRect">
            <a:avLst/>
          </a:prstGeom>
          <a:noFill/>
          <a:ln w="38100">
            <a:solidFill>
              <a:schemeClr val="accent1"/>
            </a:solidFill>
          </a:ln>
        </p:spPr>
        <p:txBody>
          <a:bodyPr wrap="square" rtlCol="0">
            <a:spAutoFit/>
          </a:bodyPr>
          <a:lstStyle/>
          <a:p>
            <a:pPr algn="ctr"/>
            <a:r>
              <a:rPr lang="en-US" sz="1600" dirty="0">
                <a:solidFill>
                  <a:schemeClr val="tx2"/>
                </a:solidFill>
              </a:rPr>
              <a:t>Hold a prize day with giveaways such as FFA-themed pens, notepads, bags, etc. at school entrances.</a:t>
            </a:r>
          </a:p>
        </p:txBody>
      </p:sp>
    </p:spTree>
    <p:extLst>
      <p:ext uri="{BB962C8B-B14F-4D97-AF65-F5344CB8AC3E}">
        <p14:creationId xmlns:p14="http://schemas.microsoft.com/office/powerpoint/2010/main" val="7245473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National FFA Delegate Work</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200" y="1807682"/>
            <a:ext cx="4950041" cy="4530974"/>
          </a:xfrm>
        </p:spPr>
        <p:txBody>
          <a:bodyPr>
            <a:normAutofit/>
          </a:bodyPr>
          <a:lstStyle/>
          <a:p>
            <a:pPr marL="0" indent="0">
              <a:buNone/>
            </a:pPr>
            <a:r>
              <a:rPr lang="en-US" sz="2200" dirty="0"/>
              <a:t>The National FFA Delegate Experience ensures that the National FFA Organization remains a grassroots organization that serves students at the local level. The delegate process is an opportunity for members to direct the work of FFA. </a:t>
            </a:r>
          </a:p>
          <a:p>
            <a:r>
              <a:rPr lang="en-US" sz="2200" dirty="0"/>
              <a:t>475 student leaders from each of the 52 state associations</a:t>
            </a:r>
          </a:p>
          <a:p>
            <a:pPr marL="0" indent="0">
              <a:buNone/>
            </a:pPr>
            <a:endParaRPr lang="en-US" sz="2200" dirty="0"/>
          </a:p>
        </p:txBody>
      </p:sp>
      <p:pic>
        <p:nvPicPr>
          <p:cNvPr id="5" name="Picture 4" descr="A group of people in a room&#10;&#10;Description automatically generated with low confidence">
            <a:extLst>
              <a:ext uri="{FF2B5EF4-FFF2-40B4-BE49-F238E27FC236}">
                <a16:creationId xmlns:a16="http://schemas.microsoft.com/office/drawing/2014/main" id="{136297AB-DD58-1138-B00F-DD15076378D6}"/>
              </a:ext>
            </a:extLst>
          </p:cNvPr>
          <p:cNvPicPr>
            <a:picLocks noChangeAspect="1"/>
          </p:cNvPicPr>
          <p:nvPr/>
        </p:nvPicPr>
        <p:blipFill rotWithShape="1">
          <a:blip r:embed="rId2">
            <a:extLst>
              <a:ext uri="{28A0092B-C50C-407E-A947-70E740481C1C}">
                <a14:useLocalDpi xmlns:a14="http://schemas.microsoft.com/office/drawing/2010/main" val="0"/>
              </a:ext>
            </a:extLst>
          </a:blip>
          <a:srcRect l="6965" t="6602"/>
          <a:stretch/>
        </p:blipFill>
        <p:spPr>
          <a:xfrm>
            <a:off x="6192413" y="2188168"/>
            <a:ext cx="5633014" cy="3770002"/>
          </a:xfrm>
          <a:prstGeom prst="rect">
            <a:avLst/>
          </a:prstGeom>
          <a:ln w="38100">
            <a:solidFill>
              <a:schemeClr val="tx1"/>
            </a:solidFill>
          </a:ln>
        </p:spPr>
      </p:pic>
    </p:spTree>
    <p:extLst>
      <p:ext uri="{BB962C8B-B14F-4D97-AF65-F5344CB8AC3E}">
        <p14:creationId xmlns:p14="http://schemas.microsoft.com/office/powerpoint/2010/main" val="3755340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a:xfrm>
            <a:off x="654341" y="701035"/>
            <a:ext cx="10515600" cy="791376"/>
          </a:xfrm>
        </p:spPr>
        <p:txBody>
          <a:bodyPr/>
          <a:lstStyle/>
          <a:p>
            <a:r>
              <a:rPr lang="en-GB" dirty="0"/>
              <a:t>The Emblem</a:t>
            </a:r>
          </a:p>
        </p:txBody>
      </p:sp>
      <p:pic>
        <p:nvPicPr>
          <p:cNvPr id="5" name="Picture 4">
            <a:extLst>
              <a:ext uri="{FF2B5EF4-FFF2-40B4-BE49-F238E27FC236}">
                <a16:creationId xmlns:a16="http://schemas.microsoft.com/office/drawing/2014/main" id="{43B63446-2B77-1525-7095-A4C7FCF09161}"/>
              </a:ext>
            </a:extLst>
          </p:cNvPr>
          <p:cNvPicPr>
            <a:picLocks noChangeAspect="1"/>
          </p:cNvPicPr>
          <p:nvPr/>
        </p:nvPicPr>
        <p:blipFill rotWithShape="1">
          <a:blip r:embed="rId2"/>
          <a:srcRect t="24975" b="26707"/>
          <a:stretch/>
        </p:blipFill>
        <p:spPr>
          <a:xfrm>
            <a:off x="997611" y="2160168"/>
            <a:ext cx="4114800" cy="1875842"/>
          </a:xfrm>
          <a:prstGeom prst="rect">
            <a:avLst/>
          </a:prstGeom>
        </p:spPr>
      </p:pic>
      <p:pic>
        <p:nvPicPr>
          <p:cNvPr id="6" name="Picture 5">
            <a:extLst>
              <a:ext uri="{FF2B5EF4-FFF2-40B4-BE49-F238E27FC236}">
                <a16:creationId xmlns:a16="http://schemas.microsoft.com/office/drawing/2014/main" id="{6E025550-483E-D132-6A2C-072AE799DBD9}"/>
              </a:ext>
            </a:extLst>
          </p:cNvPr>
          <p:cNvPicPr>
            <a:picLocks noChangeAspect="1"/>
          </p:cNvPicPr>
          <p:nvPr/>
        </p:nvPicPr>
        <p:blipFill rotWithShape="1">
          <a:blip r:embed="rId3"/>
          <a:srcRect l="38039" t="33537" r="38719" b="33435"/>
          <a:stretch/>
        </p:blipFill>
        <p:spPr>
          <a:xfrm>
            <a:off x="5719116" y="2238233"/>
            <a:ext cx="1392960" cy="1979472"/>
          </a:xfrm>
          <a:prstGeom prst="rect">
            <a:avLst/>
          </a:prstGeom>
        </p:spPr>
      </p:pic>
      <p:pic>
        <p:nvPicPr>
          <p:cNvPr id="7" name="Picture 6">
            <a:extLst>
              <a:ext uri="{FF2B5EF4-FFF2-40B4-BE49-F238E27FC236}">
                <a16:creationId xmlns:a16="http://schemas.microsoft.com/office/drawing/2014/main" id="{E487DD16-A154-7245-D630-5694C2290E1B}"/>
              </a:ext>
            </a:extLst>
          </p:cNvPr>
          <p:cNvPicPr>
            <a:picLocks noChangeAspect="1"/>
          </p:cNvPicPr>
          <p:nvPr/>
        </p:nvPicPr>
        <p:blipFill rotWithShape="1">
          <a:blip r:embed="rId4"/>
          <a:srcRect l="14594" t="32926" r="15070" b="24217"/>
          <a:stretch/>
        </p:blipFill>
        <p:spPr>
          <a:xfrm>
            <a:off x="7718781" y="2160168"/>
            <a:ext cx="3245592" cy="1870426"/>
          </a:xfrm>
          <a:prstGeom prst="rect">
            <a:avLst/>
          </a:prstGeom>
        </p:spPr>
      </p:pic>
      <p:sp>
        <p:nvSpPr>
          <p:cNvPr id="12" name="TextBox 11">
            <a:extLst>
              <a:ext uri="{FF2B5EF4-FFF2-40B4-BE49-F238E27FC236}">
                <a16:creationId xmlns:a16="http://schemas.microsoft.com/office/drawing/2014/main" id="{16C15881-A695-227E-04A2-A99FEE45F1CF}"/>
              </a:ext>
            </a:extLst>
          </p:cNvPr>
          <p:cNvSpPr txBox="1"/>
          <p:nvPr/>
        </p:nvSpPr>
        <p:spPr>
          <a:xfrm>
            <a:off x="5292484" y="4527918"/>
            <a:ext cx="2246224" cy="715089"/>
          </a:xfrm>
          <a:prstGeom prst="roundRect">
            <a:avLst/>
          </a:prstGeom>
          <a:noFill/>
          <a:ln w="38100">
            <a:solidFill>
              <a:srgbClr val="002060"/>
            </a:solidFill>
          </a:ln>
        </p:spPr>
        <p:txBody>
          <a:bodyPr wrap="square" rtlCol="0">
            <a:spAutoFit/>
          </a:bodyPr>
          <a:lstStyle/>
          <a:p>
            <a:pPr algn="ctr"/>
            <a:r>
              <a:rPr lang="en-US" dirty="0">
                <a:solidFill>
                  <a:schemeClr val="tx2"/>
                </a:solidFill>
              </a:rPr>
              <a:t>Owl represents “knowledge”</a:t>
            </a:r>
          </a:p>
        </p:txBody>
      </p:sp>
      <p:sp>
        <p:nvSpPr>
          <p:cNvPr id="14" name="TextBox 13">
            <a:extLst>
              <a:ext uri="{FF2B5EF4-FFF2-40B4-BE49-F238E27FC236}">
                <a16:creationId xmlns:a16="http://schemas.microsoft.com/office/drawing/2014/main" id="{F2A12C1D-076A-A58E-E260-4F8B8169CFE5}"/>
              </a:ext>
            </a:extLst>
          </p:cNvPr>
          <p:cNvSpPr txBox="1"/>
          <p:nvPr/>
        </p:nvSpPr>
        <p:spPr>
          <a:xfrm>
            <a:off x="1272033" y="4527918"/>
            <a:ext cx="3439486" cy="715089"/>
          </a:xfrm>
          <a:prstGeom prst="roundRect">
            <a:avLst/>
          </a:prstGeom>
          <a:noFill/>
          <a:ln w="38100">
            <a:solidFill>
              <a:srgbClr val="002060"/>
            </a:solidFill>
          </a:ln>
        </p:spPr>
        <p:txBody>
          <a:bodyPr wrap="square" rtlCol="0">
            <a:spAutoFit/>
          </a:bodyPr>
          <a:lstStyle/>
          <a:p>
            <a:pPr algn="ctr"/>
            <a:r>
              <a:rPr lang="en-US" dirty="0">
                <a:solidFill>
                  <a:schemeClr val="tx2"/>
                </a:solidFill>
              </a:rPr>
              <a:t>Eagle symbolizes “freedom”</a:t>
            </a:r>
          </a:p>
        </p:txBody>
      </p:sp>
      <p:sp>
        <p:nvSpPr>
          <p:cNvPr id="15" name="TextBox 14">
            <a:extLst>
              <a:ext uri="{FF2B5EF4-FFF2-40B4-BE49-F238E27FC236}">
                <a16:creationId xmlns:a16="http://schemas.microsoft.com/office/drawing/2014/main" id="{F35C0212-F18D-68DD-9F20-0C8C414C3FD2}"/>
              </a:ext>
            </a:extLst>
          </p:cNvPr>
          <p:cNvSpPr txBox="1"/>
          <p:nvPr/>
        </p:nvSpPr>
        <p:spPr>
          <a:xfrm>
            <a:off x="8119673" y="4527917"/>
            <a:ext cx="3339482" cy="715089"/>
          </a:xfrm>
          <a:prstGeom prst="roundRect">
            <a:avLst/>
          </a:prstGeom>
          <a:noFill/>
          <a:ln w="38100">
            <a:solidFill>
              <a:srgbClr val="002060"/>
            </a:solidFill>
          </a:ln>
        </p:spPr>
        <p:txBody>
          <a:bodyPr wrap="square" rtlCol="0">
            <a:spAutoFit/>
          </a:bodyPr>
          <a:lstStyle/>
          <a:p>
            <a:pPr algn="ctr"/>
            <a:r>
              <a:rPr lang="en-US" dirty="0">
                <a:solidFill>
                  <a:schemeClr val="tx2"/>
                </a:solidFill>
              </a:rPr>
              <a:t>Plow signifies “labor and tillage of the soil”</a:t>
            </a:r>
          </a:p>
        </p:txBody>
      </p:sp>
    </p:spTree>
    <p:extLst>
      <p:ext uri="{BB962C8B-B14F-4D97-AF65-F5344CB8AC3E}">
        <p14:creationId xmlns:p14="http://schemas.microsoft.com/office/powerpoint/2010/main" val="38364120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p:txBody>
          <a:bodyPr/>
          <a:lstStyle/>
          <a:p>
            <a:r>
              <a:rPr lang="en-US" dirty="0"/>
              <a:t>Local Engagement Programs</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199" y="1807682"/>
            <a:ext cx="5054353" cy="4530974"/>
          </a:xfrm>
        </p:spPr>
        <p:txBody>
          <a:bodyPr>
            <a:normAutofit/>
          </a:bodyPr>
          <a:lstStyle/>
          <a:p>
            <a:pPr marL="0" indent="0">
              <a:buNone/>
            </a:pPr>
            <a:r>
              <a:rPr lang="en-US" sz="2200" dirty="0"/>
              <a:t>Local engagement programs were developed to offer opportunities for chapters and members to cultivate and strengthen connections with local businesses that would last and be mutually beneficial:</a:t>
            </a:r>
          </a:p>
          <a:p>
            <a:pPr lvl="1"/>
            <a:r>
              <a:rPr lang="en-US" sz="2000" dirty="0"/>
              <a:t>Automotive dealers</a:t>
            </a:r>
          </a:p>
          <a:p>
            <a:pPr lvl="1"/>
            <a:r>
              <a:rPr lang="en-US" sz="2000" dirty="0"/>
              <a:t>Tractor dealers</a:t>
            </a:r>
          </a:p>
          <a:p>
            <a:pPr lvl="1"/>
            <a:r>
              <a:rPr lang="en-US" sz="2000" dirty="0"/>
              <a:t>Agricultural retailers</a:t>
            </a:r>
          </a:p>
          <a:p>
            <a:pPr lvl="1"/>
            <a:r>
              <a:rPr lang="en-US" sz="2000" dirty="0"/>
              <a:t>Seed growers</a:t>
            </a:r>
          </a:p>
          <a:p>
            <a:pPr lvl="1"/>
            <a:r>
              <a:rPr lang="en-US" sz="2000" dirty="0"/>
              <a:t>Restaurants</a:t>
            </a:r>
          </a:p>
          <a:p>
            <a:pPr lvl="1"/>
            <a:r>
              <a:rPr lang="en-US" sz="2000" dirty="0"/>
              <a:t>Manufacturers </a:t>
            </a:r>
          </a:p>
          <a:p>
            <a:pPr marL="0" indent="0">
              <a:buNone/>
            </a:pPr>
            <a:endParaRPr lang="en-US" sz="2200" dirty="0"/>
          </a:p>
        </p:txBody>
      </p:sp>
      <p:pic>
        <p:nvPicPr>
          <p:cNvPr id="7" name="Picture 6" descr="A group of men on a tractor&#10;&#10;Description automatically generated with low confidence">
            <a:extLst>
              <a:ext uri="{FF2B5EF4-FFF2-40B4-BE49-F238E27FC236}">
                <a16:creationId xmlns:a16="http://schemas.microsoft.com/office/drawing/2014/main" id="{C36CABC3-B6FD-FB06-F759-ED215146FE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7281" y="2352583"/>
            <a:ext cx="5326519" cy="3606105"/>
          </a:xfrm>
          <a:prstGeom prst="rect">
            <a:avLst/>
          </a:prstGeom>
          <a:ln w="38100">
            <a:solidFill>
              <a:schemeClr val="tx1"/>
            </a:solidFill>
          </a:ln>
        </p:spPr>
      </p:pic>
    </p:spTree>
    <p:extLst>
      <p:ext uri="{BB962C8B-B14F-4D97-AF65-F5344CB8AC3E}">
        <p14:creationId xmlns:p14="http://schemas.microsoft.com/office/powerpoint/2010/main" val="39408258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7EA49-47E2-2641-5FA5-D020EEA38DA0}"/>
              </a:ext>
            </a:extLst>
          </p:cNvPr>
          <p:cNvSpPr>
            <a:spLocks noGrp="1"/>
          </p:cNvSpPr>
          <p:nvPr>
            <p:ph type="title"/>
          </p:nvPr>
        </p:nvSpPr>
        <p:spPr>
          <a:xfrm>
            <a:off x="838200" y="1041356"/>
            <a:ext cx="10515600" cy="791376"/>
          </a:xfrm>
        </p:spPr>
        <p:txBody>
          <a:bodyPr>
            <a:normAutofit fontScale="90000"/>
          </a:bodyPr>
          <a:lstStyle/>
          <a:p>
            <a:r>
              <a:rPr lang="en-US" dirty="0"/>
              <a:t>Awards Available in the National Chapter Award Program</a:t>
            </a:r>
          </a:p>
        </p:txBody>
      </p:sp>
      <p:sp>
        <p:nvSpPr>
          <p:cNvPr id="3" name="Content Placeholder 2">
            <a:extLst>
              <a:ext uri="{FF2B5EF4-FFF2-40B4-BE49-F238E27FC236}">
                <a16:creationId xmlns:a16="http://schemas.microsoft.com/office/drawing/2014/main" id="{293639F4-0C27-2131-1B13-3B7349EB8B25}"/>
              </a:ext>
            </a:extLst>
          </p:cNvPr>
          <p:cNvSpPr>
            <a:spLocks noGrp="1"/>
          </p:cNvSpPr>
          <p:nvPr>
            <p:ph idx="1"/>
          </p:nvPr>
        </p:nvSpPr>
        <p:spPr>
          <a:xfrm>
            <a:off x="838199" y="2091769"/>
            <a:ext cx="3742679" cy="4264643"/>
          </a:xfrm>
          <a:ln w="38100">
            <a:solidFill>
              <a:schemeClr val="tx1"/>
            </a:solidFill>
          </a:ln>
        </p:spPr>
        <p:txBody>
          <a:bodyPr>
            <a:normAutofit/>
          </a:bodyPr>
          <a:lstStyle/>
          <a:p>
            <a:pPr marL="0" indent="0">
              <a:buNone/>
            </a:pPr>
            <a:r>
              <a:rPr lang="en-US" sz="2200" b="1" dirty="0"/>
              <a:t>State Level Awards</a:t>
            </a:r>
          </a:p>
          <a:p>
            <a:r>
              <a:rPr lang="en-US" sz="1800" b="1" dirty="0"/>
              <a:t>State Superior Chapter Award:</a:t>
            </a:r>
            <a:r>
              <a:rPr lang="en-US" sz="1800" dirty="0"/>
              <a:t> earned by chapters that complete and document at least one activity related to each of the quality standards</a:t>
            </a:r>
          </a:p>
          <a:p>
            <a:r>
              <a:rPr lang="en-US" sz="1800" b="1" dirty="0"/>
              <a:t>State Gold, Silver or Bronze Awards:</a:t>
            </a:r>
            <a:r>
              <a:rPr lang="en-US" sz="1800" dirty="0"/>
              <a:t> earned by chapters that supply additional information about three activities in each division</a:t>
            </a:r>
          </a:p>
          <a:p>
            <a:pPr marL="0" indent="0">
              <a:buNone/>
            </a:pPr>
            <a:endParaRPr lang="en-US" sz="2200" dirty="0"/>
          </a:p>
        </p:txBody>
      </p:sp>
      <p:sp>
        <p:nvSpPr>
          <p:cNvPr id="4" name="Content Placeholder 2">
            <a:extLst>
              <a:ext uri="{FF2B5EF4-FFF2-40B4-BE49-F238E27FC236}">
                <a16:creationId xmlns:a16="http://schemas.microsoft.com/office/drawing/2014/main" id="{23BA8629-0B95-5637-7585-87B15925DF48}"/>
              </a:ext>
            </a:extLst>
          </p:cNvPr>
          <p:cNvSpPr txBox="1">
            <a:spLocks/>
          </p:cNvSpPr>
          <p:nvPr/>
        </p:nvSpPr>
        <p:spPr>
          <a:xfrm>
            <a:off x="4799119" y="2091769"/>
            <a:ext cx="6554681" cy="4264643"/>
          </a:xfrm>
          <a:prstGeom prst="rect">
            <a:avLst/>
          </a:prstGeom>
          <a:ln w="38100">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National Level Awards</a:t>
            </a:r>
          </a:p>
          <a:p>
            <a:r>
              <a:rPr lang="en-US" sz="1800" b="1" dirty="0"/>
              <a:t>National 3-, 2- and 1-Star Awards:</a:t>
            </a:r>
            <a:r>
              <a:rPr lang="en-US" sz="1800" dirty="0"/>
              <a:t> chapters that receive the State Gold Award advance for national judging </a:t>
            </a:r>
          </a:p>
          <a:p>
            <a:r>
              <a:rPr lang="en-US" sz="1800" b="1" dirty="0"/>
              <a:t>Premier Chapter Awards:</a:t>
            </a:r>
            <a:r>
              <a:rPr lang="en-US" sz="1800" dirty="0"/>
              <a:t> presented to the top 10 chapters with innovative activities in each of the three divisions</a:t>
            </a:r>
          </a:p>
          <a:p>
            <a:r>
              <a:rPr lang="en-US" sz="1800" b="1" dirty="0"/>
              <a:t>Models of Excellence:</a:t>
            </a:r>
            <a:r>
              <a:rPr lang="en-US" sz="1800" dirty="0"/>
              <a:t> the top 10 high school chapters that exhibit exemplary qualities in all three categories</a:t>
            </a:r>
          </a:p>
          <a:p>
            <a:r>
              <a:rPr lang="en-US" sz="1800" b="1" dirty="0"/>
              <a:t>Middle School Models of Excellence:</a:t>
            </a:r>
            <a:r>
              <a:rPr lang="en-US" sz="1800" dirty="0"/>
              <a:t> the top five middle school chapters that exhibit exemplary qualities in all three categories</a:t>
            </a:r>
            <a:endParaRPr lang="en-US" sz="1800" b="1" dirty="0"/>
          </a:p>
          <a:p>
            <a:pPr marL="0" indent="0">
              <a:buFont typeface="Arial" panose="020B0604020202020204" pitchFamily="34" charset="0"/>
              <a:buNone/>
            </a:pPr>
            <a:endParaRPr lang="en-US" sz="2200" dirty="0"/>
          </a:p>
        </p:txBody>
      </p:sp>
    </p:spTree>
    <p:extLst>
      <p:ext uri="{BB962C8B-B14F-4D97-AF65-F5344CB8AC3E}">
        <p14:creationId xmlns:p14="http://schemas.microsoft.com/office/powerpoint/2010/main" val="29657682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3:</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State</a:t>
            </a:r>
          </a:p>
        </p:txBody>
      </p:sp>
    </p:spTree>
    <p:extLst>
      <p:ext uri="{BB962C8B-B14F-4D97-AF65-F5344CB8AC3E}">
        <p14:creationId xmlns:p14="http://schemas.microsoft.com/office/powerpoint/2010/main" val="31928780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72BA3-8FF8-FD19-9CD8-7CE5D5AAA5D3}"/>
              </a:ext>
            </a:extLst>
          </p:cNvPr>
          <p:cNvSpPr>
            <a:spLocks noGrp="1"/>
          </p:cNvSpPr>
          <p:nvPr>
            <p:ph type="title"/>
          </p:nvPr>
        </p:nvSpPr>
        <p:spPr/>
        <p:txBody>
          <a:bodyPr>
            <a:normAutofit/>
          </a:bodyPr>
          <a:lstStyle/>
          <a:p>
            <a:r>
              <a:rPr lang="en-US" dirty="0"/>
              <a:t>State-Level Opportunities</a:t>
            </a:r>
          </a:p>
        </p:txBody>
      </p:sp>
      <p:sp>
        <p:nvSpPr>
          <p:cNvPr id="4" name="TextBox 3">
            <a:extLst>
              <a:ext uri="{FF2B5EF4-FFF2-40B4-BE49-F238E27FC236}">
                <a16:creationId xmlns:a16="http://schemas.microsoft.com/office/drawing/2014/main" id="{66B5FAF9-2F67-7F7A-CA5E-AD2ED1640F69}"/>
              </a:ext>
            </a:extLst>
          </p:cNvPr>
          <p:cNvSpPr txBox="1"/>
          <p:nvPr/>
        </p:nvSpPr>
        <p:spPr>
          <a:xfrm>
            <a:off x="838200" y="1926475"/>
            <a:ext cx="6169004"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tx2"/>
                </a:solidFill>
              </a:rPr>
              <a:t>Camps and Leadership Conferences</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State FFA Convention</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State FFA Officers </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State Competitive Events</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State Advocacy Days</a:t>
            </a:r>
          </a:p>
          <a:p>
            <a:pPr marL="285750" indent="-285750">
              <a:buFont typeface="Arial" panose="020B0604020202020204" pitchFamily="34" charset="0"/>
              <a:buChar char="•"/>
            </a:pPr>
            <a:endParaRPr lang="en-US" sz="2400" dirty="0">
              <a:solidFill>
                <a:schemeClr val="tx2"/>
              </a:solidFill>
            </a:endParaRPr>
          </a:p>
          <a:p>
            <a:pPr marL="285750" indent="-285750">
              <a:buFont typeface="Arial" panose="020B0604020202020204" pitchFamily="34" charset="0"/>
              <a:buChar char="•"/>
            </a:pPr>
            <a:r>
              <a:rPr lang="en-US" sz="2400" dirty="0">
                <a:solidFill>
                  <a:schemeClr val="tx2"/>
                </a:solidFill>
              </a:rPr>
              <a:t>State Fair Opportunities</a:t>
            </a:r>
          </a:p>
        </p:txBody>
      </p:sp>
      <p:pic>
        <p:nvPicPr>
          <p:cNvPr id="5" name="Picture 4">
            <a:extLst>
              <a:ext uri="{FF2B5EF4-FFF2-40B4-BE49-F238E27FC236}">
                <a16:creationId xmlns:a16="http://schemas.microsoft.com/office/drawing/2014/main" id="{FA12DFDB-F859-4C7C-AEC2-B565757D4481}"/>
              </a:ext>
            </a:extLst>
          </p:cNvPr>
          <p:cNvPicPr>
            <a:picLocks noChangeAspect="1"/>
          </p:cNvPicPr>
          <p:nvPr/>
        </p:nvPicPr>
        <p:blipFill>
          <a:blip r:embed="rId2"/>
          <a:stretch>
            <a:fillRect/>
          </a:stretch>
        </p:blipFill>
        <p:spPr>
          <a:xfrm>
            <a:off x="7416348" y="2356332"/>
            <a:ext cx="3805027" cy="3805027"/>
          </a:xfrm>
          <a:prstGeom prst="rect">
            <a:avLst/>
          </a:prstGeom>
          <a:ln w="38100">
            <a:solidFill>
              <a:schemeClr val="tx1"/>
            </a:solidFill>
          </a:ln>
        </p:spPr>
      </p:pic>
    </p:spTree>
    <p:extLst>
      <p:ext uri="{BB962C8B-B14F-4D97-AF65-F5344CB8AC3E}">
        <p14:creationId xmlns:p14="http://schemas.microsoft.com/office/powerpoint/2010/main" val="27430973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72BA3-8FF8-FD19-9CD8-7CE5D5AAA5D3}"/>
              </a:ext>
            </a:extLst>
          </p:cNvPr>
          <p:cNvSpPr>
            <a:spLocks noGrp="1"/>
          </p:cNvSpPr>
          <p:nvPr>
            <p:ph type="title"/>
          </p:nvPr>
        </p:nvSpPr>
        <p:spPr/>
        <p:txBody>
          <a:bodyPr>
            <a:normAutofit/>
          </a:bodyPr>
          <a:lstStyle/>
          <a:p>
            <a:r>
              <a:rPr lang="en-US" dirty="0"/>
              <a:t>State FFA Officers</a:t>
            </a:r>
          </a:p>
        </p:txBody>
      </p:sp>
      <p:sp>
        <p:nvSpPr>
          <p:cNvPr id="4" name="TextBox 3">
            <a:extLst>
              <a:ext uri="{FF2B5EF4-FFF2-40B4-BE49-F238E27FC236}">
                <a16:creationId xmlns:a16="http://schemas.microsoft.com/office/drawing/2014/main" id="{66B5FAF9-2F67-7F7A-CA5E-AD2ED1640F69}"/>
              </a:ext>
            </a:extLst>
          </p:cNvPr>
          <p:cNvSpPr txBox="1"/>
          <p:nvPr/>
        </p:nvSpPr>
        <p:spPr>
          <a:xfrm>
            <a:off x="838201" y="1690688"/>
            <a:ext cx="5731276" cy="4832092"/>
          </a:xfrm>
          <a:prstGeom prst="rect">
            <a:avLst/>
          </a:prstGeom>
          <a:noFill/>
        </p:spPr>
        <p:txBody>
          <a:bodyPr wrap="square" rtlCol="0">
            <a:spAutoFit/>
          </a:bodyPr>
          <a:lstStyle/>
          <a:p>
            <a:pPr marL="285750" indent="-285750">
              <a:buFont typeface="Arial" panose="020B0604020202020204" pitchFamily="34" charset="0"/>
              <a:buChar char="•"/>
            </a:pPr>
            <a:r>
              <a:rPr lang="en-US" sz="2200" dirty="0">
                <a:solidFill>
                  <a:schemeClr val="tx2"/>
                </a:solidFill>
              </a:rPr>
              <a:t>Each state association has a team of state officers. These officers are peer-elected and serve for a year. Duties of state officers:</a:t>
            </a:r>
          </a:p>
          <a:p>
            <a:pPr marL="742950" lvl="1" indent="-285750">
              <a:buFont typeface="Arial" panose="020B0604020202020204" pitchFamily="34" charset="0"/>
              <a:buChar char="•"/>
            </a:pPr>
            <a:r>
              <a:rPr lang="en-US" sz="2200" b="1" dirty="0">
                <a:solidFill>
                  <a:schemeClr val="tx2"/>
                </a:solidFill>
              </a:rPr>
              <a:t>Recruiting and retaining</a:t>
            </a:r>
            <a:r>
              <a:rPr lang="en-US" sz="2200" dirty="0">
                <a:solidFill>
                  <a:schemeClr val="tx2"/>
                </a:solidFill>
              </a:rPr>
              <a:t> FFA members</a:t>
            </a:r>
          </a:p>
          <a:p>
            <a:pPr marL="742950" lvl="1" indent="-285750">
              <a:buFont typeface="Arial" panose="020B0604020202020204" pitchFamily="34" charset="0"/>
              <a:buChar char="•"/>
            </a:pPr>
            <a:r>
              <a:rPr lang="en-US" sz="2200" b="1" dirty="0">
                <a:solidFill>
                  <a:schemeClr val="tx2"/>
                </a:solidFill>
              </a:rPr>
              <a:t>Helping</a:t>
            </a:r>
            <a:r>
              <a:rPr lang="en-US" sz="2200" dirty="0">
                <a:solidFill>
                  <a:schemeClr val="tx2"/>
                </a:solidFill>
              </a:rPr>
              <a:t> state staff set direction for state FFA programming</a:t>
            </a:r>
          </a:p>
          <a:p>
            <a:pPr marL="742950" lvl="1" indent="-285750">
              <a:buFont typeface="Arial" panose="020B0604020202020204" pitchFamily="34" charset="0"/>
              <a:buChar char="•"/>
            </a:pPr>
            <a:r>
              <a:rPr lang="en-US" sz="2200" b="1" dirty="0">
                <a:solidFill>
                  <a:schemeClr val="tx2"/>
                </a:solidFill>
              </a:rPr>
              <a:t>Encouraging and motivating</a:t>
            </a:r>
            <a:r>
              <a:rPr lang="en-US" sz="2200" dirty="0">
                <a:solidFill>
                  <a:schemeClr val="tx2"/>
                </a:solidFill>
              </a:rPr>
              <a:t> students to take advantage of the organization’s many opportunities</a:t>
            </a:r>
          </a:p>
          <a:p>
            <a:pPr marL="742950" lvl="1" indent="-285750">
              <a:buFont typeface="Arial" panose="020B0604020202020204" pitchFamily="34" charset="0"/>
              <a:buChar char="•"/>
            </a:pPr>
            <a:r>
              <a:rPr lang="en-US" sz="2200" b="1" dirty="0">
                <a:solidFill>
                  <a:schemeClr val="tx2"/>
                </a:solidFill>
              </a:rPr>
              <a:t>Advocating</a:t>
            </a:r>
            <a:r>
              <a:rPr lang="en-US" sz="2200" dirty="0">
                <a:solidFill>
                  <a:schemeClr val="tx2"/>
                </a:solidFill>
              </a:rPr>
              <a:t> for agriculture, FFA, agricultural education, and career and technical education</a:t>
            </a:r>
          </a:p>
        </p:txBody>
      </p:sp>
      <p:pic>
        <p:nvPicPr>
          <p:cNvPr id="5" name="Picture 4" descr="A group of people posing for a photo&#10;&#10;Description automatically generated with medium confidence">
            <a:extLst>
              <a:ext uri="{FF2B5EF4-FFF2-40B4-BE49-F238E27FC236}">
                <a16:creationId xmlns:a16="http://schemas.microsoft.com/office/drawing/2014/main" id="{67CF0A75-1CCA-4B6A-FEAA-BEDB3C5FCAE7}"/>
              </a:ext>
            </a:extLst>
          </p:cNvPr>
          <p:cNvPicPr>
            <a:picLocks noChangeAspect="1"/>
          </p:cNvPicPr>
          <p:nvPr/>
        </p:nvPicPr>
        <p:blipFill rotWithShape="1">
          <a:blip r:embed="rId2">
            <a:extLst>
              <a:ext uri="{28A0092B-C50C-407E-A947-70E740481C1C}">
                <a14:useLocalDpi xmlns:a14="http://schemas.microsoft.com/office/drawing/2010/main" val="0"/>
              </a:ext>
            </a:extLst>
          </a:blip>
          <a:srcRect l="6620" t="9061" r="4836"/>
          <a:stretch/>
        </p:blipFill>
        <p:spPr>
          <a:xfrm>
            <a:off x="6707819" y="1295000"/>
            <a:ext cx="4645981" cy="3181093"/>
          </a:xfrm>
          <a:prstGeom prst="rect">
            <a:avLst/>
          </a:prstGeom>
          <a:ln w="38100">
            <a:solidFill>
              <a:schemeClr val="tx1"/>
            </a:solidFill>
          </a:ln>
        </p:spPr>
      </p:pic>
    </p:spTree>
    <p:extLst>
      <p:ext uri="{BB962C8B-B14F-4D97-AF65-F5344CB8AC3E}">
        <p14:creationId xmlns:p14="http://schemas.microsoft.com/office/powerpoint/2010/main" val="264164582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4:</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National</a:t>
            </a:r>
          </a:p>
        </p:txBody>
      </p:sp>
    </p:spTree>
    <p:extLst>
      <p:ext uri="{BB962C8B-B14F-4D97-AF65-F5344CB8AC3E}">
        <p14:creationId xmlns:p14="http://schemas.microsoft.com/office/powerpoint/2010/main" val="33391030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944340" cy="4351338"/>
          </a:xfrm>
        </p:spPr>
        <p:txBody>
          <a:bodyPr>
            <a:normAutofit/>
          </a:bodyPr>
          <a:lstStyle/>
          <a:p>
            <a:pPr>
              <a:lnSpc>
                <a:spcPct val="100000"/>
              </a:lnSpc>
            </a:pPr>
            <a:r>
              <a:rPr lang="en-US" sz="2400" dirty="0"/>
              <a:t>FFA Member Leadership Series</a:t>
            </a:r>
          </a:p>
          <a:p>
            <a:pPr lvl="1">
              <a:lnSpc>
                <a:spcPct val="100000"/>
              </a:lnSpc>
            </a:pPr>
            <a:r>
              <a:rPr lang="en-US" sz="2000" dirty="0"/>
              <a:t>This series covers topics like self-discovery, personal growth, teamwork and making an impact.</a:t>
            </a:r>
          </a:p>
          <a:p>
            <a:pPr lvl="1">
              <a:lnSpc>
                <a:spcPct val="100000"/>
              </a:lnSpc>
            </a:pPr>
            <a:r>
              <a:rPr lang="en-US" sz="2000" dirty="0"/>
              <a:t>Content rotates yearly.</a:t>
            </a:r>
          </a:p>
          <a:p>
            <a:pPr>
              <a:lnSpc>
                <a:spcPct val="100000"/>
              </a:lnSpc>
            </a:pPr>
            <a:r>
              <a:rPr lang="en-US" sz="2400" dirty="0"/>
              <a:t>Washington Leadership Conference</a:t>
            </a:r>
          </a:p>
          <a:p>
            <a:pPr lvl="1">
              <a:lnSpc>
                <a:spcPct val="100000"/>
              </a:lnSpc>
            </a:pPr>
            <a:r>
              <a:rPr lang="en-US" sz="2000" dirty="0"/>
              <a:t>Held in Washington, D.C., each summer</a:t>
            </a:r>
          </a:p>
          <a:p>
            <a:pPr lvl="1">
              <a:lnSpc>
                <a:spcPct val="100000"/>
              </a:lnSpc>
            </a:pPr>
            <a:r>
              <a:rPr lang="en-US" sz="2000" dirty="0"/>
              <a:t>Helps members become changemakers who can make a measurable positive difference in their communities</a:t>
            </a:r>
          </a:p>
        </p:txBody>
      </p:sp>
      <p:pic>
        <p:nvPicPr>
          <p:cNvPr id="5" name="Picture 4" descr="A group of people posing for a photo in front of a white building&#10;&#10;Description automatically generated">
            <a:extLst>
              <a:ext uri="{FF2B5EF4-FFF2-40B4-BE49-F238E27FC236}">
                <a16:creationId xmlns:a16="http://schemas.microsoft.com/office/drawing/2014/main" id="{880353E6-9A22-7309-1D8D-8B420720B8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8871" y="3470470"/>
            <a:ext cx="4403692" cy="2935795"/>
          </a:xfrm>
          <a:prstGeom prst="rect">
            <a:avLst/>
          </a:prstGeom>
          <a:ln w="38100">
            <a:solidFill>
              <a:schemeClr val="tx1"/>
            </a:solidFill>
          </a:ln>
        </p:spPr>
      </p:pic>
      <p:pic>
        <p:nvPicPr>
          <p:cNvPr id="7" name="Picture 6" descr="A group of women in hair nets&#10;&#10;Description automatically generated with low confidence">
            <a:extLst>
              <a:ext uri="{FF2B5EF4-FFF2-40B4-BE49-F238E27FC236}">
                <a16:creationId xmlns:a16="http://schemas.microsoft.com/office/drawing/2014/main" id="{B98719F9-0491-051F-E2C8-42818093C9B5}"/>
              </a:ext>
            </a:extLst>
          </p:cNvPr>
          <p:cNvPicPr>
            <a:picLocks noChangeAspect="1"/>
          </p:cNvPicPr>
          <p:nvPr/>
        </p:nvPicPr>
        <p:blipFill rotWithShape="1">
          <a:blip r:embed="rId3">
            <a:extLst>
              <a:ext uri="{28A0092B-C50C-407E-A947-70E740481C1C}">
                <a14:useLocalDpi xmlns:a14="http://schemas.microsoft.com/office/drawing/2010/main" val="0"/>
              </a:ext>
            </a:extLst>
          </a:blip>
          <a:srcRect l="16458" t="24653" r="11309" b="1230"/>
          <a:stretch/>
        </p:blipFill>
        <p:spPr>
          <a:xfrm>
            <a:off x="7390845" y="884476"/>
            <a:ext cx="3719744" cy="2544524"/>
          </a:xfrm>
          <a:prstGeom prst="rect">
            <a:avLst/>
          </a:prstGeom>
          <a:ln w="38100">
            <a:solidFill>
              <a:schemeClr val="tx1"/>
            </a:solidFill>
          </a:ln>
        </p:spPr>
      </p:pic>
    </p:spTree>
    <p:extLst>
      <p:ext uri="{BB962C8B-B14F-4D97-AF65-F5344CB8AC3E}">
        <p14:creationId xmlns:p14="http://schemas.microsoft.com/office/powerpoint/2010/main" val="21583335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6059750" cy="4351338"/>
          </a:xfrm>
        </p:spPr>
        <p:txBody>
          <a:bodyPr>
            <a:normAutofit lnSpcReduction="10000"/>
          </a:bodyPr>
          <a:lstStyle/>
          <a:p>
            <a:pPr>
              <a:lnSpc>
                <a:spcPct val="100000"/>
              </a:lnSpc>
            </a:pPr>
            <a:r>
              <a:rPr lang="en-US" sz="2400" dirty="0"/>
              <a:t>Next Generation Conferences</a:t>
            </a:r>
          </a:p>
          <a:p>
            <a:pPr lvl="1">
              <a:lnSpc>
                <a:spcPct val="100000"/>
              </a:lnSpc>
            </a:pPr>
            <a:r>
              <a:rPr lang="en-US" sz="2000" dirty="0"/>
              <a:t>A launch pad for members to discover more about the agricultural career focus areas</a:t>
            </a:r>
          </a:p>
          <a:p>
            <a:pPr lvl="1">
              <a:lnSpc>
                <a:spcPct val="100000"/>
              </a:lnSpc>
            </a:pPr>
            <a:r>
              <a:rPr lang="en-US" sz="2000" dirty="0"/>
              <a:t>Each conference focuses on a specific career focus area such as animal systems, plant systems or agribusiness systems.</a:t>
            </a:r>
          </a:p>
          <a:p>
            <a:pPr>
              <a:lnSpc>
                <a:spcPct val="100000"/>
              </a:lnSpc>
            </a:pPr>
            <a:r>
              <a:rPr lang="en-US" sz="2400" dirty="0"/>
              <a:t>New Century Farmer Conference</a:t>
            </a:r>
          </a:p>
          <a:p>
            <a:pPr lvl="1">
              <a:lnSpc>
                <a:spcPct val="100000"/>
              </a:lnSpc>
            </a:pPr>
            <a:r>
              <a:rPr lang="en-US" sz="2000" dirty="0"/>
              <a:t>Focused on production agriculture</a:t>
            </a:r>
          </a:p>
          <a:p>
            <a:pPr lvl="1">
              <a:lnSpc>
                <a:spcPct val="100000"/>
              </a:lnSpc>
            </a:pPr>
            <a:r>
              <a:rPr lang="en-US" sz="2000" dirty="0"/>
              <a:t>For members ages 18 to 24</a:t>
            </a:r>
          </a:p>
          <a:p>
            <a:pPr lvl="1">
              <a:lnSpc>
                <a:spcPct val="100000"/>
              </a:lnSpc>
            </a:pPr>
            <a:r>
              <a:rPr lang="en-US" sz="2000" dirty="0"/>
              <a:t>Meet with agriculture producers and industry experts.</a:t>
            </a:r>
          </a:p>
        </p:txBody>
      </p:sp>
      <p:pic>
        <p:nvPicPr>
          <p:cNvPr id="7" name="Picture 6" descr="A person speaking into a microphone&#10;&#10;Description automatically generated">
            <a:extLst>
              <a:ext uri="{FF2B5EF4-FFF2-40B4-BE49-F238E27FC236}">
                <a16:creationId xmlns:a16="http://schemas.microsoft.com/office/drawing/2014/main" id="{2DE7EE4B-3B20-4900-46C5-4127C84A0186}"/>
              </a:ext>
            </a:extLst>
          </p:cNvPr>
          <p:cNvPicPr>
            <a:picLocks noChangeAspect="1"/>
          </p:cNvPicPr>
          <p:nvPr/>
        </p:nvPicPr>
        <p:blipFill rotWithShape="1">
          <a:blip r:embed="rId2">
            <a:extLst>
              <a:ext uri="{28A0092B-C50C-407E-A947-70E740481C1C}">
                <a14:useLocalDpi xmlns:a14="http://schemas.microsoft.com/office/drawing/2010/main" val="0"/>
              </a:ext>
            </a:extLst>
          </a:blip>
          <a:srcRect l="9649" t="12831" r="6208" b="6134"/>
          <a:stretch/>
        </p:blipFill>
        <p:spPr>
          <a:xfrm>
            <a:off x="7144462" y="792780"/>
            <a:ext cx="4190261" cy="2690362"/>
          </a:xfrm>
          <a:prstGeom prst="rect">
            <a:avLst/>
          </a:prstGeom>
          <a:ln w="38100">
            <a:solidFill>
              <a:schemeClr val="tx1"/>
            </a:solidFill>
          </a:ln>
        </p:spPr>
      </p:pic>
      <p:pic>
        <p:nvPicPr>
          <p:cNvPr id="9" name="Picture 8" descr="A group of women working in a large tank&#10;&#10;Description automatically generated with low confidence">
            <a:extLst>
              <a:ext uri="{FF2B5EF4-FFF2-40B4-BE49-F238E27FC236}">
                <a16:creationId xmlns:a16="http://schemas.microsoft.com/office/drawing/2014/main" id="{7824E069-48CD-7692-8CD8-8CC8BB0D7137}"/>
              </a:ext>
            </a:extLst>
          </p:cNvPr>
          <p:cNvPicPr>
            <a:picLocks noChangeAspect="1"/>
          </p:cNvPicPr>
          <p:nvPr/>
        </p:nvPicPr>
        <p:blipFill rotWithShape="1">
          <a:blip r:embed="rId3">
            <a:extLst>
              <a:ext uri="{28A0092B-C50C-407E-A947-70E740481C1C}">
                <a14:useLocalDpi xmlns:a14="http://schemas.microsoft.com/office/drawing/2010/main" val="0"/>
              </a:ext>
            </a:extLst>
          </a:blip>
          <a:srcRect l="4304" t="13113"/>
          <a:stretch/>
        </p:blipFill>
        <p:spPr>
          <a:xfrm>
            <a:off x="7135584" y="3537241"/>
            <a:ext cx="4218215" cy="2872436"/>
          </a:xfrm>
          <a:prstGeom prst="rect">
            <a:avLst/>
          </a:prstGeom>
          <a:ln w="38100">
            <a:solidFill>
              <a:schemeClr val="tx1"/>
            </a:solidFill>
          </a:ln>
        </p:spPr>
      </p:pic>
    </p:spTree>
    <p:extLst>
      <p:ext uri="{BB962C8B-B14F-4D97-AF65-F5344CB8AC3E}">
        <p14:creationId xmlns:p14="http://schemas.microsoft.com/office/powerpoint/2010/main" val="1721996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289237-1CB5-2C6D-8A65-92C1EC9065AF}"/>
              </a:ext>
            </a:extLst>
          </p:cNvPr>
          <p:cNvPicPr>
            <a:picLocks noChangeAspect="1"/>
          </p:cNvPicPr>
          <p:nvPr/>
        </p:nvPicPr>
        <p:blipFill rotWithShape="1">
          <a:blip r:embed="rId2"/>
          <a:srcRect l="7383"/>
          <a:stretch/>
        </p:blipFill>
        <p:spPr>
          <a:xfrm>
            <a:off x="7041540" y="2094896"/>
            <a:ext cx="4180513" cy="3812796"/>
          </a:xfrm>
          <a:prstGeom prst="rect">
            <a:avLst/>
          </a:prstGeom>
          <a:ln w="38100">
            <a:solidFill>
              <a:schemeClr val="tx1"/>
            </a:solidFill>
          </a:ln>
        </p:spPr>
      </p:pic>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891074" cy="4351338"/>
          </a:xfrm>
        </p:spPr>
        <p:txBody>
          <a:bodyPr>
            <a:normAutofit/>
          </a:bodyPr>
          <a:lstStyle/>
          <a:p>
            <a:pPr>
              <a:lnSpc>
                <a:spcPct val="100000"/>
              </a:lnSpc>
            </a:pPr>
            <a:r>
              <a:rPr lang="en-US" sz="2400" dirty="0"/>
              <a:t>National FFA Convention &amp; Expo</a:t>
            </a:r>
          </a:p>
          <a:p>
            <a:pPr lvl="1">
              <a:lnSpc>
                <a:spcPct val="100000"/>
              </a:lnSpc>
            </a:pPr>
            <a:r>
              <a:rPr lang="en-US" sz="2000" dirty="0"/>
              <a:t>Held every fall for over 65,000 FFA members, advisors, educators, supporters and guests</a:t>
            </a:r>
          </a:p>
          <a:p>
            <a:pPr lvl="1">
              <a:lnSpc>
                <a:spcPct val="100000"/>
              </a:lnSpc>
            </a:pPr>
            <a:r>
              <a:rPr lang="en-US" sz="2000" dirty="0"/>
              <a:t>Includes sessions, competitive events, career success and educational tours, student and teacher workshops, exposition, shopping mall and service projects </a:t>
            </a:r>
          </a:p>
          <a:p>
            <a:pPr lvl="1">
              <a:lnSpc>
                <a:spcPct val="100000"/>
              </a:lnSpc>
            </a:pPr>
            <a:r>
              <a:rPr lang="en-US" sz="2000" dirty="0"/>
              <a:t>Four-day event held in Indianapolis until 2031 </a:t>
            </a:r>
          </a:p>
        </p:txBody>
      </p:sp>
    </p:spTree>
    <p:extLst>
      <p:ext uri="{BB962C8B-B14F-4D97-AF65-F5344CB8AC3E}">
        <p14:creationId xmlns:p14="http://schemas.microsoft.com/office/powerpoint/2010/main" val="36498496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257799" cy="4351338"/>
          </a:xfrm>
        </p:spPr>
        <p:txBody>
          <a:bodyPr>
            <a:normAutofit/>
          </a:bodyPr>
          <a:lstStyle/>
          <a:p>
            <a:pPr>
              <a:lnSpc>
                <a:spcPct val="100000"/>
              </a:lnSpc>
            </a:pPr>
            <a:r>
              <a:rPr lang="en-US" sz="2400" dirty="0"/>
              <a:t>National FFA Convention &amp; Expo Courtesy Corps</a:t>
            </a:r>
          </a:p>
          <a:p>
            <a:pPr lvl="1">
              <a:lnSpc>
                <a:spcPct val="100000"/>
              </a:lnSpc>
            </a:pPr>
            <a:r>
              <a:rPr lang="en-US" sz="2000" dirty="0"/>
              <a:t>Members selected from each state to help ensure the annual convention is a success</a:t>
            </a:r>
          </a:p>
          <a:p>
            <a:pPr lvl="1">
              <a:lnSpc>
                <a:spcPct val="100000"/>
              </a:lnSpc>
            </a:pPr>
            <a:r>
              <a:rPr lang="en-US" sz="2000" dirty="0"/>
              <a:t>These members assist program staff in fulfilling responsibilities in areas including career and leadership development events, Shop FFA mega store, the rodeo, and more.</a:t>
            </a:r>
          </a:p>
        </p:txBody>
      </p:sp>
      <p:pic>
        <p:nvPicPr>
          <p:cNvPr id="5" name="Picture 4" descr="A group of people wearing masks&#10;&#10;Description automatically generated with medium confidence">
            <a:extLst>
              <a:ext uri="{FF2B5EF4-FFF2-40B4-BE49-F238E27FC236}">
                <a16:creationId xmlns:a16="http://schemas.microsoft.com/office/drawing/2014/main" id="{8196A829-354B-6AFD-1BE4-13E67A1BB2D9}"/>
              </a:ext>
            </a:extLst>
          </p:cNvPr>
          <p:cNvPicPr>
            <a:picLocks noChangeAspect="1"/>
          </p:cNvPicPr>
          <p:nvPr/>
        </p:nvPicPr>
        <p:blipFill rotWithShape="1">
          <a:blip r:embed="rId2">
            <a:extLst>
              <a:ext uri="{28A0092B-C50C-407E-A947-70E740481C1C}">
                <a14:useLocalDpi xmlns:a14="http://schemas.microsoft.com/office/drawing/2010/main" val="0"/>
              </a:ext>
            </a:extLst>
          </a:blip>
          <a:srcRect l="5671" b="4984"/>
          <a:stretch/>
        </p:blipFill>
        <p:spPr>
          <a:xfrm>
            <a:off x="6313872" y="2574273"/>
            <a:ext cx="5039927" cy="3384415"/>
          </a:xfrm>
          <a:prstGeom prst="rect">
            <a:avLst/>
          </a:prstGeom>
          <a:ln w="38100">
            <a:solidFill>
              <a:schemeClr val="tx1"/>
            </a:solidFill>
          </a:ln>
        </p:spPr>
      </p:pic>
    </p:spTree>
    <p:extLst>
      <p:ext uri="{BB962C8B-B14F-4D97-AF65-F5344CB8AC3E}">
        <p14:creationId xmlns:p14="http://schemas.microsoft.com/office/powerpoint/2010/main" val="3046560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A1FCD-D15D-4BA7-A607-3F011E598659}"/>
              </a:ext>
            </a:extLst>
          </p:cNvPr>
          <p:cNvSpPr>
            <a:spLocks noGrp="1"/>
          </p:cNvSpPr>
          <p:nvPr>
            <p:ph type="title"/>
          </p:nvPr>
        </p:nvSpPr>
        <p:spPr>
          <a:xfrm>
            <a:off x="654341" y="701035"/>
            <a:ext cx="10515600" cy="791376"/>
          </a:xfrm>
        </p:spPr>
        <p:txBody>
          <a:bodyPr/>
          <a:lstStyle/>
          <a:p>
            <a:r>
              <a:rPr lang="en-GB" dirty="0"/>
              <a:t>The Emblem</a:t>
            </a:r>
          </a:p>
        </p:txBody>
      </p:sp>
      <p:pic>
        <p:nvPicPr>
          <p:cNvPr id="1026" name="Picture 2">
            <a:extLst>
              <a:ext uri="{FF2B5EF4-FFF2-40B4-BE49-F238E27FC236}">
                <a16:creationId xmlns:a16="http://schemas.microsoft.com/office/drawing/2014/main" id="{C9FD61F2-2A38-43C7-BC43-894C51753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265" y="1997873"/>
            <a:ext cx="8673497" cy="2862254"/>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4" name="Picture 3" descr="A picture containing emblem, symbol, crest, text&#10;&#10;Description automatically generated">
            <a:extLst>
              <a:ext uri="{FF2B5EF4-FFF2-40B4-BE49-F238E27FC236}">
                <a16:creationId xmlns:a16="http://schemas.microsoft.com/office/drawing/2014/main" id="{8E3C808D-ACC6-982D-8690-DC9D0E54C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0744" y="2203194"/>
            <a:ext cx="1923471" cy="2451611"/>
          </a:xfrm>
          <a:prstGeom prst="rect">
            <a:avLst/>
          </a:prstGeom>
        </p:spPr>
      </p:pic>
    </p:spTree>
    <p:extLst>
      <p:ext uri="{BB962C8B-B14F-4D97-AF65-F5344CB8AC3E}">
        <p14:creationId xmlns:p14="http://schemas.microsoft.com/office/powerpoint/2010/main" val="8139792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690688"/>
            <a:ext cx="10515599" cy="4351338"/>
          </a:xfrm>
        </p:spPr>
        <p:txBody>
          <a:bodyPr>
            <a:normAutofit/>
          </a:bodyPr>
          <a:lstStyle/>
          <a:p>
            <a:pPr>
              <a:lnSpc>
                <a:spcPct val="100000"/>
              </a:lnSpc>
            </a:pPr>
            <a:r>
              <a:rPr lang="en-US" sz="2400" dirty="0"/>
              <a:t>National FFA Band, Chorus and Talent</a:t>
            </a:r>
          </a:p>
          <a:p>
            <a:pPr lvl="1">
              <a:lnSpc>
                <a:spcPct val="100000"/>
              </a:lnSpc>
            </a:pPr>
            <a:r>
              <a:rPr lang="en-US" sz="2000" dirty="0"/>
              <a:t>If music is your passion, showcase your skills at the annual National FFA Convention &amp; Expo.</a:t>
            </a:r>
          </a:p>
          <a:p>
            <a:pPr lvl="1">
              <a:lnSpc>
                <a:spcPct val="100000"/>
              </a:lnSpc>
            </a:pPr>
            <a:r>
              <a:rPr lang="en-US" sz="2000" dirty="0"/>
              <a:t>Nearly 250 members are selected from across the country to play in the band, sing in the chorus or perform in the talent program.</a:t>
            </a:r>
          </a:p>
        </p:txBody>
      </p:sp>
      <p:pic>
        <p:nvPicPr>
          <p:cNvPr id="7" name="Picture 6" descr="A group of people playing instruments&#10;&#10;Description automatically generated with low confidence">
            <a:extLst>
              <a:ext uri="{FF2B5EF4-FFF2-40B4-BE49-F238E27FC236}">
                <a16:creationId xmlns:a16="http://schemas.microsoft.com/office/drawing/2014/main" id="{2A335D56-B004-F13E-015F-8A3775AF42A0}"/>
              </a:ext>
            </a:extLst>
          </p:cNvPr>
          <p:cNvPicPr>
            <a:picLocks noChangeAspect="1"/>
          </p:cNvPicPr>
          <p:nvPr/>
        </p:nvPicPr>
        <p:blipFill rotWithShape="1">
          <a:blip r:embed="rId2">
            <a:extLst>
              <a:ext uri="{28A0092B-C50C-407E-A947-70E740481C1C}">
                <a14:useLocalDpi xmlns:a14="http://schemas.microsoft.com/office/drawing/2010/main" val="0"/>
              </a:ext>
            </a:extLst>
          </a:blip>
          <a:srcRect r="3456"/>
          <a:stretch/>
        </p:blipFill>
        <p:spPr>
          <a:xfrm>
            <a:off x="1590372" y="3804211"/>
            <a:ext cx="4003829" cy="2764758"/>
          </a:xfrm>
          <a:prstGeom prst="rect">
            <a:avLst/>
          </a:prstGeom>
          <a:ln w="38100">
            <a:solidFill>
              <a:schemeClr val="tx1"/>
            </a:solidFill>
          </a:ln>
        </p:spPr>
      </p:pic>
      <p:pic>
        <p:nvPicPr>
          <p:cNvPr id="9" name="Picture 8" descr="A group of people singing&#10;&#10;Description automatically generated">
            <a:extLst>
              <a:ext uri="{FF2B5EF4-FFF2-40B4-BE49-F238E27FC236}">
                <a16:creationId xmlns:a16="http://schemas.microsoft.com/office/drawing/2014/main" id="{A80288F2-CC2B-E0DB-3495-9D7606990E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7800" y="3804210"/>
            <a:ext cx="4147139" cy="2764759"/>
          </a:xfrm>
          <a:prstGeom prst="rect">
            <a:avLst/>
          </a:prstGeom>
          <a:ln w="38100">
            <a:solidFill>
              <a:schemeClr val="tx1"/>
            </a:solidFill>
          </a:ln>
        </p:spPr>
      </p:pic>
    </p:spTree>
    <p:extLst>
      <p:ext uri="{BB962C8B-B14F-4D97-AF65-F5344CB8AC3E}">
        <p14:creationId xmlns:p14="http://schemas.microsoft.com/office/powerpoint/2010/main" val="34401992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722397" cy="4351338"/>
          </a:xfrm>
        </p:spPr>
        <p:txBody>
          <a:bodyPr>
            <a:normAutofit/>
          </a:bodyPr>
          <a:lstStyle/>
          <a:p>
            <a:pPr>
              <a:lnSpc>
                <a:spcPct val="100000"/>
              </a:lnSpc>
            </a:pPr>
            <a:r>
              <a:rPr lang="en-US" sz="2400" dirty="0"/>
              <a:t>National FFA Expo</a:t>
            </a:r>
          </a:p>
          <a:p>
            <a:pPr lvl="1">
              <a:lnSpc>
                <a:spcPct val="100000"/>
              </a:lnSpc>
            </a:pPr>
            <a:r>
              <a:rPr lang="en-US" sz="2000" dirty="0"/>
              <a:t>Held during the annual National FFA Convention &amp; Expo</a:t>
            </a:r>
          </a:p>
          <a:p>
            <a:pPr lvl="1">
              <a:lnSpc>
                <a:spcPct val="100000"/>
              </a:lnSpc>
            </a:pPr>
            <a:r>
              <a:rPr lang="en-US" sz="2000" dirty="0"/>
              <a:t>Showcases more than 350 exhibits that represent agricultural companies, industries, colleges and universities </a:t>
            </a:r>
          </a:p>
          <a:p>
            <a:pPr>
              <a:lnSpc>
                <a:spcPct val="100000"/>
              </a:lnSpc>
            </a:pPr>
            <a:r>
              <a:rPr lang="en-US" sz="2400" dirty="0"/>
              <a:t>Workshops</a:t>
            </a:r>
          </a:p>
          <a:p>
            <a:pPr lvl="1">
              <a:lnSpc>
                <a:spcPct val="100000"/>
              </a:lnSpc>
            </a:pPr>
            <a:r>
              <a:rPr lang="en-US" sz="2000" dirty="0"/>
              <a:t>Leadership and personal growth workshops are held during the annual National FFA Convention &amp; Expo</a:t>
            </a:r>
          </a:p>
        </p:txBody>
      </p:sp>
      <p:pic>
        <p:nvPicPr>
          <p:cNvPr id="5" name="Picture 4" descr="A person standing at a podium&#10;&#10;Description automatically generated with medium confidence">
            <a:extLst>
              <a:ext uri="{FF2B5EF4-FFF2-40B4-BE49-F238E27FC236}">
                <a16:creationId xmlns:a16="http://schemas.microsoft.com/office/drawing/2014/main" id="{110DC33E-6CAF-E268-04D8-CDE3CAEF9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9629" y="965523"/>
            <a:ext cx="3908580" cy="5211440"/>
          </a:xfrm>
          <a:prstGeom prst="rect">
            <a:avLst/>
          </a:prstGeom>
          <a:ln w="38100">
            <a:solidFill>
              <a:schemeClr val="tx1"/>
            </a:solidFill>
          </a:ln>
        </p:spPr>
      </p:pic>
    </p:spTree>
    <p:extLst>
      <p:ext uri="{BB962C8B-B14F-4D97-AF65-F5344CB8AC3E}">
        <p14:creationId xmlns:p14="http://schemas.microsoft.com/office/powerpoint/2010/main" val="14428443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Opportunities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891074" cy="4663952"/>
          </a:xfrm>
        </p:spPr>
        <p:txBody>
          <a:bodyPr>
            <a:normAutofit/>
          </a:bodyPr>
          <a:lstStyle/>
          <a:p>
            <a:pPr>
              <a:lnSpc>
                <a:spcPct val="100000"/>
              </a:lnSpc>
            </a:pPr>
            <a:r>
              <a:rPr lang="en-US" sz="2400" dirty="0"/>
              <a:t>National Days of Service</a:t>
            </a:r>
          </a:p>
          <a:p>
            <a:pPr lvl="1">
              <a:lnSpc>
                <a:spcPct val="100000"/>
              </a:lnSpc>
            </a:pPr>
            <a:r>
              <a:rPr lang="en-US" sz="2000" dirty="0"/>
              <a:t>Members attending the annual National FFA Convention &amp; Expo can volunteer for local service projects.</a:t>
            </a:r>
          </a:p>
          <a:p>
            <a:pPr lvl="1">
              <a:lnSpc>
                <a:spcPct val="100000"/>
              </a:lnSpc>
            </a:pPr>
            <a:r>
              <a:rPr lang="en-US" sz="2000" dirty="0"/>
              <a:t>Members not in attendance can participate in the virtual National Days of Service in their own communities.</a:t>
            </a:r>
          </a:p>
          <a:p>
            <a:pPr>
              <a:lnSpc>
                <a:spcPct val="100000"/>
              </a:lnSpc>
            </a:pPr>
            <a:r>
              <a:rPr lang="en-US" sz="2400" dirty="0"/>
              <a:t>National FFA Officers</a:t>
            </a:r>
          </a:p>
          <a:p>
            <a:pPr lvl="1">
              <a:lnSpc>
                <a:spcPct val="100000"/>
              </a:lnSpc>
            </a:pPr>
            <a:r>
              <a:rPr lang="en-US" sz="2000" dirty="0"/>
              <a:t>Six students selected to represent the National FFA Organization</a:t>
            </a:r>
          </a:p>
          <a:p>
            <a:pPr lvl="1">
              <a:lnSpc>
                <a:spcPct val="100000"/>
              </a:lnSpc>
            </a:pPr>
            <a:r>
              <a:rPr lang="en-US" sz="2000" dirty="0"/>
              <a:t>Must have their American Degree</a:t>
            </a:r>
          </a:p>
          <a:p>
            <a:pPr lvl="1">
              <a:lnSpc>
                <a:spcPct val="100000"/>
              </a:lnSpc>
            </a:pPr>
            <a:r>
              <a:rPr lang="en-US" sz="2000" dirty="0"/>
              <a:t>Will travel over 100,000 miles during their year of service</a:t>
            </a:r>
          </a:p>
        </p:txBody>
      </p:sp>
      <p:pic>
        <p:nvPicPr>
          <p:cNvPr id="5" name="Picture 4" descr="A group of people in a warehouse&#10;&#10;Description automatically generated with low confidence">
            <a:extLst>
              <a:ext uri="{FF2B5EF4-FFF2-40B4-BE49-F238E27FC236}">
                <a16:creationId xmlns:a16="http://schemas.microsoft.com/office/drawing/2014/main" id="{977032D4-9B61-B59C-0B49-8D1207741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2744" y="2997985"/>
            <a:ext cx="4441055" cy="2960703"/>
          </a:xfrm>
          <a:prstGeom prst="rect">
            <a:avLst/>
          </a:prstGeom>
          <a:ln w="38100">
            <a:solidFill>
              <a:schemeClr val="tx1"/>
            </a:solidFill>
          </a:ln>
        </p:spPr>
      </p:pic>
    </p:spTree>
    <p:extLst>
      <p:ext uri="{BB962C8B-B14F-4D97-AF65-F5344CB8AC3E}">
        <p14:creationId xmlns:p14="http://schemas.microsoft.com/office/powerpoint/2010/main" val="16642382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0820-CEA4-4219-9608-BF3C87B5729F}"/>
              </a:ext>
            </a:extLst>
          </p:cNvPr>
          <p:cNvSpPr>
            <a:spLocks noGrp="1"/>
          </p:cNvSpPr>
          <p:nvPr>
            <p:ph type="title"/>
          </p:nvPr>
        </p:nvSpPr>
        <p:spPr/>
        <p:txBody>
          <a:bodyPr/>
          <a:lstStyle/>
          <a:p>
            <a:r>
              <a:rPr lang="en-GB" dirty="0"/>
              <a:t>Part 5:</a:t>
            </a:r>
          </a:p>
        </p:txBody>
      </p:sp>
      <p:sp>
        <p:nvSpPr>
          <p:cNvPr id="3" name="Text Placeholder 2">
            <a:extLst>
              <a:ext uri="{FF2B5EF4-FFF2-40B4-BE49-F238E27FC236}">
                <a16:creationId xmlns:a16="http://schemas.microsoft.com/office/drawing/2014/main" id="{16FABF59-6F12-48AD-83D7-B793FB6A5928}"/>
              </a:ext>
            </a:extLst>
          </p:cNvPr>
          <p:cNvSpPr>
            <a:spLocks noGrp="1"/>
          </p:cNvSpPr>
          <p:nvPr>
            <p:ph type="body" idx="1"/>
          </p:nvPr>
        </p:nvSpPr>
        <p:spPr/>
        <p:txBody>
          <a:bodyPr/>
          <a:lstStyle/>
          <a:p>
            <a:r>
              <a:rPr lang="en-GB" dirty="0"/>
              <a:t>Beyond High School</a:t>
            </a:r>
          </a:p>
        </p:txBody>
      </p:sp>
    </p:spTree>
    <p:extLst>
      <p:ext uri="{BB962C8B-B14F-4D97-AF65-F5344CB8AC3E}">
        <p14:creationId xmlns:p14="http://schemas.microsoft.com/office/powerpoint/2010/main" val="3508287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Scholarships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891074" cy="4663952"/>
          </a:xfrm>
        </p:spPr>
        <p:txBody>
          <a:bodyPr>
            <a:normAutofit/>
          </a:bodyPr>
          <a:lstStyle/>
          <a:p>
            <a:pPr>
              <a:lnSpc>
                <a:spcPct val="100000"/>
              </a:lnSpc>
            </a:pPr>
            <a:r>
              <a:rPr lang="en-US" sz="2000" dirty="0"/>
              <a:t>The National FFA Organization and its supporters offer more than $2 million in college scholarships to members.</a:t>
            </a:r>
          </a:p>
          <a:p>
            <a:pPr>
              <a:lnSpc>
                <a:spcPct val="100000"/>
              </a:lnSpc>
            </a:pPr>
            <a:r>
              <a:rPr lang="en-US" sz="2000" dirty="0"/>
              <a:t>Scholarships are available for a variety of experiences, career goals and higher education plans.</a:t>
            </a:r>
          </a:p>
          <a:p>
            <a:pPr>
              <a:lnSpc>
                <a:spcPct val="100000"/>
              </a:lnSpc>
            </a:pPr>
            <a:r>
              <a:rPr lang="en-US" sz="2000" dirty="0"/>
              <a:t>Scholarship recipients are not selected based on just grades or GPA, but by including all community service, FFA involvement, leadership skills and SAEs.</a:t>
            </a:r>
          </a:p>
          <a:p>
            <a:pPr>
              <a:lnSpc>
                <a:spcPct val="100000"/>
              </a:lnSpc>
            </a:pPr>
            <a:r>
              <a:rPr lang="en-US" sz="2000" dirty="0"/>
              <a:t>Scholarship applications are online, and there is only one application to complete. </a:t>
            </a:r>
          </a:p>
        </p:txBody>
      </p:sp>
      <p:pic>
        <p:nvPicPr>
          <p:cNvPr id="8194" name="Picture 2" descr="Scholarships Featured Image 600x452">
            <a:extLst>
              <a:ext uri="{FF2B5EF4-FFF2-40B4-BE49-F238E27FC236}">
                <a16:creationId xmlns:a16="http://schemas.microsoft.com/office/drawing/2014/main" id="{11C905A5-BD93-0BAF-CC02-ED899A25C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275" y="1295000"/>
            <a:ext cx="4550569" cy="34290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7736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FFA Alumni and Supporters</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891074" cy="4663952"/>
          </a:xfrm>
        </p:spPr>
        <p:txBody>
          <a:bodyPr>
            <a:normAutofit/>
          </a:bodyPr>
          <a:lstStyle/>
          <a:p>
            <a:pPr>
              <a:lnSpc>
                <a:spcPct val="100000"/>
              </a:lnSpc>
            </a:pPr>
            <a:r>
              <a:rPr lang="en-US" sz="2000" dirty="0"/>
              <a:t>For parents, friends, supporters, past FFA members and anyone wanting to support FFA, agricultural education and agriculture</a:t>
            </a:r>
          </a:p>
          <a:p>
            <a:pPr>
              <a:lnSpc>
                <a:spcPct val="100000"/>
              </a:lnSpc>
            </a:pPr>
            <a:r>
              <a:rPr lang="en-US" sz="2000" dirty="0"/>
              <a:t>Types of Membership</a:t>
            </a:r>
          </a:p>
          <a:p>
            <a:pPr lvl="1">
              <a:lnSpc>
                <a:spcPct val="100000"/>
              </a:lnSpc>
            </a:pPr>
            <a:r>
              <a:rPr lang="en-US" sz="1800" b="1" dirty="0"/>
              <a:t>Annual:</a:t>
            </a:r>
            <a:r>
              <a:rPr lang="en-US" sz="1800" dirty="0"/>
              <a:t> one-year membership that is renewed annually</a:t>
            </a:r>
          </a:p>
          <a:p>
            <a:pPr lvl="1">
              <a:lnSpc>
                <a:spcPct val="100000"/>
              </a:lnSpc>
            </a:pPr>
            <a:r>
              <a:rPr lang="en-US" sz="1800" b="1" dirty="0"/>
              <a:t>Life:</a:t>
            </a:r>
            <a:r>
              <a:rPr lang="en-US" sz="1800" dirty="0"/>
              <a:t> one-time investment for lifetime membership</a:t>
            </a:r>
          </a:p>
          <a:p>
            <a:pPr lvl="1">
              <a:lnSpc>
                <a:spcPct val="100000"/>
              </a:lnSpc>
            </a:pPr>
            <a:r>
              <a:rPr lang="en-US" sz="1800" b="1" dirty="0"/>
              <a:t>Associate:</a:t>
            </a:r>
            <a:r>
              <a:rPr lang="en-US" sz="1800" dirty="0"/>
              <a:t> student FFA members receive an automatic, free five-year membership upon high school graduation</a:t>
            </a:r>
          </a:p>
        </p:txBody>
      </p:sp>
      <p:pic>
        <p:nvPicPr>
          <p:cNvPr id="5" name="Picture 4" descr="A picture containing clothing, cartoon&#10;&#10;Description automatically generated">
            <a:extLst>
              <a:ext uri="{FF2B5EF4-FFF2-40B4-BE49-F238E27FC236}">
                <a16:creationId xmlns:a16="http://schemas.microsoft.com/office/drawing/2014/main" id="{A369C236-693E-5FAB-CCF5-5497B1260BB0}"/>
              </a:ext>
            </a:extLst>
          </p:cNvPr>
          <p:cNvPicPr>
            <a:picLocks noChangeAspect="1"/>
          </p:cNvPicPr>
          <p:nvPr/>
        </p:nvPicPr>
        <p:blipFill rotWithShape="1">
          <a:blip r:embed="rId2">
            <a:extLst>
              <a:ext uri="{28A0092B-C50C-407E-A947-70E740481C1C}">
                <a14:useLocalDpi xmlns:a14="http://schemas.microsoft.com/office/drawing/2010/main" val="0"/>
              </a:ext>
            </a:extLst>
          </a:blip>
          <a:srcRect l="7897" t="8184" r="11684" b="5519"/>
          <a:stretch/>
        </p:blipFill>
        <p:spPr>
          <a:xfrm>
            <a:off x="7386220" y="1752834"/>
            <a:ext cx="3480046" cy="4499980"/>
          </a:xfrm>
          <a:prstGeom prst="rect">
            <a:avLst/>
          </a:prstGeom>
          <a:ln w="38100">
            <a:solidFill>
              <a:schemeClr val="tx1"/>
            </a:solidFill>
          </a:ln>
        </p:spPr>
      </p:pic>
    </p:spTree>
    <p:extLst>
      <p:ext uri="{BB962C8B-B14F-4D97-AF65-F5344CB8AC3E}">
        <p14:creationId xmlns:p14="http://schemas.microsoft.com/office/powerpoint/2010/main" val="1785056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C70EE-BE0A-2D69-AE5F-0A7134FDF81E}"/>
              </a:ext>
            </a:extLst>
          </p:cNvPr>
          <p:cNvSpPr>
            <a:spLocks noGrp="1"/>
          </p:cNvSpPr>
          <p:nvPr>
            <p:ph type="title"/>
          </p:nvPr>
        </p:nvSpPr>
        <p:spPr/>
        <p:txBody>
          <a:bodyPr/>
          <a:lstStyle/>
          <a:p>
            <a:r>
              <a:rPr lang="en-US" dirty="0"/>
              <a:t>National FFA Foundation</a:t>
            </a:r>
          </a:p>
        </p:txBody>
      </p:sp>
      <p:sp>
        <p:nvSpPr>
          <p:cNvPr id="3" name="Content Placeholder 2">
            <a:extLst>
              <a:ext uri="{FF2B5EF4-FFF2-40B4-BE49-F238E27FC236}">
                <a16:creationId xmlns:a16="http://schemas.microsoft.com/office/drawing/2014/main" id="{3A53C446-AFAE-45E0-17EC-E60F11A8FE6D}"/>
              </a:ext>
            </a:extLst>
          </p:cNvPr>
          <p:cNvSpPr>
            <a:spLocks noGrp="1"/>
          </p:cNvSpPr>
          <p:nvPr>
            <p:ph idx="1"/>
          </p:nvPr>
        </p:nvSpPr>
        <p:spPr>
          <a:xfrm>
            <a:off x="838201" y="1825625"/>
            <a:ext cx="5891074" cy="4663952"/>
          </a:xfrm>
        </p:spPr>
        <p:txBody>
          <a:bodyPr>
            <a:normAutofit/>
          </a:bodyPr>
          <a:lstStyle/>
          <a:p>
            <a:pPr>
              <a:lnSpc>
                <a:spcPct val="100000"/>
              </a:lnSpc>
            </a:pPr>
            <a:r>
              <a:rPr lang="en-US" sz="2000" dirty="0"/>
              <a:t>An independent nonprofit organization </a:t>
            </a:r>
          </a:p>
          <a:p>
            <a:pPr>
              <a:lnSpc>
                <a:spcPct val="100000"/>
              </a:lnSpc>
            </a:pPr>
            <a:r>
              <a:rPr lang="en-US" sz="2000" dirty="0"/>
              <a:t>The National FFA Foundation builds partnerships with industry, education, government, other foundations and individuals to secure financial resources.</a:t>
            </a:r>
          </a:p>
          <a:p>
            <a:pPr>
              <a:lnSpc>
                <a:spcPct val="100000"/>
              </a:lnSpc>
            </a:pPr>
            <a:r>
              <a:rPr lang="en-US" sz="2000" dirty="0"/>
              <a:t>Governed by a board of trustees comprised of educators, business leaders, individual donors and FFA alumni</a:t>
            </a:r>
          </a:p>
          <a:p>
            <a:pPr>
              <a:lnSpc>
                <a:spcPct val="100000"/>
              </a:lnSpc>
            </a:pPr>
            <a:r>
              <a:rPr lang="en-US" sz="2000" dirty="0"/>
              <a:t>82% of every dollar earned by the foundation supports FFA members and agricultural education opportunities.</a:t>
            </a:r>
            <a:endParaRPr lang="en-US" sz="1800" dirty="0"/>
          </a:p>
        </p:txBody>
      </p:sp>
      <p:pic>
        <p:nvPicPr>
          <p:cNvPr id="5" name="Picture 4" descr="A group of people posing for a photo&#10;&#10;Description automatically generated">
            <a:extLst>
              <a:ext uri="{FF2B5EF4-FFF2-40B4-BE49-F238E27FC236}">
                <a16:creationId xmlns:a16="http://schemas.microsoft.com/office/drawing/2014/main" id="{2DA69B4A-1EA0-7D3B-1D6D-F464C033A2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5025" y="1553591"/>
            <a:ext cx="4077639" cy="4005601"/>
          </a:xfrm>
          <a:prstGeom prst="rect">
            <a:avLst/>
          </a:prstGeom>
          <a:ln w="38100">
            <a:solidFill>
              <a:schemeClr val="tx1"/>
            </a:solidFill>
          </a:ln>
        </p:spPr>
      </p:pic>
    </p:spTree>
    <p:extLst>
      <p:ext uri="{BB962C8B-B14F-4D97-AF65-F5344CB8AC3E}">
        <p14:creationId xmlns:p14="http://schemas.microsoft.com/office/powerpoint/2010/main" val="36417970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4DBB75B-D373-EC55-D4AE-A7CDF5DEBCCF}"/>
              </a:ext>
            </a:extLst>
          </p:cNvPr>
          <p:cNvSpPr>
            <a:spLocks noGrp="1"/>
          </p:cNvSpPr>
          <p:nvPr>
            <p:ph type="title"/>
          </p:nvPr>
        </p:nvSpPr>
        <p:spPr/>
        <p:txBody>
          <a:bodyPr/>
          <a:lstStyle/>
          <a:p>
            <a:r>
              <a:rPr lang="en-US" dirty="0"/>
              <a:t>FFA Creed</a:t>
            </a:r>
          </a:p>
        </p:txBody>
      </p:sp>
      <p:sp>
        <p:nvSpPr>
          <p:cNvPr id="2" name="TextBox 1">
            <a:extLst>
              <a:ext uri="{FF2B5EF4-FFF2-40B4-BE49-F238E27FC236}">
                <a16:creationId xmlns:a16="http://schemas.microsoft.com/office/drawing/2014/main" id="{59F3913E-59CF-2CA3-C3C7-34CBFF40777B}"/>
              </a:ext>
            </a:extLst>
          </p:cNvPr>
          <p:cNvSpPr txBox="1"/>
          <p:nvPr/>
        </p:nvSpPr>
        <p:spPr>
          <a:xfrm>
            <a:off x="696149" y="1714611"/>
            <a:ext cx="3485225" cy="1634490"/>
          </a:xfrm>
          <a:prstGeom prst="roundRect">
            <a:avLst/>
          </a:prstGeom>
          <a:noFill/>
          <a:ln w="38100">
            <a:solidFill>
              <a:schemeClr val="accent1"/>
            </a:solidFill>
          </a:ln>
        </p:spPr>
        <p:txBody>
          <a:bodyPr wrap="square" rtlCol="0">
            <a:spAutoFit/>
          </a:bodyPr>
          <a:lstStyle/>
          <a:p>
            <a:pPr algn="l"/>
            <a:r>
              <a:rPr lang="en-US" b="1" dirty="0">
                <a:solidFill>
                  <a:schemeClr val="tx2"/>
                </a:solidFill>
              </a:rPr>
              <a:t>Written by </a:t>
            </a:r>
            <a:r>
              <a:rPr lang="en-US" dirty="0">
                <a:solidFill>
                  <a:schemeClr val="tx2"/>
                </a:solidFill>
              </a:rPr>
              <a:t>E.M. Tiffany</a:t>
            </a:r>
          </a:p>
          <a:p>
            <a:pPr algn="l"/>
            <a:r>
              <a:rPr lang="en-US" b="1" dirty="0">
                <a:solidFill>
                  <a:schemeClr val="tx2"/>
                </a:solidFill>
              </a:rPr>
              <a:t>Adopted</a:t>
            </a:r>
            <a:r>
              <a:rPr lang="en-US" dirty="0">
                <a:solidFill>
                  <a:schemeClr val="tx2"/>
                </a:solidFill>
              </a:rPr>
              <a:t>: At the 3rd national convention</a:t>
            </a:r>
          </a:p>
          <a:p>
            <a:pPr algn="l"/>
            <a:r>
              <a:rPr lang="en-US" b="1" dirty="0">
                <a:solidFill>
                  <a:schemeClr val="tx2"/>
                </a:solidFill>
              </a:rPr>
              <a:t>Revised: </a:t>
            </a:r>
            <a:r>
              <a:rPr lang="en-US" dirty="0">
                <a:solidFill>
                  <a:schemeClr val="tx2"/>
                </a:solidFill>
              </a:rPr>
              <a:t>38th and 63rd national conventions</a:t>
            </a:r>
          </a:p>
        </p:txBody>
      </p:sp>
      <p:sp>
        <p:nvSpPr>
          <p:cNvPr id="3" name="TextBox 2">
            <a:extLst>
              <a:ext uri="{FF2B5EF4-FFF2-40B4-BE49-F238E27FC236}">
                <a16:creationId xmlns:a16="http://schemas.microsoft.com/office/drawing/2014/main" id="{BDAB4A81-D486-8C60-C7B2-62FC91E73385}"/>
              </a:ext>
            </a:extLst>
          </p:cNvPr>
          <p:cNvSpPr txBox="1"/>
          <p:nvPr/>
        </p:nvSpPr>
        <p:spPr>
          <a:xfrm>
            <a:off x="4332494" y="1203833"/>
            <a:ext cx="2421490" cy="1328023"/>
          </a:xfrm>
          <a:prstGeom prst="roundRect">
            <a:avLst/>
          </a:prstGeom>
          <a:noFill/>
          <a:ln w="38100">
            <a:solidFill>
              <a:schemeClr val="accent1"/>
            </a:solidFill>
          </a:ln>
        </p:spPr>
        <p:txBody>
          <a:bodyPr wrap="square" rtlCol="0">
            <a:spAutoFit/>
          </a:bodyPr>
          <a:lstStyle/>
          <a:p>
            <a:pPr algn="ctr"/>
            <a:r>
              <a:rPr lang="en-US" b="1" dirty="0">
                <a:solidFill>
                  <a:schemeClr val="tx2"/>
                </a:solidFill>
              </a:rPr>
              <a:t>Fun Facts</a:t>
            </a:r>
          </a:p>
          <a:p>
            <a:pPr algn="ctr"/>
            <a:r>
              <a:rPr lang="en-US" dirty="0">
                <a:solidFill>
                  <a:schemeClr val="tx2"/>
                </a:solidFill>
              </a:rPr>
              <a:t>5 paragraphs</a:t>
            </a:r>
          </a:p>
          <a:p>
            <a:pPr algn="ctr"/>
            <a:r>
              <a:rPr lang="en-US" dirty="0">
                <a:solidFill>
                  <a:schemeClr val="tx2"/>
                </a:solidFill>
              </a:rPr>
              <a:t>6 sentences</a:t>
            </a:r>
          </a:p>
          <a:p>
            <a:pPr algn="ctr"/>
            <a:r>
              <a:rPr lang="en-US" dirty="0">
                <a:solidFill>
                  <a:schemeClr val="tx2"/>
                </a:solidFill>
              </a:rPr>
              <a:t>6 “I believes”</a:t>
            </a:r>
          </a:p>
        </p:txBody>
      </p:sp>
      <p:pic>
        <p:nvPicPr>
          <p:cNvPr id="4" name="Picture 3">
            <a:extLst>
              <a:ext uri="{FF2B5EF4-FFF2-40B4-BE49-F238E27FC236}">
                <a16:creationId xmlns:a16="http://schemas.microsoft.com/office/drawing/2014/main" id="{3C349D69-C0AB-2048-F247-BC07D64FF55C}"/>
              </a:ext>
            </a:extLst>
          </p:cNvPr>
          <p:cNvPicPr>
            <a:picLocks noChangeAspect="1"/>
          </p:cNvPicPr>
          <p:nvPr/>
        </p:nvPicPr>
        <p:blipFill>
          <a:blip r:embed="rId2"/>
          <a:stretch>
            <a:fillRect/>
          </a:stretch>
        </p:blipFill>
        <p:spPr>
          <a:xfrm>
            <a:off x="6905104" y="790111"/>
            <a:ext cx="4448696" cy="5596419"/>
          </a:xfrm>
          <a:prstGeom prst="rect">
            <a:avLst/>
          </a:prstGeom>
          <a:ln w="38100">
            <a:solidFill>
              <a:schemeClr val="tx1"/>
            </a:solidFill>
          </a:ln>
        </p:spPr>
      </p:pic>
      <p:pic>
        <p:nvPicPr>
          <p:cNvPr id="7" name="Picture 6" descr="A group of people on a stage&#10;&#10;Description automatically generated">
            <a:extLst>
              <a:ext uri="{FF2B5EF4-FFF2-40B4-BE49-F238E27FC236}">
                <a16:creationId xmlns:a16="http://schemas.microsoft.com/office/drawing/2014/main" id="{A0BD21C8-8E8C-8181-7111-362DFFDC35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359" y="3588320"/>
            <a:ext cx="4199508" cy="2799672"/>
          </a:xfrm>
          <a:prstGeom prst="rect">
            <a:avLst/>
          </a:prstGeom>
          <a:ln w="38100">
            <a:solidFill>
              <a:schemeClr val="tx1"/>
            </a:solidFill>
          </a:ln>
        </p:spPr>
      </p:pic>
    </p:spTree>
    <p:extLst>
      <p:ext uri="{BB962C8B-B14F-4D97-AF65-F5344CB8AC3E}">
        <p14:creationId xmlns:p14="http://schemas.microsoft.com/office/powerpoint/2010/main" val="1132975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11C56-91EB-574A-A128-F9D62A2B8BF8}"/>
              </a:ext>
            </a:extLst>
          </p:cNvPr>
          <p:cNvSpPr>
            <a:spLocks noGrp="1"/>
          </p:cNvSpPr>
          <p:nvPr>
            <p:ph type="title"/>
          </p:nvPr>
        </p:nvSpPr>
        <p:spPr/>
        <p:txBody>
          <a:bodyPr/>
          <a:lstStyle/>
          <a:p>
            <a:r>
              <a:rPr lang="en-US" dirty="0"/>
              <a:t>FFA Official Dress</a:t>
            </a:r>
          </a:p>
        </p:txBody>
      </p:sp>
      <p:pic>
        <p:nvPicPr>
          <p:cNvPr id="4" name="Picture 3">
            <a:extLst>
              <a:ext uri="{FF2B5EF4-FFF2-40B4-BE49-F238E27FC236}">
                <a16:creationId xmlns:a16="http://schemas.microsoft.com/office/drawing/2014/main" id="{C03A9175-B7B7-2CEB-40C4-F41CE88C4D2C}"/>
              </a:ext>
            </a:extLst>
          </p:cNvPr>
          <p:cNvPicPr>
            <a:picLocks noChangeAspect="1"/>
          </p:cNvPicPr>
          <p:nvPr/>
        </p:nvPicPr>
        <p:blipFill rotWithShape="1">
          <a:blip r:embed="rId2"/>
          <a:srcRect l="1168" t="4092" r="1511" b="5736"/>
          <a:stretch/>
        </p:blipFill>
        <p:spPr>
          <a:xfrm>
            <a:off x="3260110" y="1832731"/>
            <a:ext cx="2212462" cy="2177250"/>
          </a:xfrm>
          <a:prstGeom prst="rect">
            <a:avLst/>
          </a:prstGeom>
        </p:spPr>
      </p:pic>
      <p:pic>
        <p:nvPicPr>
          <p:cNvPr id="5" name="Picture 4">
            <a:extLst>
              <a:ext uri="{FF2B5EF4-FFF2-40B4-BE49-F238E27FC236}">
                <a16:creationId xmlns:a16="http://schemas.microsoft.com/office/drawing/2014/main" id="{9C0425A1-D0F4-246A-A857-E9052D5F493A}"/>
              </a:ext>
            </a:extLst>
          </p:cNvPr>
          <p:cNvPicPr>
            <a:picLocks noChangeAspect="1"/>
          </p:cNvPicPr>
          <p:nvPr/>
        </p:nvPicPr>
        <p:blipFill rotWithShape="1">
          <a:blip r:embed="rId3"/>
          <a:srcRect l="6990" r="7138"/>
          <a:stretch/>
        </p:blipFill>
        <p:spPr>
          <a:xfrm>
            <a:off x="963578" y="4115451"/>
            <a:ext cx="1815998" cy="2114783"/>
          </a:xfrm>
          <a:prstGeom prst="rect">
            <a:avLst/>
          </a:prstGeom>
        </p:spPr>
      </p:pic>
      <p:pic>
        <p:nvPicPr>
          <p:cNvPr id="6" name="Picture 5">
            <a:extLst>
              <a:ext uri="{FF2B5EF4-FFF2-40B4-BE49-F238E27FC236}">
                <a16:creationId xmlns:a16="http://schemas.microsoft.com/office/drawing/2014/main" id="{E00E9473-A5BB-901D-A3E6-BED19B1B4799}"/>
              </a:ext>
            </a:extLst>
          </p:cNvPr>
          <p:cNvPicPr>
            <a:picLocks noChangeAspect="1"/>
          </p:cNvPicPr>
          <p:nvPr/>
        </p:nvPicPr>
        <p:blipFill rotWithShape="1">
          <a:blip r:embed="rId4"/>
          <a:srcRect l="2049" t="1596" r="3125" b="2403"/>
          <a:stretch/>
        </p:blipFill>
        <p:spPr>
          <a:xfrm>
            <a:off x="757520" y="1875590"/>
            <a:ext cx="2212462" cy="2239861"/>
          </a:xfrm>
          <a:prstGeom prst="rect">
            <a:avLst/>
          </a:prstGeom>
        </p:spPr>
      </p:pic>
      <p:pic>
        <p:nvPicPr>
          <p:cNvPr id="7" name="Picture 6">
            <a:extLst>
              <a:ext uri="{FF2B5EF4-FFF2-40B4-BE49-F238E27FC236}">
                <a16:creationId xmlns:a16="http://schemas.microsoft.com/office/drawing/2014/main" id="{D119DD59-2A19-0341-C68D-929D8FF5A86F}"/>
              </a:ext>
            </a:extLst>
          </p:cNvPr>
          <p:cNvPicPr>
            <a:picLocks noChangeAspect="1"/>
          </p:cNvPicPr>
          <p:nvPr/>
        </p:nvPicPr>
        <p:blipFill rotWithShape="1">
          <a:blip r:embed="rId5"/>
          <a:srcRect l="1612" t="2080" r="1771" b="2386"/>
          <a:stretch/>
        </p:blipFill>
        <p:spPr>
          <a:xfrm>
            <a:off x="3575261" y="4115451"/>
            <a:ext cx="1659021" cy="2012807"/>
          </a:xfrm>
          <a:prstGeom prst="rect">
            <a:avLst/>
          </a:prstGeom>
        </p:spPr>
      </p:pic>
      <p:pic>
        <p:nvPicPr>
          <p:cNvPr id="8" name="Picture 7">
            <a:extLst>
              <a:ext uri="{FF2B5EF4-FFF2-40B4-BE49-F238E27FC236}">
                <a16:creationId xmlns:a16="http://schemas.microsoft.com/office/drawing/2014/main" id="{E64C82C3-186D-BE72-1A2D-CF380B67EFF3}"/>
              </a:ext>
            </a:extLst>
          </p:cNvPr>
          <p:cNvPicPr>
            <a:picLocks noChangeAspect="1"/>
          </p:cNvPicPr>
          <p:nvPr/>
        </p:nvPicPr>
        <p:blipFill rotWithShape="1">
          <a:blip r:embed="rId6"/>
          <a:srcRect l="16067" t="2183" r="17217"/>
          <a:stretch/>
        </p:blipFill>
        <p:spPr>
          <a:xfrm>
            <a:off x="5805915" y="1815666"/>
            <a:ext cx="1514228" cy="2220110"/>
          </a:xfrm>
          <a:prstGeom prst="rect">
            <a:avLst/>
          </a:prstGeom>
        </p:spPr>
      </p:pic>
      <p:pic>
        <p:nvPicPr>
          <p:cNvPr id="9" name="Picture 8">
            <a:extLst>
              <a:ext uri="{FF2B5EF4-FFF2-40B4-BE49-F238E27FC236}">
                <a16:creationId xmlns:a16="http://schemas.microsoft.com/office/drawing/2014/main" id="{3728204F-9B7B-18BD-8F87-1F90AC435C75}"/>
              </a:ext>
            </a:extLst>
          </p:cNvPr>
          <p:cNvPicPr>
            <a:picLocks noChangeAspect="1"/>
          </p:cNvPicPr>
          <p:nvPr/>
        </p:nvPicPr>
        <p:blipFill>
          <a:blip r:embed="rId7"/>
          <a:stretch>
            <a:fillRect/>
          </a:stretch>
        </p:blipFill>
        <p:spPr>
          <a:xfrm>
            <a:off x="5683347" y="4166438"/>
            <a:ext cx="558972" cy="2012807"/>
          </a:xfrm>
          <a:prstGeom prst="rect">
            <a:avLst/>
          </a:prstGeom>
        </p:spPr>
      </p:pic>
      <p:pic>
        <p:nvPicPr>
          <p:cNvPr id="10" name="Picture 9">
            <a:extLst>
              <a:ext uri="{FF2B5EF4-FFF2-40B4-BE49-F238E27FC236}">
                <a16:creationId xmlns:a16="http://schemas.microsoft.com/office/drawing/2014/main" id="{36DAB1F2-B04B-BF5F-B720-43D5FB52A613}"/>
              </a:ext>
            </a:extLst>
          </p:cNvPr>
          <p:cNvPicPr>
            <a:picLocks noChangeAspect="1"/>
          </p:cNvPicPr>
          <p:nvPr/>
        </p:nvPicPr>
        <p:blipFill rotWithShape="1">
          <a:blip r:embed="rId8"/>
          <a:srcRect l="27884" t="4220" r="27639" b="4220"/>
          <a:stretch/>
        </p:blipFill>
        <p:spPr>
          <a:xfrm>
            <a:off x="6444835" y="4336302"/>
            <a:ext cx="875308" cy="1622386"/>
          </a:xfrm>
          <a:prstGeom prst="rect">
            <a:avLst/>
          </a:prstGeom>
        </p:spPr>
      </p:pic>
      <p:pic>
        <p:nvPicPr>
          <p:cNvPr id="12" name="Picture 11" descr="Text&#10;&#10;Description automatically generated">
            <a:extLst>
              <a:ext uri="{FF2B5EF4-FFF2-40B4-BE49-F238E27FC236}">
                <a16:creationId xmlns:a16="http://schemas.microsoft.com/office/drawing/2014/main" id="{C55B55FC-B6FD-87FD-4A77-4BB3A60DEB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86131" y="1498514"/>
            <a:ext cx="4098816" cy="2667924"/>
          </a:xfrm>
          <a:prstGeom prst="rect">
            <a:avLst/>
          </a:prstGeom>
          <a:ln w="38100">
            <a:solidFill>
              <a:schemeClr val="tx1"/>
            </a:solidFill>
          </a:ln>
        </p:spPr>
      </p:pic>
    </p:spTree>
    <p:extLst>
      <p:ext uri="{BB962C8B-B14F-4D97-AF65-F5344CB8AC3E}">
        <p14:creationId xmlns:p14="http://schemas.microsoft.com/office/powerpoint/2010/main" val="2568077227"/>
      </p:ext>
    </p:extLst>
  </p:cSld>
  <p:clrMapOvr>
    <a:masterClrMapping/>
  </p:clrMapOvr>
</p:sld>
</file>

<file path=ppt/theme/theme1.xml><?xml version="1.0" encoding="utf-8"?>
<a:theme xmlns:a="http://schemas.openxmlformats.org/drawingml/2006/main" name="Office Theme">
  <a:themeElements>
    <a:clrScheme name="FFA">
      <a:dk1>
        <a:sysClr val="windowText" lastClr="000000"/>
      </a:dk1>
      <a:lt1>
        <a:sysClr val="window" lastClr="FFFFFF"/>
      </a:lt1>
      <a:dk2>
        <a:srgbClr val="011E41"/>
      </a:dk2>
      <a:lt2>
        <a:srgbClr val="F2DAB2"/>
      </a:lt2>
      <a:accent1>
        <a:srgbClr val="004A98"/>
      </a:accent1>
      <a:accent2>
        <a:srgbClr val="ED7D31"/>
      </a:accent2>
      <a:accent3>
        <a:srgbClr val="F5B335"/>
      </a:accent3>
      <a:accent4>
        <a:srgbClr val="E1251B"/>
      </a:accent4>
      <a:accent5>
        <a:srgbClr val="00ACE5"/>
      </a:accent5>
      <a:accent6>
        <a:srgbClr val="51A99B"/>
      </a:accent6>
      <a:hlink>
        <a:srgbClr val="0563C1"/>
      </a:hlink>
      <a:folHlink>
        <a:srgbClr val="954F72"/>
      </a:folHlink>
    </a:clrScheme>
    <a:fontScheme name="FFA">
      <a:majorFont>
        <a:latin typeface="Anton"/>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2"/>
            </a:solidFill>
          </a:defRPr>
        </a:defPPr>
      </a:lstStyle>
    </a:txDef>
  </a:objectDefaults>
  <a:extraClrSchemeLst/>
  <a:extLst>
    <a:ext uri="{05A4C25C-085E-4340-85A3-A5531E510DB2}">
      <thm15:themeFamily xmlns:thm15="http://schemas.microsoft.com/office/thememl/2012/main" name="FFA Formal.potx" id="{B6AF4D2D-1297-4102-AFCC-1815334087A9}" vid="{0588A820-DFA9-49F7-9DA4-50149E13CF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FFA Formal (1)</Template>
  <TotalTime>5991</TotalTime>
  <Words>3547</Words>
  <Application>Microsoft Office PowerPoint</Application>
  <PresentationFormat>Widescreen</PresentationFormat>
  <Paragraphs>513</Paragraphs>
  <Slides>76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Anton</vt:lpstr>
      <vt:lpstr>Arial</vt:lpstr>
      <vt:lpstr>Calibri</vt:lpstr>
      <vt:lpstr>Ink Free</vt:lpstr>
      <vt:lpstr>Montserrat</vt:lpstr>
      <vt:lpstr>Office Theme</vt:lpstr>
      <vt:lpstr>Student Handbook</vt:lpstr>
      <vt:lpstr>Part 1:</vt:lpstr>
      <vt:lpstr>Our Structure</vt:lpstr>
      <vt:lpstr>The Basics</vt:lpstr>
      <vt:lpstr>The Emblem</vt:lpstr>
      <vt:lpstr>The Emblem</vt:lpstr>
      <vt:lpstr>The Emblem</vt:lpstr>
      <vt:lpstr>FFA Creed</vt:lpstr>
      <vt:lpstr>FFA Official Dress</vt:lpstr>
      <vt:lpstr>FFA Official Dress</vt:lpstr>
      <vt:lpstr>FFA Official Dress</vt:lpstr>
      <vt:lpstr>FFA Code of Ethics</vt:lpstr>
      <vt:lpstr>FFA Code of Ethics</vt:lpstr>
      <vt:lpstr>FFA Code of Ethics</vt:lpstr>
      <vt:lpstr>FFA Code of Ethics</vt:lpstr>
      <vt:lpstr>Types of Membership</vt:lpstr>
      <vt:lpstr>FFA Degrees</vt:lpstr>
      <vt:lpstr>FFA Degrees</vt:lpstr>
      <vt:lpstr>FFA Degrees</vt:lpstr>
      <vt:lpstr>FFA New Horizons</vt:lpstr>
      <vt:lpstr>Part 2:</vt:lpstr>
      <vt:lpstr>Program of Activities</vt:lpstr>
      <vt:lpstr>Program of Activities</vt:lpstr>
      <vt:lpstr>Program of Activities</vt:lpstr>
      <vt:lpstr>Program of Activities</vt:lpstr>
      <vt:lpstr>Chapter Activities</vt:lpstr>
      <vt:lpstr>Chapter Activities</vt:lpstr>
      <vt:lpstr>Competitive Events</vt:lpstr>
      <vt:lpstr>Chapter Officers</vt:lpstr>
      <vt:lpstr>Chapter Officers</vt:lpstr>
      <vt:lpstr>Chapter Officers</vt:lpstr>
      <vt:lpstr>Chapter Officers</vt:lpstr>
      <vt:lpstr>Chapter Officers</vt:lpstr>
      <vt:lpstr>Chapter Officers</vt:lpstr>
      <vt:lpstr>Additional Chapter Officers</vt:lpstr>
      <vt:lpstr>Additional Chapter Officers</vt:lpstr>
      <vt:lpstr>Additional Chapter Officers</vt:lpstr>
      <vt:lpstr>Adult Leaders</vt:lpstr>
      <vt:lpstr>Adult Leaders</vt:lpstr>
      <vt:lpstr>Chapter Meetings</vt:lpstr>
      <vt:lpstr>Chapter Meetings</vt:lpstr>
      <vt:lpstr>Chapter Meetings</vt:lpstr>
      <vt:lpstr>Chapter Meetings</vt:lpstr>
      <vt:lpstr>Part 2A:</vt:lpstr>
      <vt:lpstr>Parliamentary Procedure</vt:lpstr>
      <vt:lpstr>Parliamentary Procedure</vt:lpstr>
      <vt:lpstr>Parliamentary Procedure</vt:lpstr>
      <vt:lpstr>Parliamentary Procedure</vt:lpstr>
      <vt:lpstr>Parliamentary Procedure</vt:lpstr>
      <vt:lpstr>Parliamentary Procedure</vt:lpstr>
      <vt:lpstr>Parliamentary  Procedure</vt:lpstr>
      <vt:lpstr>Parliamentary Procedure</vt:lpstr>
      <vt:lpstr>Parliamentary Procedure</vt:lpstr>
      <vt:lpstr>Parliamentary Procedure</vt:lpstr>
      <vt:lpstr>Parliamentary Procedure</vt:lpstr>
      <vt:lpstr>Official Ceremonies</vt:lpstr>
      <vt:lpstr>National FFA Week Ideas</vt:lpstr>
      <vt:lpstr>National FFA Week Ideas</vt:lpstr>
      <vt:lpstr>National FFA Delegate Work</vt:lpstr>
      <vt:lpstr>Local Engagement Programs</vt:lpstr>
      <vt:lpstr>Awards Available in the National Chapter Award Program</vt:lpstr>
      <vt:lpstr>Part 3:</vt:lpstr>
      <vt:lpstr>State-Level Opportunities</vt:lpstr>
      <vt:lpstr>State FFA Officers</vt:lpstr>
      <vt:lpstr>Part 4:</vt:lpstr>
      <vt:lpstr>National Opportunities</vt:lpstr>
      <vt:lpstr>National Opportunities</vt:lpstr>
      <vt:lpstr>National Opportunities</vt:lpstr>
      <vt:lpstr>National Opportunities</vt:lpstr>
      <vt:lpstr>National Opportunities</vt:lpstr>
      <vt:lpstr>National Opportunities</vt:lpstr>
      <vt:lpstr>National Opportunities</vt:lpstr>
      <vt:lpstr>Part 5:</vt:lpstr>
      <vt:lpstr>Scholarships</vt:lpstr>
      <vt:lpstr>National FFA Alumni and Supporters</vt:lpstr>
      <vt:lpstr>National FFA Foundation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Handbook</dc:title>
  <dc:creator>Mullins, Amanda</dc:creator>
  <cp:lastModifiedBy>McGrady, Megan</cp:lastModifiedBy>
  <cp:revision>83</cp:revision>
  <dcterms:created xsi:type="dcterms:W3CDTF">2022-11-17T19:26:47Z</dcterms:created>
  <dcterms:modified xsi:type="dcterms:W3CDTF">2023-08-17T20:06:34Z</dcterms:modified>
</cp:coreProperties>
</file>