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024676-583B-677F-401E-7AA53FF2F24C}" name="Haley Hampton" initials="HH" userId="Haley Hampton" providerId="None"/>
  <p188:author id="{BA636AA2-AB0E-9E88-92AF-AF887E7C2FCD}" name="Govea, Isaiah" initials="GI" userId="S::igovea@ffa.org::68e7db79-cb75-4429-afda-2a6c4d1a4d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2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EF316-FC46-4667-B2B2-CD7615B128D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ACE1A35-B56A-4D72-80A4-00EE693D7E67}">
      <dgm:prSet phldrT="[Text]" custT="1"/>
      <dgm:spPr/>
      <dgm:t>
        <a:bodyPr/>
        <a:lstStyle/>
        <a:p>
          <a:r>
            <a:rPr lang="en-US" sz="2000" dirty="0"/>
            <a:t>Premier Leadership</a:t>
          </a:r>
        </a:p>
      </dgm:t>
    </dgm:pt>
    <dgm:pt modelId="{960DCE42-72C6-4413-8AB7-301ABA4CE1B2}" type="parTrans" cxnId="{7B140C60-D2A8-4A95-85F5-5B0A38BF84A9}">
      <dgm:prSet/>
      <dgm:spPr/>
      <dgm:t>
        <a:bodyPr/>
        <a:lstStyle/>
        <a:p>
          <a:endParaRPr lang="en-US"/>
        </a:p>
      </dgm:t>
    </dgm:pt>
    <dgm:pt modelId="{02317917-6D0C-4C08-AFA0-7EB6CC5F58C0}" type="sibTrans" cxnId="{7B140C60-D2A8-4A95-85F5-5B0A38BF84A9}">
      <dgm:prSet/>
      <dgm:spPr/>
      <dgm:t>
        <a:bodyPr/>
        <a:lstStyle/>
        <a:p>
          <a:endParaRPr lang="en-US"/>
        </a:p>
      </dgm:t>
    </dgm:pt>
    <dgm:pt modelId="{37370F28-93F2-4787-B8D1-8BCE726C202B}">
      <dgm:prSet phldrT="[Text]" custT="1"/>
      <dgm:spPr/>
      <dgm:t>
        <a:bodyPr/>
        <a:lstStyle/>
        <a:p>
          <a:r>
            <a:rPr lang="en-US" sz="2000" dirty="0"/>
            <a:t>Personal Growth</a:t>
          </a:r>
        </a:p>
      </dgm:t>
    </dgm:pt>
    <dgm:pt modelId="{B13333DD-C40F-448D-80B2-029878F41E40}" type="parTrans" cxnId="{A5D69117-D51F-48A2-ADED-82964B6DB752}">
      <dgm:prSet/>
      <dgm:spPr/>
      <dgm:t>
        <a:bodyPr/>
        <a:lstStyle/>
        <a:p>
          <a:endParaRPr lang="en-US"/>
        </a:p>
      </dgm:t>
    </dgm:pt>
    <dgm:pt modelId="{65B1F1E0-3890-4DF8-9285-400A49B794BB}" type="sibTrans" cxnId="{A5D69117-D51F-48A2-ADED-82964B6DB752}">
      <dgm:prSet/>
      <dgm:spPr/>
      <dgm:t>
        <a:bodyPr/>
        <a:lstStyle/>
        <a:p>
          <a:endParaRPr lang="en-US"/>
        </a:p>
      </dgm:t>
    </dgm:pt>
    <dgm:pt modelId="{9DA288B3-57C6-41C4-BCA0-2B183FB730D8}">
      <dgm:prSet phldrT="[Text]" custT="1"/>
      <dgm:spPr/>
      <dgm:t>
        <a:bodyPr/>
        <a:lstStyle/>
        <a:p>
          <a:r>
            <a:rPr lang="en-US" sz="2000" dirty="0"/>
            <a:t>Career Success</a:t>
          </a:r>
        </a:p>
      </dgm:t>
    </dgm:pt>
    <dgm:pt modelId="{4C7B92DB-EFC7-4649-B303-3929BE9C6FFE}" type="parTrans" cxnId="{0DA750E2-C2CB-412C-BEFE-9A8E089FCE65}">
      <dgm:prSet/>
      <dgm:spPr/>
      <dgm:t>
        <a:bodyPr/>
        <a:lstStyle/>
        <a:p>
          <a:endParaRPr lang="en-US"/>
        </a:p>
      </dgm:t>
    </dgm:pt>
    <dgm:pt modelId="{D8EB22BD-D031-4FFB-A4B7-614A5AE3AF39}" type="sibTrans" cxnId="{0DA750E2-C2CB-412C-BEFE-9A8E089FCE65}">
      <dgm:prSet/>
      <dgm:spPr/>
      <dgm:t>
        <a:bodyPr/>
        <a:lstStyle/>
        <a:p>
          <a:endParaRPr lang="en-US"/>
        </a:p>
      </dgm:t>
    </dgm:pt>
    <dgm:pt modelId="{F03327B3-0087-49AC-941C-A650A7D474E1}" type="pres">
      <dgm:prSet presAssocID="{259EF316-FC46-4667-B2B2-CD7615B128D6}" presName="linear" presStyleCnt="0">
        <dgm:presLayoutVars>
          <dgm:dir/>
          <dgm:animLvl val="lvl"/>
          <dgm:resizeHandles val="exact"/>
        </dgm:presLayoutVars>
      </dgm:prSet>
      <dgm:spPr/>
    </dgm:pt>
    <dgm:pt modelId="{734212A1-8D3E-449A-963E-CE9C9BCF97C4}" type="pres">
      <dgm:prSet presAssocID="{AACE1A35-B56A-4D72-80A4-00EE693D7E67}" presName="parentLin" presStyleCnt="0"/>
      <dgm:spPr/>
    </dgm:pt>
    <dgm:pt modelId="{8EC8B627-68F9-4876-91FE-5BCF74502FD1}" type="pres">
      <dgm:prSet presAssocID="{AACE1A35-B56A-4D72-80A4-00EE693D7E67}" presName="parentLeftMargin" presStyleLbl="node1" presStyleIdx="0" presStyleCnt="3"/>
      <dgm:spPr/>
    </dgm:pt>
    <dgm:pt modelId="{9D897645-C093-49BD-A201-0A8AC56519F7}" type="pres">
      <dgm:prSet presAssocID="{AACE1A35-B56A-4D72-80A4-00EE693D7E6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807510B-0869-49FB-8599-3A19647BA6D3}" type="pres">
      <dgm:prSet presAssocID="{AACE1A35-B56A-4D72-80A4-00EE693D7E67}" presName="negativeSpace" presStyleCnt="0"/>
      <dgm:spPr/>
    </dgm:pt>
    <dgm:pt modelId="{D18A7DBD-04F0-4891-8F08-80340B884B68}" type="pres">
      <dgm:prSet presAssocID="{AACE1A35-B56A-4D72-80A4-00EE693D7E67}" presName="childText" presStyleLbl="conFgAcc1" presStyleIdx="0" presStyleCnt="3">
        <dgm:presLayoutVars>
          <dgm:bulletEnabled val="1"/>
        </dgm:presLayoutVars>
      </dgm:prSet>
      <dgm:spPr/>
    </dgm:pt>
    <dgm:pt modelId="{49FB9ED1-C261-4223-A331-565F8315F622}" type="pres">
      <dgm:prSet presAssocID="{02317917-6D0C-4C08-AFA0-7EB6CC5F58C0}" presName="spaceBetweenRectangles" presStyleCnt="0"/>
      <dgm:spPr/>
    </dgm:pt>
    <dgm:pt modelId="{EC89AC7B-A9AE-46B6-8236-BE988839D420}" type="pres">
      <dgm:prSet presAssocID="{37370F28-93F2-4787-B8D1-8BCE726C202B}" presName="parentLin" presStyleCnt="0"/>
      <dgm:spPr/>
    </dgm:pt>
    <dgm:pt modelId="{998DAD20-5541-4F16-B4B9-E181624221C9}" type="pres">
      <dgm:prSet presAssocID="{37370F28-93F2-4787-B8D1-8BCE726C202B}" presName="parentLeftMargin" presStyleLbl="node1" presStyleIdx="0" presStyleCnt="3"/>
      <dgm:spPr/>
    </dgm:pt>
    <dgm:pt modelId="{75A3BB66-8AF3-4CE6-9717-C122D45ACD91}" type="pres">
      <dgm:prSet presAssocID="{37370F28-93F2-4787-B8D1-8BCE726C202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842E232-024C-4E12-9E3D-2344A848DE90}" type="pres">
      <dgm:prSet presAssocID="{37370F28-93F2-4787-B8D1-8BCE726C202B}" presName="negativeSpace" presStyleCnt="0"/>
      <dgm:spPr/>
    </dgm:pt>
    <dgm:pt modelId="{F48AB29C-37E0-4238-B57D-CBA5192DEBB6}" type="pres">
      <dgm:prSet presAssocID="{37370F28-93F2-4787-B8D1-8BCE726C202B}" presName="childText" presStyleLbl="conFgAcc1" presStyleIdx="1" presStyleCnt="3">
        <dgm:presLayoutVars>
          <dgm:bulletEnabled val="1"/>
        </dgm:presLayoutVars>
      </dgm:prSet>
      <dgm:spPr/>
    </dgm:pt>
    <dgm:pt modelId="{AF6CADAC-B4AB-4BFA-BC7A-4218C3BB6EFA}" type="pres">
      <dgm:prSet presAssocID="{65B1F1E0-3890-4DF8-9285-400A49B794BB}" presName="spaceBetweenRectangles" presStyleCnt="0"/>
      <dgm:spPr/>
    </dgm:pt>
    <dgm:pt modelId="{3082D7A7-15C7-42DD-B4EC-86223AAFCB24}" type="pres">
      <dgm:prSet presAssocID="{9DA288B3-57C6-41C4-BCA0-2B183FB730D8}" presName="parentLin" presStyleCnt="0"/>
      <dgm:spPr/>
    </dgm:pt>
    <dgm:pt modelId="{B5D3CE76-7703-4E42-9DAB-1415A5F1F1F5}" type="pres">
      <dgm:prSet presAssocID="{9DA288B3-57C6-41C4-BCA0-2B183FB730D8}" presName="parentLeftMargin" presStyleLbl="node1" presStyleIdx="1" presStyleCnt="3"/>
      <dgm:spPr/>
    </dgm:pt>
    <dgm:pt modelId="{356AAE8A-0262-4045-A666-27E28D42F01E}" type="pres">
      <dgm:prSet presAssocID="{9DA288B3-57C6-41C4-BCA0-2B183FB730D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CB3A35F-959A-4454-9920-DBEC3AE453FD}" type="pres">
      <dgm:prSet presAssocID="{9DA288B3-57C6-41C4-BCA0-2B183FB730D8}" presName="negativeSpace" presStyleCnt="0"/>
      <dgm:spPr/>
    </dgm:pt>
    <dgm:pt modelId="{CB19B259-37DF-4B8A-9EEF-1441ED908831}" type="pres">
      <dgm:prSet presAssocID="{9DA288B3-57C6-41C4-BCA0-2B183FB730D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2A6E007-8816-4A52-8B0A-CF87F19382C8}" type="presOf" srcId="{9DA288B3-57C6-41C4-BCA0-2B183FB730D8}" destId="{356AAE8A-0262-4045-A666-27E28D42F01E}" srcOrd="1" destOrd="0" presId="urn:microsoft.com/office/officeart/2005/8/layout/list1"/>
    <dgm:cxn modelId="{A5D69117-D51F-48A2-ADED-82964B6DB752}" srcId="{259EF316-FC46-4667-B2B2-CD7615B128D6}" destId="{37370F28-93F2-4787-B8D1-8BCE726C202B}" srcOrd="1" destOrd="0" parTransId="{B13333DD-C40F-448D-80B2-029878F41E40}" sibTransId="{65B1F1E0-3890-4DF8-9285-400A49B794BB}"/>
    <dgm:cxn modelId="{DD044F30-9262-460B-A8C6-BB210FBAD5A4}" type="presOf" srcId="{37370F28-93F2-4787-B8D1-8BCE726C202B}" destId="{998DAD20-5541-4F16-B4B9-E181624221C9}" srcOrd="0" destOrd="0" presId="urn:microsoft.com/office/officeart/2005/8/layout/list1"/>
    <dgm:cxn modelId="{7B140C60-D2A8-4A95-85F5-5B0A38BF84A9}" srcId="{259EF316-FC46-4667-B2B2-CD7615B128D6}" destId="{AACE1A35-B56A-4D72-80A4-00EE693D7E67}" srcOrd="0" destOrd="0" parTransId="{960DCE42-72C6-4413-8AB7-301ABA4CE1B2}" sibTransId="{02317917-6D0C-4C08-AFA0-7EB6CC5F58C0}"/>
    <dgm:cxn modelId="{78AFB267-CA20-474F-8C90-4D072AE36EB1}" type="presOf" srcId="{9DA288B3-57C6-41C4-BCA0-2B183FB730D8}" destId="{B5D3CE76-7703-4E42-9DAB-1415A5F1F1F5}" srcOrd="0" destOrd="0" presId="urn:microsoft.com/office/officeart/2005/8/layout/list1"/>
    <dgm:cxn modelId="{5EAD5EA3-EFDD-44F2-8F18-58DD5FB356F4}" type="presOf" srcId="{259EF316-FC46-4667-B2B2-CD7615B128D6}" destId="{F03327B3-0087-49AC-941C-A650A7D474E1}" srcOrd="0" destOrd="0" presId="urn:microsoft.com/office/officeart/2005/8/layout/list1"/>
    <dgm:cxn modelId="{2018D4B1-491A-4627-B7B1-73F494C7C1A1}" type="presOf" srcId="{AACE1A35-B56A-4D72-80A4-00EE693D7E67}" destId="{9D897645-C093-49BD-A201-0A8AC56519F7}" srcOrd="1" destOrd="0" presId="urn:microsoft.com/office/officeart/2005/8/layout/list1"/>
    <dgm:cxn modelId="{B470AABE-5131-4D63-8F52-608CE57A1099}" type="presOf" srcId="{AACE1A35-B56A-4D72-80A4-00EE693D7E67}" destId="{8EC8B627-68F9-4876-91FE-5BCF74502FD1}" srcOrd="0" destOrd="0" presId="urn:microsoft.com/office/officeart/2005/8/layout/list1"/>
    <dgm:cxn modelId="{0DA750E2-C2CB-412C-BEFE-9A8E089FCE65}" srcId="{259EF316-FC46-4667-B2B2-CD7615B128D6}" destId="{9DA288B3-57C6-41C4-BCA0-2B183FB730D8}" srcOrd="2" destOrd="0" parTransId="{4C7B92DB-EFC7-4649-B303-3929BE9C6FFE}" sibTransId="{D8EB22BD-D031-4FFB-A4B7-614A5AE3AF39}"/>
    <dgm:cxn modelId="{BED72EE4-DD3A-4AD8-82FC-484DD52B7AF0}" type="presOf" srcId="{37370F28-93F2-4787-B8D1-8BCE726C202B}" destId="{75A3BB66-8AF3-4CE6-9717-C122D45ACD91}" srcOrd="1" destOrd="0" presId="urn:microsoft.com/office/officeart/2005/8/layout/list1"/>
    <dgm:cxn modelId="{600D5D4F-87CD-4DE8-AF87-43D010CF12BF}" type="presParOf" srcId="{F03327B3-0087-49AC-941C-A650A7D474E1}" destId="{734212A1-8D3E-449A-963E-CE9C9BCF97C4}" srcOrd="0" destOrd="0" presId="urn:microsoft.com/office/officeart/2005/8/layout/list1"/>
    <dgm:cxn modelId="{5460A64F-CBD9-4328-B77C-2D772D3B54B2}" type="presParOf" srcId="{734212A1-8D3E-449A-963E-CE9C9BCF97C4}" destId="{8EC8B627-68F9-4876-91FE-5BCF74502FD1}" srcOrd="0" destOrd="0" presId="urn:microsoft.com/office/officeart/2005/8/layout/list1"/>
    <dgm:cxn modelId="{FC26B86F-9B23-4CAF-A405-AE4FE6626C42}" type="presParOf" srcId="{734212A1-8D3E-449A-963E-CE9C9BCF97C4}" destId="{9D897645-C093-49BD-A201-0A8AC56519F7}" srcOrd="1" destOrd="0" presId="urn:microsoft.com/office/officeart/2005/8/layout/list1"/>
    <dgm:cxn modelId="{CE3AB4A2-8052-4659-958C-657387EF8D85}" type="presParOf" srcId="{F03327B3-0087-49AC-941C-A650A7D474E1}" destId="{A807510B-0869-49FB-8599-3A19647BA6D3}" srcOrd="1" destOrd="0" presId="urn:microsoft.com/office/officeart/2005/8/layout/list1"/>
    <dgm:cxn modelId="{54B6000A-1365-4FDF-B559-E7F2C73144E9}" type="presParOf" srcId="{F03327B3-0087-49AC-941C-A650A7D474E1}" destId="{D18A7DBD-04F0-4891-8F08-80340B884B68}" srcOrd="2" destOrd="0" presId="urn:microsoft.com/office/officeart/2005/8/layout/list1"/>
    <dgm:cxn modelId="{9FC1D722-6CE3-4EA2-8C6C-6306B76BE8F2}" type="presParOf" srcId="{F03327B3-0087-49AC-941C-A650A7D474E1}" destId="{49FB9ED1-C261-4223-A331-565F8315F622}" srcOrd="3" destOrd="0" presId="urn:microsoft.com/office/officeart/2005/8/layout/list1"/>
    <dgm:cxn modelId="{4532B4CE-7999-4812-BCEB-448D149BBCFE}" type="presParOf" srcId="{F03327B3-0087-49AC-941C-A650A7D474E1}" destId="{EC89AC7B-A9AE-46B6-8236-BE988839D420}" srcOrd="4" destOrd="0" presId="urn:microsoft.com/office/officeart/2005/8/layout/list1"/>
    <dgm:cxn modelId="{AD5EDD4E-F826-473A-A515-07560F0896E0}" type="presParOf" srcId="{EC89AC7B-A9AE-46B6-8236-BE988839D420}" destId="{998DAD20-5541-4F16-B4B9-E181624221C9}" srcOrd="0" destOrd="0" presId="urn:microsoft.com/office/officeart/2005/8/layout/list1"/>
    <dgm:cxn modelId="{EF4EE0AC-E120-4871-B2D0-BCDB6C241E12}" type="presParOf" srcId="{EC89AC7B-A9AE-46B6-8236-BE988839D420}" destId="{75A3BB66-8AF3-4CE6-9717-C122D45ACD91}" srcOrd="1" destOrd="0" presId="urn:microsoft.com/office/officeart/2005/8/layout/list1"/>
    <dgm:cxn modelId="{0736E03B-5286-4BA3-A734-6ADA886EC4AE}" type="presParOf" srcId="{F03327B3-0087-49AC-941C-A650A7D474E1}" destId="{C842E232-024C-4E12-9E3D-2344A848DE90}" srcOrd="5" destOrd="0" presId="urn:microsoft.com/office/officeart/2005/8/layout/list1"/>
    <dgm:cxn modelId="{FB64D156-0D08-4F4C-A912-1850F9E8FD2B}" type="presParOf" srcId="{F03327B3-0087-49AC-941C-A650A7D474E1}" destId="{F48AB29C-37E0-4238-B57D-CBA5192DEBB6}" srcOrd="6" destOrd="0" presId="urn:microsoft.com/office/officeart/2005/8/layout/list1"/>
    <dgm:cxn modelId="{87C0B8FE-8879-4CFE-9EBE-783E8B1EFA62}" type="presParOf" srcId="{F03327B3-0087-49AC-941C-A650A7D474E1}" destId="{AF6CADAC-B4AB-4BFA-BC7A-4218C3BB6EFA}" srcOrd="7" destOrd="0" presId="urn:microsoft.com/office/officeart/2005/8/layout/list1"/>
    <dgm:cxn modelId="{3023CC84-A690-4E23-B42D-6D6EDA8FDEC1}" type="presParOf" srcId="{F03327B3-0087-49AC-941C-A650A7D474E1}" destId="{3082D7A7-15C7-42DD-B4EC-86223AAFCB24}" srcOrd="8" destOrd="0" presId="urn:microsoft.com/office/officeart/2005/8/layout/list1"/>
    <dgm:cxn modelId="{1D7A280B-0F28-4A32-A6F8-1917E44A5FFC}" type="presParOf" srcId="{3082D7A7-15C7-42DD-B4EC-86223AAFCB24}" destId="{B5D3CE76-7703-4E42-9DAB-1415A5F1F1F5}" srcOrd="0" destOrd="0" presId="urn:microsoft.com/office/officeart/2005/8/layout/list1"/>
    <dgm:cxn modelId="{13C82D75-34CD-4CCB-8B44-A2A5825CDDBC}" type="presParOf" srcId="{3082D7A7-15C7-42DD-B4EC-86223AAFCB24}" destId="{356AAE8A-0262-4045-A666-27E28D42F01E}" srcOrd="1" destOrd="0" presId="urn:microsoft.com/office/officeart/2005/8/layout/list1"/>
    <dgm:cxn modelId="{5AB9F3B6-5BDE-4919-9CF2-4CECE8E0E771}" type="presParOf" srcId="{F03327B3-0087-49AC-941C-A650A7D474E1}" destId="{CCB3A35F-959A-4454-9920-DBEC3AE453FD}" srcOrd="9" destOrd="0" presId="urn:microsoft.com/office/officeart/2005/8/layout/list1"/>
    <dgm:cxn modelId="{4DA140EF-2D38-4521-ABA9-7A82A6A844C8}" type="presParOf" srcId="{F03327B3-0087-49AC-941C-A650A7D474E1}" destId="{CB19B259-37DF-4B8A-9EEF-1441ED9088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A7DBD-04F0-4891-8F08-80340B884B68}">
      <dsp:nvSpPr>
        <dsp:cNvPr id="0" name=""/>
        <dsp:cNvSpPr/>
      </dsp:nvSpPr>
      <dsp:spPr>
        <a:xfrm>
          <a:off x="0" y="547770"/>
          <a:ext cx="5699464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97645-C093-49BD-A201-0A8AC56519F7}">
      <dsp:nvSpPr>
        <dsp:cNvPr id="0" name=""/>
        <dsp:cNvSpPr/>
      </dsp:nvSpPr>
      <dsp:spPr>
        <a:xfrm>
          <a:off x="284973" y="60690"/>
          <a:ext cx="3989624" cy="974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98" tIns="0" rIns="15079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Premier Leadership</a:t>
          </a:r>
        </a:p>
      </dsp:txBody>
      <dsp:txXfrm>
        <a:off x="332528" y="108245"/>
        <a:ext cx="3894514" cy="879050"/>
      </dsp:txXfrm>
    </dsp:sp>
    <dsp:sp modelId="{F48AB29C-37E0-4238-B57D-CBA5192DEBB6}">
      <dsp:nvSpPr>
        <dsp:cNvPr id="0" name=""/>
        <dsp:cNvSpPr/>
      </dsp:nvSpPr>
      <dsp:spPr>
        <a:xfrm>
          <a:off x="0" y="2044650"/>
          <a:ext cx="5699464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4407"/>
              <a:satOff val="-32399"/>
              <a:lumOff val="2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3BB66-8AF3-4CE6-9717-C122D45ACD91}">
      <dsp:nvSpPr>
        <dsp:cNvPr id="0" name=""/>
        <dsp:cNvSpPr/>
      </dsp:nvSpPr>
      <dsp:spPr>
        <a:xfrm>
          <a:off x="284973" y="1557570"/>
          <a:ext cx="3989624" cy="974160"/>
        </a:xfrm>
        <a:prstGeom prst="roundRect">
          <a:avLst/>
        </a:prstGeom>
        <a:solidFill>
          <a:schemeClr val="accent5">
            <a:hueOff val="-734407"/>
            <a:satOff val="-32399"/>
            <a:lumOff val="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98" tIns="0" rIns="15079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Personal Growth</a:t>
          </a:r>
        </a:p>
      </dsp:txBody>
      <dsp:txXfrm>
        <a:off x="332528" y="1605125"/>
        <a:ext cx="3894514" cy="879050"/>
      </dsp:txXfrm>
    </dsp:sp>
    <dsp:sp modelId="{CB19B259-37DF-4B8A-9EEF-1441ED908831}">
      <dsp:nvSpPr>
        <dsp:cNvPr id="0" name=""/>
        <dsp:cNvSpPr/>
      </dsp:nvSpPr>
      <dsp:spPr>
        <a:xfrm>
          <a:off x="0" y="3541530"/>
          <a:ext cx="5699464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68814"/>
              <a:satOff val="-64799"/>
              <a:lumOff val="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6AAE8A-0262-4045-A666-27E28D42F01E}">
      <dsp:nvSpPr>
        <dsp:cNvPr id="0" name=""/>
        <dsp:cNvSpPr/>
      </dsp:nvSpPr>
      <dsp:spPr>
        <a:xfrm>
          <a:off x="284973" y="3054450"/>
          <a:ext cx="3989624" cy="974160"/>
        </a:xfrm>
        <a:prstGeom prst="roundRect">
          <a:avLst/>
        </a:prstGeom>
        <a:solidFill>
          <a:schemeClr val="accent5">
            <a:hueOff val="-1468814"/>
            <a:satOff val="-64799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98" tIns="0" rIns="15079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Career Success</a:t>
          </a:r>
        </a:p>
      </dsp:txBody>
      <dsp:txXfrm>
        <a:off x="332528" y="3102005"/>
        <a:ext cx="3894514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17/08/2023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17/08/2023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Student Handbook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Section 3: Personal Growth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3: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577122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Agricultural Literacy and Advocacy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4"/>
            <a:ext cx="6009641" cy="4521909"/>
          </a:xfrm>
        </p:spPr>
        <p:txBody>
          <a:bodyPr>
            <a:normAutofit/>
          </a:bodyPr>
          <a:lstStyle/>
          <a:p>
            <a:r>
              <a:rPr lang="en-US" sz="2200" dirty="0"/>
              <a:t>Telling the story of agriculture is critical. FFA members are not only consumers but will also be powerful influencers of consumer awareness. </a:t>
            </a:r>
          </a:p>
        </p:txBody>
      </p:sp>
      <p:pic>
        <p:nvPicPr>
          <p:cNvPr id="5" name="Picture 4" descr="A person and person shaking hands&#10;&#10;Description automatically generated">
            <a:extLst>
              <a:ext uri="{FF2B5EF4-FFF2-40B4-BE49-F238E27FC236}">
                <a16:creationId xmlns:a16="http://schemas.microsoft.com/office/drawing/2014/main" id="{F3AFD12E-F573-2915-6132-C4A88687F9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" t="16052"/>
          <a:stretch/>
        </p:blipFill>
        <p:spPr>
          <a:xfrm>
            <a:off x="7111776" y="2000673"/>
            <a:ext cx="3742617" cy="434686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 descr="A group of people holding a framed picture&#10;&#10;Description automatically generated with medium confidence">
            <a:extLst>
              <a:ext uri="{FF2B5EF4-FFF2-40B4-BE49-F238E27FC236}">
                <a16:creationId xmlns:a16="http://schemas.microsoft.com/office/drawing/2014/main" id="{23AA319D-BC42-97C7-C33E-AC9988F53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426" y="3310885"/>
            <a:ext cx="3617183" cy="30366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831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Agricultural Literacy and Advocacy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820053" cy="45219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b="1" dirty="0"/>
              <a:t>What are the skills of advocates?</a:t>
            </a:r>
          </a:p>
          <a:p>
            <a:r>
              <a:rPr lang="en-US" sz="2200" i="1" dirty="0"/>
              <a:t>Think Critically.</a:t>
            </a:r>
            <a:r>
              <a:rPr lang="en-US" sz="2200" dirty="0"/>
              <a:t> Approach decisions with an open mind and calculated thought.</a:t>
            </a:r>
          </a:p>
          <a:p>
            <a:r>
              <a:rPr lang="en-US" sz="2200" i="1" dirty="0"/>
              <a:t>Grow a Broadened Perspective.</a:t>
            </a:r>
            <a:r>
              <a:rPr lang="en-US" sz="2200" dirty="0"/>
              <a:t> Allow yourself to see different cultures, educations and experiences.</a:t>
            </a:r>
          </a:p>
          <a:p>
            <a:r>
              <a:rPr lang="en-US" sz="2200" i="1" dirty="0"/>
              <a:t>Effectively Analyze and Use Resources.</a:t>
            </a:r>
            <a:r>
              <a:rPr lang="en-US" sz="2200" dirty="0"/>
              <a:t> Information is abundant and diverse.</a:t>
            </a:r>
          </a:p>
          <a:p>
            <a:r>
              <a:rPr lang="en-US" sz="2200" i="1" dirty="0"/>
              <a:t>Brainstorm Solutions.</a:t>
            </a:r>
            <a:r>
              <a:rPr lang="en-US" sz="2200" dirty="0"/>
              <a:t> Opportunities for innovation and experiences in advocacy can empower you to envision a sustainable future.</a:t>
            </a:r>
          </a:p>
          <a:p>
            <a:r>
              <a:rPr lang="en-US" sz="2200" i="1" dirty="0"/>
              <a:t>Collaborative Conversation</a:t>
            </a:r>
            <a:r>
              <a:rPr lang="en-US" sz="2200" dirty="0"/>
              <a:t> — Have educated and balanced conversations with consumers.</a:t>
            </a:r>
          </a:p>
        </p:txBody>
      </p:sp>
      <p:pic>
        <p:nvPicPr>
          <p:cNvPr id="5" name="Picture 4" descr="A couple of people walking in a field&#10;&#10;Description automatically generated with low confidence">
            <a:extLst>
              <a:ext uri="{FF2B5EF4-FFF2-40B4-BE49-F238E27FC236}">
                <a16:creationId xmlns:a16="http://schemas.microsoft.com/office/drawing/2014/main" id="{7EA80BC4-BD03-F4B0-73F8-62D34B95E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52" y="2752077"/>
            <a:ext cx="4600853" cy="306723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0252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5513E3-9E83-82C3-C3C1-4D8BDFD6E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956" y="770415"/>
            <a:ext cx="6216088" cy="585524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2864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Agricultural Literacy and Advocacy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257801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PLAN</a:t>
            </a:r>
          </a:p>
          <a:p>
            <a:r>
              <a:rPr lang="en-US" sz="2200" dirty="0"/>
              <a:t>The first step of advocacy is planning.</a:t>
            </a:r>
          </a:p>
          <a:p>
            <a:r>
              <a:rPr lang="en-US" sz="2200" b="1" dirty="0"/>
              <a:t>Define the issue:</a:t>
            </a:r>
            <a:r>
              <a:rPr lang="en-US" sz="2200" dirty="0"/>
              <a:t> What is the challenge we are facing?</a:t>
            </a:r>
          </a:p>
          <a:p>
            <a:r>
              <a:rPr lang="en-US" sz="2200" b="1" dirty="0"/>
              <a:t>Analyze:</a:t>
            </a:r>
            <a:r>
              <a:rPr lang="en-US" sz="2200" dirty="0"/>
              <a:t> What is the vital information we need to know, and where can I find it?</a:t>
            </a:r>
          </a:p>
          <a:p>
            <a:r>
              <a:rPr lang="en-US" sz="2200" b="1" dirty="0"/>
              <a:t>Understand our audience:</a:t>
            </a:r>
            <a:r>
              <a:rPr lang="en-US" sz="2200" dirty="0"/>
              <a:t> Who are we trying to influence?</a:t>
            </a:r>
          </a:p>
        </p:txBody>
      </p:sp>
      <p:pic>
        <p:nvPicPr>
          <p:cNvPr id="5" name="Graphic 4" descr="Flip calendar with solid fill">
            <a:extLst>
              <a:ext uri="{FF2B5EF4-FFF2-40B4-BE49-F238E27FC236}">
                <a16:creationId xmlns:a16="http://schemas.microsoft.com/office/drawing/2014/main" id="{B30B7360-E512-F093-0F1A-9C8541D5D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6668" y="3149354"/>
            <a:ext cx="2954784" cy="2954784"/>
          </a:xfrm>
          <a:prstGeom prst="rect">
            <a:avLst/>
          </a:prstGeom>
        </p:spPr>
      </p:pic>
      <p:pic>
        <p:nvPicPr>
          <p:cNvPr id="7" name="Graphic 6" descr="Clock with solid fill">
            <a:extLst>
              <a:ext uri="{FF2B5EF4-FFF2-40B4-BE49-F238E27FC236}">
                <a16:creationId xmlns:a16="http://schemas.microsoft.com/office/drawing/2014/main" id="{7C79AFDE-8999-63AE-2008-D90C4FA20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68918" y="1995256"/>
            <a:ext cx="1966404" cy="19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72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Agricultural Literacy and Advocacy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23D394-FE49-6AB8-B932-D6D5561630A1}"/>
              </a:ext>
            </a:extLst>
          </p:cNvPr>
          <p:cNvSpPr txBox="1">
            <a:spLocks/>
          </p:cNvSpPr>
          <p:nvPr/>
        </p:nvSpPr>
        <p:spPr>
          <a:xfrm>
            <a:off x="6096000" y="1825624"/>
            <a:ext cx="5257801" cy="4521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DEVELOP</a:t>
            </a:r>
          </a:p>
          <a:p>
            <a:r>
              <a:rPr lang="en-US" sz="2200" dirty="0"/>
              <a:t>The second step of advocacy is developing.</a:t>
            </a:r>
          </a:p>
          <a:p>
            <a:r>
              <a:rPr lang="en-US" sz="2200" b="1" dirty="0"/>
              <a:t>Objectives:</a:t>
            </a:r>
            <a:r>
              <a:rPr lang="en-US" sz="2200" dirty="0"/>
              <a:t> What do we want to accomplish?</a:t>
            </a:r>
          </a:p>
          <a:p>
            <a:r>
              <a:rPr lang="en-US" sz="2200" b="1" dirty="0"/>
              <a:t>Key Message:</a:t>
            </a:r>
            <a:r>
              <a:rPr lang="en-US" sz="2200" dirty="0"/>
              <a:t> What are our important talking points for our defined audience?</a:t>
            </a:r>
          </a:p>
          <a:p>
            <a:r>
              <a:rPr lang="en-US" sz="2200" b="1" dirty="0"/>
              <a:t>Develop Plan:</a:t>
            </a:r>
            <a:r>
              <a:rPr lang="en-US" sz="2200" dirty="0"/>
              <a:t> What steps do we need to take to achieve our objectives?</a:t>
            </a:r>
          </a:p>
        </p:txBody>
      </p:sp>
      <p:pic>
        <p:nvPicPr>
          <p:cNvPr id="8" name="Graphic 7" descr="Large book with dialogue design">
            <a:extLst>
              <a:ext uri="{FF2B5EF4-FFF2-40B4-BE49-F238E27FC236}">
                <a16:creationId xmlns:a16="http://schemas.microsoft.com/office/drawing/2014/main" id="{F19D365A-B3CC-9AEA-8E49-9797B4A55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3344" y="2950345"/>
            <a:ext cx="3094225" cy="2550186"/>
          </a:xfrm>
          <a:prstGeom prst="rect">
            <a:avLst/>
          </a:prstGeom>
        </p:spPr>
      </p:pic>
      <p:pic>
        <p:nvPicPr>
          <p:cNvPr id="10" name="Graphic 9" descr="Pencil outline">
            <a:extLst>
              <a:ext uri="{FF2B5EF4-FFF2-40B4-BE49-F238E27FC236}">
                <a16:creationId xmlns:a16="http://schemas.microsoft.com/office/drawing/2014/main" id="{F4FC4AB8-780F-A2E9-967C-87D22C8E3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919057" y="2160972"/>
            <a:ext cx="1268028" cy="126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88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Agricultural Literacy and Advocacy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257801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DO</a:t>
            </a:r>
          </a:p>
          <a:p>
            <a:r>
              <a:rPr lang="en-US" sz="2200" dirty="0"/>
              <a:t>The third step of advocacy is delivering your message.</a:t>
            </a:r>
          </a:p>
          <a:p>
            <a:r>
              <a:rPr lang="en-US" sz="2200" b="1" dirty="0"/>
              <a:t>Collaborate:</a:t>
            </a:r>
            <a:r>
              <a:rPr lang="en-US" sz="2200" dirty="0"/>
              <a:t> How can we partner with others to strengthen advocacy efforts?</a:t>
            </a:r>
          </a:p>
          <a:p>
            <a:r>
              <a:rPr lang="en-US" sz="2200" b="1" dirty="0"/>
              <a:t>Execute:</a:t>
            </a:r>
            <a:r>
              <a:rPr lang="en-US" sz="2200" dirty="0"/>
              <a:t> How are we using what we know?</a:t>
            </a:r>
          </a:p>
          <a:p>
            <a:r>
              <a:rPr lang="en-US" sz="2200" b="1" dirty="0"/>
              <a:t>Raise Awareness:</a:t>
            </a:r>
            <a:r>
              <a:rPr lang="en-US" sz="2200" dirty="0"/>
              <a:t> How do we promote our advocacy efforts and gain support?</a:t>
            </a:r>
          </a:p>
        </p:txBody>
      </p:sp>
      <p:pic>
        <p:nvPicPr>
          <p:cNvPr id="5" name="Graphic 4" descr="Customer review with solid fill">
            <a:extLst>
              <a:ext uri="{FF2B5EF4-FFF2-40B4-BE49-F238E27FC236}">
                <a16:creationId xmlns:a16="http://schemas.microsoft.com/office/drawing/2014/main" id="{199488BF-B65E-1D76-0ACA-8CAD611D7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9237" y="2435732"/>
            <a:ext cx="3105705" cy="3105705"/>
          </a:xfrm>
          <a:prstGeom prst="rect">
            <a:avLst/>
          </a:prstGeom>
        </p:spPr>
      </p:pic>
      <p:pic>
        <p:nvPicPr>
          <p:cNvPr id="7" name="Graphic 6" descr="Radio microphone outline">
            <a:extLst>
              <a:ext uri="{FF2B5EF4-FFF2-40B4-BE49-F238E27FC236}">
                <a16:creationId xmlns:a16="http://schemas.microsoft.com/office/drawing/2014/main" id="{C61F663A-2279-BCD0-8D9A-61ED21C5A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88809" y="3546150"/>
            <a:ext cx="1080856" cy="108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66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Agricultural Literacy and Advocacy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23D394-FE49-6AB8-B932-D6D5561630A1}"/>
              </a:ext>
            </a:extLst>
          </p:cNvPr>
          <p:cNvSpPr txBox="1">
            <a:spLocks/>
          </p:cNvSpPr>
          <p:nvPr/>
        </p:nvSpPr>
        <p:spPr>
          <a:xfrm>
            <a:off x="6096000" y="1825624"/>
            <a:ext cx="5257801" cy="4521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/>
              <a:t>REFLECT</a:t>
            </a:r>
          </a:p>
          <a:p>
            <a:r>
              <a:rPr lang="en-US" sz="2200" dirty="0"/>
              <a:t>The fourth step of advocacy is reflecting on the outcomes.</a:t>
            </a:r>
          </a:p>
          <a:p>
            <a:r>
              <a:rPr lang="en-US" sz="2200" b="1" dirty="0"/>
              <a:t>Monitor:</a:t>
            </a:r>
            <a:r>
              <a:rPr lang="en-US" sz="2200" dirty="0"/>
              <a:t> What information can we collect that will demonstrate impact?</a:t>
            </a:r>
          </a:p>
          <a:p>
            <a:r>
              <a:rPr lang="en-US" sz="2200" b="1" dirty="0"/>
              <a:t>Review:</a:t>
            </a:r>
            <a:r>
              <a:rPr lang="en-US" sz="2200" dirty="0"/>
              <a:t> How well did I achieve my objectives?</a:t>
            </a:r>
          </a:p>
          <a:p>
            <a:r>
              <a:rPr lang="en-US" sz="2200" b="1" dirty="0"/>
              <a:t>Adapt:</a:t>
            </a:r>
            <a:r>
              <a:rPr lang="en-US" sz="2200" dirty="0"/>
              <a:t> What changes can I make to improve?</a:t>
            </a:r>
          </a:p>
        </p:txBody>
      </p:sp>
      <p:pic>
        <p:nvPicPr>
          <p:cNvPr id="5" name="Graphic 4" descr="Magnifying glass with solid fill">
            <a:extLst>
              <a:ext uri="{FF2B5EF4-FFF2-40B4-BE49-F238E27FC236}">
                <a16:creationId xmlns:a16="http://schemas.microsoft.com/office/drawing/2014/main" id="{45B5F2F5-0965-1E90-088C-DFB0F3930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281405" y="3429000"/>
            <a:ext cx="1477393" cy="1477393"/>
          </a:xfrm>
          <a:prstGeom prst="rect">
            <a:avLst/>
          </a:prstGeom>
        </p:spPr>
      </p:pic>
      <p:pic>
        <p:nvPicPr>
          <p:cNvPr id="9" name="Graphic 8" descr="Brain in head outline">
            <a:extLst>
              <a:ext uri="{FF2B5EF4-FFF2-40B4-BE49-F238E27FC236}">
                <a16:creationId xmlns:a16="http://schemas.microsoft.com/office/drawing/2014/main" id="{4CC5F3B5-F998-A743-DFC1-C4FA625A3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7695" y="2651233"/>
            <a:ext cx="2512380" cy="25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52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you advocate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01646" cy="429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FOR YOURSELF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1180732" y="2518679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Post on social media using #SpeakAg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1417651" y="5631235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Attend a local or state forum on agriculture.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4604551" y="1823908"/>
            <a:ext cx="2982897" cy="102155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Share an ag-related news article or blog on social media.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F909F-A0D2-69C8-BF68-29C0002DD812}"/>
              </a:ext>
            </a:extLst>
          </p:cNvPr>
          <p:cNvSpPr txBox="1"/>
          <p:nvPr/>
        </p:nvSpPr>
        <p:spPr>
          <a:xfrm>
            <a:off x="7896690" y="1376265"/>
            <a:ext cx="2982897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After researching a topic, respectfully respond to a blog post with your stance.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747574" y="4900535"/>
            <a:ext cx="2982897" cy="4086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Host an SAE visit day.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2100404" y="3403140"/>
            <a:ext cx="2982897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Write a paper for one of your class assignments on an agricultural topic.</a:t>
            </a:r>
          </a:p>
        </p:txBody>
      </p:sp>
      <p:pic>
        <p:nvPicPr>
          <p:cNvPr id="12" name="Picture 11" descr="A group of people standing in front of a machine&#10;&#10;Description automatically generated with medium confidence">
            <a:extLst>
              <a:ext uri="{FF2B5EF4-FFF2-40B4-BE49-F238E27FC236}">
                <a16:creationId xmlns:a16="http://schemas.microsoft.com/office/drawing/2014/main" id="{51070C97-30E3-B67B-4516-B57B056E3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181241"/>
            <a:ext cx="4559335" cy="3429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952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you advocate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3547369" cy="485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FOR YOUR CHAPTER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1837678" y="2388963"/>
            <a:ext cx="2982897" cy="102155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Invite the middle school over for an Ag Day.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1363647" y="5625834"/>
            <a:ext cx="2982897" cy="4086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Host an SAE Share Day.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5103183" y="1754505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Teach a lesson to an elementary class.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F909F-A0D2-69C8-BF68-29C0002DD812}"/>
              </a:ext>
            </a:extLst>
          </p:cNvPr>
          <p:cNvSpPr txBox="1"/>
          <p:nvPr/>
        </p:nvSpPr>
        <p:spPr>
          <a:xfrm>
            <a:off x="594805" y="4605457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Display flyers in hallways.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8144933" y="975941"/>
            <a:ext cx="3151333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Participate in the the PALS program.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877410" y="3610867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Invite friends to a chapter meeting.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CAA53-783E-0B2F-CFA9-3B4768EB19DE}"/>
              </a:ext>
            </a:extLst>
          </p:cNvPr>
          <p:cNvSpPr txBox="1"/>
          <p:nvPr/>
        </p:nvSpPr>
        <p:spPr>
          <a:xfrm>
            <a:off x="8368688" y="1933278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Host a school farmers market.</a:t>
            </a:r>
          </a:p>
        </p:txBody>
      </p:sp>
      <p:pic>
        <p:nvPicPr>
          <p:cNvPr id="12" name="Picture 11" descr="A group of children sitting in a circle&#10;&#10;Description automatically generated with medium confidence">
            <a:extLst>
              <a:ext uri="{FF2B5EF4-FFF2-40B4-BE49-F238E27FC236}">
                <a16:creationId xmlns:a16="http://schemas.microsoft.com/office/drawing/2014/main" id="{D0DAE0EA-3F68-C071-7383-4D6C81DA3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645" y="2890957"/>
            <a:ext cx="5143500" cy="3429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191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1: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</a:t>
            </a:r>
          </a:p>
        </p:txBody>
      </p:sp>
    </p:spTree>
    <p:extLst>
      <p:ext uri="{BB962C8B-B14F-4D97-AF65-F5344CB8AC3E}">
        <p14:creationId xmlns:p14="http://schemas.microsoft.com/office/powerpoint/2010/main" val="4274787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you advocate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421" y="1767249"/>
            <a:ext cx="4293093" cy="485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FOR YOUR COMMUNITY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705217" y="2504232"/>
            <a:ext cx="2982897" cy="4086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Host a farmers market.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8171896" y="2245131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Host a Farmer Appreciation Dinner.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4890858" y="1817109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Host a local Ag Day or Ag Petting Zoo.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F909F-A0D2-69C8-BF68-29C0002DD812}"/>
              </a:ext>
            </a:extLst>
          </p:cNvPr>
          <p:cNvSpPr txBox="1"/>
          <p:nvPr/>
        </p:nvSpPr>
        <p:spPr>
          <a:xfrm>
            <a:off x="662493" y="4153778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Set up a booth at the courthouse.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4188408" y="2708543"/>
            <a:ext cx="2982897" cy="4086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Fly an FFA flag.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906445" y="3178880"/>
            <a:ext cx="2982897" cy="71508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Put an ad in your local newspaper.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CAA53-783E-0B2F-CFA9-3B4768EB19DE}"/>
              </a:ext>
            </a:extLst>
          </p:cNvPr>
          <p:cNvSpPr txBox="1"/>
          <p:nvPr/>
        </p:nvSpPr>
        <p:spPr>
          <a:xfrm>
            <a:off x="8171896" y="946354"/>
            <a:ext cx="2982897" cy="102155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Sell local produce or donate funds to the chapter.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092F7-C8C5-D13C-1592-734A55D7F37B}"/>
              </a:ext>
            </a:extLst>
          </p:cNvPr>
          <p:cNvSpPr txBox="1"/>
          <p:nvPr/>
        </p:nvSpPr>
        <p:spPr>
          <a:xfrm>
            <a:off x="4133295" y="3438078"/>
            <a:ext cx="1995996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Invite the mayor to the chapter banquet.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14FE68-2A66-6300-5116-0E11E8E17159}"/>
              </a:ext>
            </a:extLst>
          </p:cNvPr>
          <p:cNvSpPr txBox="1"/>
          <p:nvPr/>
        </p:nvSpPr>
        <p:spPr>
          <a:xfrm>
            <a:off x="1610924" y="5213924"/>
            <a:ext cx="4068933" cy="102155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Attend a school board meeting and report on the success of your chapter.</a:t>
            </a:r>
          </a:p>
        </p:txBody>
      </p:sp>
      <p:pic>
        <p:nvPicPr>
          <p:cNvPr id="14" name="Picture 13" descr="A group of people picking up grass&#10;&#10;Description automatically generated with low confidence">
            <a:extLst>
              <a:ext uri="{FF2B5EF4-FFF2-40B4-BE49-F238E27FC236}">
                <a16:creationId xmlns:a16="http://schemas.microsoft.com/office/drawing/2014/main" id="{50086CF1-33C0-590C-776E-B11C7442A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274" y="3296723"/>
            <a:ext cx="4408136" cy="29387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3343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you advocate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877" y="1798226"/>
            <a:ext cx="4293093" cy="485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FOR YOUR GOVERNMENT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1208286" y="2355924"/>
            <a:ext cx="2982897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Invite agriculture advisors to speak at an event or in the classroom.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1076414" y="3887682"/>
            <a:ext cx="2982897" cy="102155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Post pictures from your state’s FFA Day or Ag Day at the capital.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5112801" y="1720695"/>
            <a:ext cx="3443793" cy="163449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Reach out to your secretary/commissioner of agriculture and discuss current challenges in agriculture.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758299" y="5101461"/>
            <a:ext cx="2982897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Invite your state and/or national senators and representatives to visit your FFA chapter.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8750425" y="1078978"/>
            <a:ext cx="2982897" cy="194095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Come up with a creative way to involve government officials and educate the public about agriculture.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CAA53-783E-0B2F-CFA9-3B4768EB19DE}"/>
              </a:ext>
            </a:extLst>
          </p:cNvPr>
          <p:cNvSpPr txBox="1"/>
          <p:nvPr/>
        </p:nvSpPr>
        <p:spPr>
          <a:xfrm>
            <a:off x="4323056" y="3509204"/>
            <a:ext cx="2982897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Get in touch with your local extension agent and discuss agricultural topics.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092F7-C8C5-D13C-1592-734A55D7F37B}"/>
              </a:ext>
            </a:extLst>
          </p:cNvPr>
          <p:cNvSpPr txBox="1"/>
          <p:nvPr/>
        </p:nvSpPr>
        <p:spPr>
          <a:xfrm>
            <a:off x="4059311" y="5016776"/>
            <a:ext cx="2982897" cy="132802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Reach out to involved agriculture supporters and learn about their </a:t>
            </a:r>
            <a:r>
              <a:rPr lang="en-US">
                <a:solidFill>
                  <a:schemeClr val="tx2"/>
                </a:solidFill>
              </a:rPr>
              <a:t>ag stories.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4" name="Picture 13" descr="Two women stand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574126C0-23CF-3520-AE40-3E4D527B2E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6" r="4854"/>
          <a:stretch/>
        </p:blipFill>
        <p:spPr>
          <a:xfrm rot="5400000">
            <a:off x="8165602" y="3560607"/>
            <a:ext cx="3015886" cy="30817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9127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4: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Serve</a:t>
            </a:r>
          </a:p>
        </p:txBody>
      </p:sp>
    </p:spTree>
    <p:extLst>
      <p:ext uri="{BB962C8B-B14F-4D97-AF65-F5344CB8AC3E}">
        <p14:creationId xmlns:p14="http://schemas.microsoft.com/office/powerpoint/2010/main" val="2320541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Living to 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4790244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Community Service</a:t>
            </a:r>
          </a:p>
          <a:p>
            <a:r>
              <a:rPr lang="en-US" sz="2200" dirty="0"/>
              <a:t>The engagement of individuals or groups in an organized activity that contributes to the local, national or world community</a:t>
            </a:r>
          </a:p>
          <a:p>
            <a:r>
              <a:rPr lang="en-US" sz="2200" dirty="0"/>
              <a:t>Examples:</a:t>
            </a:r>
          </a:p>
          <a:p>
            <a:pPr lvl="1"/>
            <a:r>
              <a:rPr lang="en-US" sz="2200" dirty="0"/>
              <a:t>Adopt-a-highway</a:t>
            </a:r>
          </a:p>
          <a:p>
            <a:pPr lvl="1"/>
            <a:r>
              <a:rPr lang="en-US" sz="2200" dirty="0"/>
              <a:t>Canned food drive</a:t>
            </a:r>
          </a:p>
          <a:p>
            <a:pPr lvl="1"/>
            <a:r>
              <a:rPr lang="en-US" sz="2200" dirty="0"/>
              <a:t>Clothing drive</a:t>
            </a:r>
          </a:p>
          <a:p>
            <a:pPr lvl="1"/>
            <a:r>
              <a:rPr lang="en-US" sz="2200" dirty="0"/>
              <a:t>Tutoring other students</a:t>
            </a:r>
          </a:p>
        </p:txBody>
      </p:sp>
      <p:pic>
        <p:nvPicPr>
          <p:cNvPr id="7" name="Picture 6" descr="A picture containing person, clothing, human face, indoor&#10;&#10;Description automatically generated">
            <a:extLst>
              <a:ext uri="{FF2B5EF4-FFF2-40B4-BE49-F238E27FC236}">
                <a16:creationId xmlns:a16="http://schemas.microsoft.com/office/drawing/2014/main" id="{C632360B-F1EA-4BC6-9CF2-25471C0BB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81" y="1295000"/>
            <a:ext cx="5507419" cy="367649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45116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Living to 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843510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Service Learning</a:t>
            </a:r>
          </a:p>
          <a:p>
            <a:r>
              <a:rPr lang="en-US" sz="2200" dirty="0"/>
              <a:t>Involves projects that occur over a semester or year, makes learning more hands-on, includes intentional and structured reflection and creates reciprocal partnerships</a:t>
            </a:r>
          </a:p>
          <a:p>
            <a:r>
              <a:rPr lang="en-US" sz="2200" dirty="0"/>
              <a:t>Example</a:t>
            </a:r>
          </a:p>
          <a:p>
            <a:pPr lvl="1"/>
            <a:r>
              <a:rPr lang="en-US" sz="2200" dirty="0"/>
              <a:t>Building beds to ensure that every foster child has a safe place to sleep</a:t>
            </a:r>
          </a:p>
        </p:txBody>
      </p:sp>
      <p:pic>
        <p:nvPicPr>
          <p:cNvPr id="5" name="Picture 4" descr="A group of people digging in a garden&#10;&#10;Description automatically generated with medium confidence">
            <a:extLst>
              <a:ext uri="{FF2B5EF4-FFF2-40B4-BE49-F238E27FC236}">
                <a16:creationId xmlns:a16="http://schemas.microsoft.com/office/drawing/2014/main" id="{2DC496A6-FC7D-FD93-A71E-69734D7E1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743" y="1262339"/>
            <a:ext cx="5466057" cy="364403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59338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Living to 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4701467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Living to Serve Grant</a:t>
            </a:r>
          </a:p>
          <a:p>
            <a:r>
              <a:rPr lang="en-US" sz="2200" dirty="0"/>
              <a:t>A series of grants that provide an opportunity for FFA chapters to seek funding to support various types of service projects </a:t>
            </a:r>
          </a:p>
        </p:txBody>
      </p:sp>
      <p:pic>
        <p:nvPicPr>
          <p:cNvPr id="5" name="Picture 4" descr="A group of people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64FC6411-91FB-5A1A-6BD6-FAF14F761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906" y="899312"/>
            <a:ext cx="4574220" cy="30494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2E4FB5-B568-82DF-3E52-9C6F41FB8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565" y="4269843"/>
            <a:ext cx="9128204" cy="200666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7931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Living to 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4"/>
            <a:ext cx="7133949" cy="45219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Living to Serve Grant</a:t>
            </a:r>
          </a:p>
          <a:p>
            <a:r>
              <a:rPr lang="en-US" sz="2000" dirty="0"/>
              <a:t>Focus Areas:</a:t>
            </a:r>
          </a:p>
          <a:p>
            <a:pPr lvl="1"/>
            <a:r>
              <a:rPr lang="en-US" sz="2000" b="1" dirty="0"/>
              <a:t>Community Safety:</a:t>
            </a:r>
            <a:r>
              <a:rPr lang="en-US" sz="2000" dirty="0"/>
              <a:t> addresses concerns regarding the safety of the community</a:t>
            </a:r>
          </a:p>
          <a:p>
            <a:pPr lvl="1"/>
            <a:r>
              <a:rPr lang="en-US" sz="2000" b="1" dirty="0"/>
              <a:t>Hunger, Health and Nutrition:</a:t>
            </a:r>
            <a:r>
              <a:rPr lang="en-US" sz="2000" dirty="0"/>
              <a:t> addresses unmet food insecurity needs, increases physical activity and improves healthy habits</a:t>
            </a:r>
          </a:p>
          <a:p>
            <a:pPr lvl="1"/>
            <a:r>
              <a:rPr lang="en-US" sz="2000" b="1" dirty="0"/>
              <a:t>Community Engagement:</a:t>
            </a:r>
            <a:r>
              <a:rPr lang="en-US" sz="2000" dirty="0"/>
              <a:t> addresses matters related to heritage and traditions, connections between community members and civic responsibility</a:t>
            </a:r>
          </a:p>
          <a:p>
            <a:pPr lvl="1"/>
            <a:r>
              <a:rPr lang="en-US" sz="2000" b="1" dirty="0"/>
              <a:t>Environmental Responsibility:</a:t>
            </a:r>
            <a:r>
              <a:rPr lang="en-US" sz="2000" dirty="0"/>
              <a:t> addresses air and water quality, energy and water efficiency, conservation efforts that sustain natural systems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B19211-9AC2-2383-A957-5A9684D3A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509" y="895239"/>
            <a:ext cx="1743318" cy="15908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89F808-A241-B9B2-C04A-0D021E109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3154" y="1577535"/>
            <a:ext cx="1743318" cy="1629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37DCDD-2571-A627-7DA0-FC830592C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4249" y="3289736"/>
            <a:ext cx="1819529" cy="141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4DF313-AE09-D28E-B340-DDC3154A4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7363" y="4547057"/>
            <a:ext cx="1981477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5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Beyond the FFA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612689" cy="4351338"/>
          </a:xfrm>
        </p:spPr>
        <p:txBody>
          <a:bodyPr>
            <a:normAutofit/>
          </a:bodyPr>
          <a:lstStyle/>
          <a:p>
            <a:r>
              <a:rPr lang="en-US" sz="2400" dirty="0"/>
              <a:t>We are all unique and have different things to offer. The National FFA Organization’s mission is to help you build your skills, talents and abilities. </a:t>
            </a:r>
            <a:endParaRPr lang="en-GB" sz="24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0083A31-5B95-D166-62AA-323F36CE77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771581"/>
              </p:ext>
            </p:extLst>
          </p:nvPr>
        </p:nvGraphicFramePr>
        <p:xfrm>
          <a:off x="5654336" y="1825625"/>
          <a:ext cx="5699464" cy="4433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372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Premier Leadership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200" b="1" dirty="0"/>
              <a:t>Definition:</a:t>
            </a:r>
            <a:r>
              <a:rPr lang="en-US" sz="2200" dirty="0"/>
              <a:t> Influence</a:t>
            </a:r>
          </a:p>
          <a:p>
            <a:r>
              <a:rPr lang="en-US" sz="2200" b="1" dirty="0"/>
              <a:t>Action:</a:t>
            </a:r>
            <a:r>
              <a:rPr lang="en-US" sz="2200" dirty="0"/>
              <a:t> Do you have the skills and competencies needed to achieve the desired results?</a:t>
            </a:r>
          </a:p>
          <a:p>
            <a:r>
              <a:rPr lang="en-US" sz="2200" b="1" dirty="0"/>
              <a:t>Relationships:</a:t>
            </a:r>
            <a:r>
              <a:rPr lang="en-US" sz="2200" dirty="0"/>
              <a:t> Can you build constituency through listening, coaching, understanding and appreciating others?</a:t>
            </a:r>
          </a:p>
          <a:p>
            <a:r>
              <a:rPr lang="en-US" sz="2200" b="1" dirty="0"/>
              <a:t>Vision:</a:t>
            </a:r>
            <a:r>
              <a:rPr lang="en-US" sz="2200" dirty="0"/>
              <a:t> Have you set a clear image of what the future should be?</a:t>
            </a:r>
          </a:p>
          <a:p>
            <a:r>
              <a:rPr lang="en-US" sz="2200" b="1" dirty="0"/>
              <a:t>Character:</a:t>
            </a:r>
            <a:r>
              <a:rPr lang="en-US" sz="2200" dirty="0"/>
              <a:t> Do you possess a collection of virtues by which to live your life?</a:t>
            </a:r>
          </a:p>
          <a:p>
            <a:r>
              <a:rPr lang="en-US" sz="2200" b="1" dirty="0"/>
              <a:t>Awareness:</a:t>
            </a:r>
            <a:r>
              <a:rPr lang="en-US" sz="2200" dirty="0"/>
              <a:t> Do you have a quest for purposeful understanding?</a:t>
            </a:r>
          </a:p>
          <a:p>
            <a:r>
              <a:rPr lang="en-US" sz="2200" b="1" dirty="0"/>
              <a:t>Continuous Improvement:</a:t>
            </a:r>
            <a:r>
              <a:rPr lang="en-US" sz="2200" dirty="0"/>
              <a:t> Have you shown a pursuit of learning and growth?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418035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717218"/>
          </a:xfrm>
        </p:spPr>
        <p:txBody>
          <a:bodyPr>
            <a:normAutofit lnSpcReduction="10000"/>
          </a:bodyPr>
          <a:lstStyle/>
          <a:p>
            <a:r>
              <a:rPr lang="en-US" sz="2200" b="1" dirty="0"/>
              <a:t>Definition:</a:t>
            </a:r>
            <a:r>
              <a:rPr lang="en-US" sz="2200" dirty="0"/>
              <a:t> The positive evolution of the whole person</a:t>
            </a:r>
          </a:p>
          <a:p>
            <a:r>
              <a:rPr lang="en-US" sz="2200" b="1" dirty="0"/>
              <a:t>Physical Growth:</a:t>
            </a:r>
            <a:r>
              <a:rPr lang="en-US" sz="2200" dirty="0"/>
              <a:t> Are you striving to remain healthy by understanding, respecting and managing your body’s needs?</a:t>
            </a:r>
          </a:p>
          <a:p>
            <a:r>
              <a:rPr lang="en-US" sz="2200" b="1" dirty="0"/>
              <a:t>Social Growth:</a:t>
            </a:r>
            <a:r>
              <a:rPr lang="en-US" sz="2200" dirty="0"/>
              <a:t> Can you have successful interactions that respect the differences of a diverse and changing society?</a:t>
            </a:r>
          </a:p>
          <a:p>
            <a:r>
              <a:rPr lang="en-US" sz="2200" b="1" dirty="0"/>
              <a:t>Professional Growth:</a:t>
            </a:r>
            <a:r>
              <a:rPr lang="en-US" sz="2200" dirty="0"/>
              <a:t> Do you have an awareness and application of skills necessary for career success?</a:t>
            </a:r>
          </a:p>
          <a:p>
            <a:r>
              <a:rPr lang="en-US" sz="2200" b="1" dirty="0"/>
              <a:t>Mental Growth:</a:t>
            </a:r>
            <a:r>
              <a:rPr lang="en-US" sz="2200" dirty="0"/>
              <a:t> Are you developing the effective application of reasoning, thinking and coping?</a:t>
            </a:r>
          </a:p>
          <a:p>
            <a:r>
              <a:rPr lang="en-US" sz="2200" b="1" dirty="0"/>
              <a:t>Emotional Growth:</a:t>
            </a:r>
            <a:r>
              <a:rPr lang="en-US" sz="2200" dirty="0"/>
              <a:t> Have you experienced the development of healthy responses to your feelings?</a:t>
            </a:r>
          </a:p>
          <a:p>
            <a:r>
              <a:rPr lang="en-US" sz="2200" b="1" dirty="0"/>
              <a:t>Spiritual Growth:</a:t>
            </a:r>
            <a:r>
              <a:rPr lang="en-US" sz="2200" dirty="0"/>
              <a:t> Do you have the reflective inner strength to allow you to define your personal beliefs, values, principles and sense of balance?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36131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200" b="1" dirty="0"/>
              <a:t>Definition:</a:t>
            </a:r>
            <a:r>
              <a:rPr lang="en-US" sz="2200" dirty="0"/>
              <a:t> Continuously demonstrating those qualities, attributes and skills necessary to succeed in, or further prepare for, a chosen profession while effectively contributing to society</a:t>
            </a:r>
          </a:p>
          <a:p>
            <a:r>
              <a:rPr lang="en-US" sz="2200" b="1" dirty="0"/>
              <a:t>Communications:</a:t>
            </a:r>
            <a:r>
              <a:rPr lang="en-US" sz="2200" dirty="0"/>
              <a:t> Have you developed the oral, written and verbal means whereby interactions take place?</a:t>
            </a:r>
          </a:p>
          <a:p>
            <a:r>
              <a:rPr lang="en-US" sz="2200" b="1" dirty="0"/>
              <a:t>Decision Making:</a:t>
            </a:r>
            <a:r>
              <a:rPr lang="en-US" sz="2200" dirty="0"/>
              <a:t> Do you have the ability to analyze a situation and execute an appropriate course of action?</a:t>
            </a:r>
          </a:p>
          <a:p>
            <a:r>
              <a:rPr lang="en-US" sz="2200" b="1" dirty="0"/>
              <a:t>Flexibility/Adaptability:</a:t>
            </a:r>
            <a:r>
              <a:rPr lang="en-US" sz="2200" dirty="0"/>
              <a:t> Do you have the traits that allow you to be capable of and willing to change?</a:t>
            </a:r>
          </a:p>
          <a:p>
            <a:r>
              <a:rPr lang="en-US" sz="2200" b="1" dirty="0"/>
              <a:t>Technical/Functional Skills in Agriculture:</a:t>
            </a:r>
            <a:r>
              <a:rPr lang="en-US" sz="2200" dirty="0"/>
              <a:t> Do you have the knowledge and skills needed for a career in agriculture and related industries?</a:t>
            </a:r>
          </a:p>
        </p:txBody>
      </p:sp>
    </p:spTree>
    <p:extLst>
      <p:ext uri="{BB962C8B-B14F-4D97-AF65-F5344CB8AC3E}">
        <p14:creationId xmlns:p14="http://schemas.microsoft.com/office/powerpoint/2010/main" val="102895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</a:t>
            </a:r>
          </a:p>
        </p:txBody>
      </p:sp>
    </p:spTree>
    <p:extLst>
      <p:ext uri="{BB962C8B-B14F-4D97-AF65-F5344CB8AC3E}">
        <p14:creationId xmlns:p14="http://schemas.microsoft.com/office/powerpoint/2010/main" val="4009023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Moving From Me to We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257801" cy="4727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b="1" dirty="0"/>
              <a:t>How to Build, Strengthen and Maintain Relationships</a:t>
            </a:r>
          </a:p>
          <a:p>
            <a:r>
              <a:rPr lang="en-US" sz="2200" i="1" dirty="0"/>
              <a:t>Take time out.</a:t>
            </a:r>
            <a:r>
              <a:rPr lang="en-US" sz="2200" dirty="0"/>
              <a:t> Make time for the people that matter most to you.</a:t>
            </a:r>
          </a:p>
          <a:p>
            <a:r>
              <a:rPr lang="en-US" sz="2200" i="1" dirty="0"/>
              <a:t>Do the little things that matter most.</a:t>
            </a:r>
            <a:r>
              <a:rPr lang="en-US" sz="2200" dirty="0"/>
              <a:t> Send notes, make phone calls, and stay in touch with friends and family.</a:t>
            </a:r>
          </a:p>
          <a:p>
            <a:r>
              <a:rPr lang="en-GB" sz="2200" i="1" dirty="0"/>
              <a:t>Attend activities and events together.</a:t>
            </a:r>
            <a:r>
              <a:rPr lang="en-GB" sz="2200" dirty="0"/>
              <a:t> Spend time doing mutual hobbies such as watching movies or listening to music.</a:t>
            </a:r>
          </a:p>
          <a:p>
            <a:r>
              <a:rPr lang="en-GB" sz="2200" i="1" dirty="0"/>
              <a:t>Have meaningful conversations.</a:t>
            </a:r>
            <a:r>
              <a:rPr lang="en-GB" sz="2200" dirty="0"/>
              <a:t> Dare to discuss world issues, religion and traveling.</a:t>
            </a:r>
          </a:p>
        </p:txBody>
      </p:sp>
      <p:pic>
        <p:nvPicPr>
          <p:cNvPr id="6" name="Picture 5" descr="A picture containing human face, clothing, person, smile&#10;&#10;Description automatically generated">
            <a:extLst>
              <a:ext uri="{FF2B5EF4-FFF2-40B4-BE49-F238E27FC236}">
                <a16:creationId xmlns:a16="http://schemas.microsoft.com/office/drawing/2014/main" id="{B79B8A68-B7BB-2C6B-A6BD-7FE5699E5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2" t="8673" r="3715"/>
          <a:stretch/>
        </p:blipFill>
        <p:spPr>
          <a:xfrm>
            <a:off x="6378395" y="1825624"/>
            <a:ext cx="4975405" cy="35136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350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Moving from Me to We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820053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Strategies to Include Others on Teams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Know the individual.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Create a shared vision.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Define team roles.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Create a team identity.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Participate in team-building activities.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Create a sense of ownership.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Communicate with everyone involved.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Focus on continual improvement.</a:t>
            </a:r>
          </a:p>
        </p:txBody>
      </p:sp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94058D41-9027-247C-4502-B782F8B11F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" t="13113" r="5021" b="11974"/>
          <a:stretch/>
        </p:blipFill>
        <p:spPr>
          <a:xfrm>
            <a:off x="6420468" y="2493036"/>
            <a:ext cx="4703252" cy="31870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6169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 (1)</Template>
  <TotalTime>6136</TotalTime>
  <Words>1354</Words>
  <Application>Microsoft Office PowerPoint</Application>
  <PresentationFormat>Widescreen</PresentationFormat>
  <Paragraphs>147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Anton</vt:lpstr>
      <vt:lpstr>Arial</vt:lpstr>
      <vt:lpstr>Calibri</vt:lpstr>
      <vt:lpstr>Montserrat</vt:lpstr>
      <vt:lpstr>Office Theme</vt:lpstr>
      <vt:lpstr>Student Handbook</vt:lpstr>
      <vt:lpstr>Part 1:</vt:lpstr>
      <vt:lpstr>Beyond the FFA Mission</vt:lpstr>
      <vt:lpstr>Premier Leadership</vt:lpstr>
      <vt:lpstr>Personal Growth</vt:lpstr>
      <vt:lpstr>Career Success</vt:lpstr>
      <vt:lpstr>Part 2:</vt:lpstr>
      <vt:lpstr>Moving From Me to We</vt:lpstr>
      <vt:lpstr>Moving from Me to We</vt:lpstr>
      <vt:lpstr>Part 3:</vt:lpstr>
      <vt:lpstr>Agricultural Literacy and Advocacy</vt:lpstr>
      <vt:lpstr>Agricultural Literacy and Advocacy</vt:lpstr>
      <vt:lpstr>PowerPoint Presentation</vt:lpstr>
      <vt:lpstr>Agricultural Literacy and Advocacy</vt:lpstr>
      <vt:lpstr>Agricultural Literacy and Advocacy</vt:lpstr>
      <vt:lpstr>Agricultural Literacy and Advocacy</vt:lpstr>
      <vt:lpstr>Agricultural Literacy and Advocacy</vt:lpstr>
      <vt:lpstr>How can you advocate today?</vt:lpstr>
      <vt:lpstr>How can you advocate today?</vt:lpstr>
      <vt:lpstr>How can you advocate today?</vt:lpstr>
      <vt:lpstr>How can you advocate today?</vt:lpstr>
      <vt:lpstr>Part 4:</vt:lpstr>
      <vt:lpstr>Living to Serve</vt:lpstr>
      <vt:lpstr>Living to Serve</vt:lpstr>
      <vt:lpstr>Living to Serve</vt:lpstr>
      <vt:lpstr>Living to Serve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Handbook</dc:title>
  <dc:creator>Mullins, Amanda</dc:creator>
  <cp:lastModifiedBy>McGrady, Megan</cp:lastModifiedBy>
  <cp:revision>80</cp:revision>
  <dcterms:created xsi:type="dcterms:W3CDTF">2022-11-17T19:26:47Z</dcterms:created>
  <dcterms:modified xsi:type="dcterms:W3CDTF">2023-08-17T19:59:01Z</dcterms:modified>
</cp:coreProperties>
</file>