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Playfair Display" panose="020B0604020202020204" charset="0"/>
      <p:regular r:id="rId18"/>
      <p:bold r:id="rId19"/>
      <p:italic r:id="rId20"/>
      <p:boldItalic r:id="rId21"/>
    </p:embeddedFont>
    <p:embeddedFont>
      <p:font typeface="Montserrat" panose="02000505000000020004" pitchFamily="2" charset="0"/>
      <p:regular r:id="rId22"/>
      <p:bold r:id="rId23"/>
      <p:italic r:id="rId24"/>
      <p:boldItalic r:id="rId25"/>
    </p:embeddedFont>
    <p:embeddedFont>
      <p:font typeface="Oswald" panose="02000503000000000000" pitchFamily="2" charset="0"/>
      <p:regular r:id="rId26"/>
      <p:bold r:id="rId27"/>
    </p:embeddedFont>
  </p:embeddedFontLst>
  <p:custDataLst>
    <p:tags r:id="rId2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78" y="1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416795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3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4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5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6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8093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812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97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78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5808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56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17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949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49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56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257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456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61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77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>
            <p:custDataLst>
              <p:tags r:id="rId1"/>
            </p:custDataLst>
          </p:nvPr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708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buFont typeface="Playfair Display"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buSzPct val="100000"/>
              <a:buFont typeface="Playfair Display"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buSzPct val="100000"/>
              <a:buFont typeface="Playfair Display"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buSzPct val="100000"/>
              <a:buFont typeface="Playfair Display"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buSzPct val="100000"/>
              <a:buFont typeface="Playfair Display"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buSzPct val="100000"/>
              <a:buFont typeface="Playfair Display"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buSzPct val="100000"/>
              <a:buFont typeface="Playfair Display"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buSzPct val="100000"/>
              <a:buFont typeface="Playfair Display"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buSzPct val="100000"/>
              <a:buFont typeface="Playfair Display"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accent5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buFont typeface="Playfair Display"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buSzPct val="100000"/>
              <a:buFont typeface="Playfair Display"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buSzPct val="100000"/>
              <a:buFont typeface="Playfair Display"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buSzPct val="100000"/>
              <a:buFont typeface="Playfair Display"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buSzPct val="100000"/>
              <a:buFont typeface="Playfair Display"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buSzPct val="100000"/>
              <a:buFont typeface="Playfair Display"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buSzPct val="100000"/>
              <a:buFont typeface="Playfair Display"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buSzPct val="100000"/>
              <a:buFont typeface="Playfair Display"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buSzPct val="100000"/>
              <a:buFont typeface="Playfair Display"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2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3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40" name="Shape 4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ubTitle" idx="1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op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‹#›</a:t>
            </a:fld>
            <a:endParaRPr lang="en" sz="1000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TeachAgCha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ocs.google.com/document/d/1uch3nClZlnFR7M3DK7AokVjJWVtBzk4FB3R4OM4jAaM/edit" TargetMode="External"/><Relationship Id="rId4" Type="http://schemas.openxmlformats.org/officeDocument/2006/relationships/hyperlink" Target="http://teachagchat.blogspot.com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eachhub.com/13-reasons-use-twitter-classroom" TargetMode="External"/><Relationship Id="rId3" Type="http://schemas.openxmlformats.org/officeDocument/2006/relationships/hyperlink" Target="https://support.twitter.com/articles/166337" TargetMode="External"/><Relationship Id="rId7" Type="http://schemas.openxmlformats.org/officeDocument/2006/relationships/hyperlink" Target="https://www.teachthought.com/technology/25-ways-to-use-twitter-in-the-classroom-by-complexity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eachthought.com/technology/20-ways-high-schools-are-using-twitter-in-the-classroom/" TargetMode="External"/><Relationship Id="rId11" Type="http://schemas.openxmlformats.org/officeDocument/2006/relationships/hyperlink" Target="http://www.cvilletomorrow.org/news/article/28831-super-social-moran-leaving-digital-legacy/" TargetMode="External"/><Relationship Id="rId5" Type="http://schemas.openxmlformats.org/officeDocument/2006/relationships/hyperlink" Target="http://www.edudemic.com/the-30-newest-ways-to-use-twitter-in-the-classroom/" TargetMode="External"/><Relationship Id="rId10" Type="http://schemas.openxmlformats.org/officeDocument/2006/relationships/hyperlink" Target="https://www.teachthought.com/technology/60-ways-to-use-twitter-in-the-classroom-by-category/" TargetMode="External"/><Relationship Id="rId4" Type="http://schemas.openxmlformats.org/officeDocument/2006/relationships/hyperlink" Target="https://support.twitter.com/articles/49309" TargetMode="External"/><Relationship Id="rId9" Type="http://schemas.openxmlformats.org/officeDocument/2006/relationships/hyperlink" Target="https://www.usnews.com/education/best-colleges/articles/2011/05/24/5-unique-uses-of-twitter-in-the-classroom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opmccubbin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opmccubbins/lists/national-ffa-conventio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hyperlink" Target="https://twitter.com/hashtag/psuaged18?src=hash" TargetMode="External"/><Relationship Id="rId4" Type="http://schemas.openxmlformats.org/officeDocument/2006/relationships/hyperlink" Target="https://twitter.com/search?q=#TTUTeachAg&amp;src=typ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n" sz="4800"/>
              <a:t>#TeachAgChat: Leveraging Twitter as a Professional Development Tool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7821600" cy="1041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/>
              <a:t>Jillian Gordon, Clarke Central High School (@jillianedu)</a:t>
            </a:r>
          </a:p>
          <a:p>
            <a:pPr lvl="0">
              <a:spcBef>
                <a:spcPts val="0"/>
              </a:spcBef>
              <a:buNone/>
            </a:pPr>
            <a:r>
              <a:rPr lang="en" sz="1800"/>
              <a:t>Dr. OP McCubbins, Tennessee Tech (@opmccubbins)</a:t>
            </a:r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4550" y="4444050"/>
            <a:ext cx="699450" cy="69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 txBox="1"/>
          <p:nvPr/>
        </p:nvSpPr>
        <p:spPr>
          <a:xfrm>
            <a:off x="8217700" y="103150"/>
            <a:ext cx="878400" cy="27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Q4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What are Twitter Chats?</a:t>
            </a:r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 digital chat with users across the country on a specific topic-identified by a specific hashtag-to broaden knowledge and collaborate on new and innovative ideas. 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 algn="ctr">
              <a:spcBef>
                <a:spcPts val="0"/>
              </a:spcBef>
              <a:buNone/>
            </a:pPr>
            <a:r>
              <a:rPr lang="en"/>
              <a:t/>
            </a:r>
            <a:br>
              <a:rPr lang="en"/>
            </a:br>
            <a:endParaRPr lang="en"/>
          </a:p>
        </p:txBody>
      </p:sp>
      <p:sp>
        <p:nvSpPr>
          <p:cNvPr id="149" name="Shape 149"/>
          <p:cNvSpPr/>
          <p:nvPr/>
        </p:nvSpPr>
        <p:spPr>
          <a:xfrm>
            <a:off x="1197300" y="2787650"/>
            <a:ext cx="6749400" cy="1484700"/>
          </a:xfrm>
          <a:prstGeom prst="ribbon">
            <a:avLst>
              <a:gd name="adj1" fmla="val 16667"/>
              <a:gd name="adj2" fmla="val 50000"/>
            </a:avLst>
          </a:prstGeom>
          <a:solidFill>
            <a:srgbClr val="FFDD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30555"/>
              <a:buFont typeface="Arial"/>
              <a:buNone/>
            </a:pPr>
            <a:r>
              <a:rPr lang="en" sz="3600">
                <a:solidFill>
                  <a:srgbClr val="4F298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#PDinyourPJs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#TeachAgChat</a:t>
            </a:r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@TeachAgChat</a:t>
            </a:r>
          </a:p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#TeachAgChat Blog</a:t>
            </a:r>
          </a:p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#TeachAgChat Handbook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Managing the Madness</a:t>
            </a:r>
          </a:p>
        </p:txBody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Hootsuite - Schedule tweets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TweetDeck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Resources</a:t>
            </a:r>
          </a:p>
        </p:txBody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u="sng">
                <a:solidFill>
                  <a:schemeClr val="hlink"/>
                </a:solidFill>
                <a:hlinkClick r:id="rId3"/>
              </a:rPr>
              <a:t>Twitter Glossary</a:t>
            </a:r>
          </a:p>
          <a:p>
            <a:pPr marL="457200" lvl="0" indent="-3429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u="sng">
                <a:solidFill>
                  <a:schemeClr val="hlink"/>
                </a:solidFill>
                <a:hlinkClick r:id="rId4"/>
              </a:rPr>
              <a:t>Using Hashtags</a:t>
            </a:r>
          </a:p>
          <a:p>
            <a:pPr marL="457200" lvl="0" indent="-3429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u="sng">
                <a:solidFill>
                  <a:schemeClr val="hlink"/>
                </a:solidFill>
                <a:hlinkClick r:id="rId5"/>
              </a:rPr>
              <a:t>30 Innovative Ways to Use Twitter In The Classroom</a:t>
            </a:r>
          </a:p>
          <a:p>
            <a:pPr marL="457200" lvl="0" indent="-3429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u="sng">
                <a:solidFill>
                  <a:schemeClr val="hlink"/>
                </a:solidFill>
                <a:hlinkClick r:id="rId6"/>
              </a:rPr>
              <a:t>20 Ways High Schools Are Using Twitter In The Classroom</a:t>
            </a:r>
          </a:p>
          <a:p>
            <a:pPr marL="457200" lvl="0" indent="-3429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u="sng">
                <a:solidFill>
                  <a:schemeClr val="hlink"/>
                </a:solidFill>
                <a:hlinkClick r:id="rId7"/>
              </a:rPr>
              <a:t>25 Ways To Use Twitter In The Classroom By Complexity</a:t>
            </a:r>
          </a:p>
          <a:p>
            <a:pPr marL="457200" lvl="0" indent="-3429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u="sng">
                <a:solidFill>
                  <a:schemeClr val="hlink"/>
                </a:solidFill>
                <a:hlinkClick r:id="rId8"/>
              </a:rPr>
              <a:t>13 Reasons to Use Twitter in the Classroom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u="sng">
                <a:solidFill>
                  <a:schemeClr val="hlink"/>
                </a:solidFill>
                <a:hlinkClick r:id="rId9"/>
              </a:rPr>
              <a:t>5 Unique Uses of Twitter in the Classroom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u="sng">
                <a:solidFill>
                  <a:schemeClr val="hlink"/>
                </a:solidFill>
                <a:hlinkClick r:id="rId10"/>
              </a:rPr>
              <a:t>60 Ways To Use Twitter In The Classroom By Category</a:t>
            </a:r>
          </a:p>
          <a:p>
            <a:pPr marL="457200" lvl="0" indent="-342900">
              <a:spcBef>
                <a:spcPts val="0"/>
              </a:spcBef>
              <a:buSzPct val="100000"/>
            </a:pPr>
            <a:r>
              <a:rPr lang="en" u="sng">
                <a:solidFill>
                  <a:schemeClr val="hlink"/>
                </a:solidFill>
                <a:hlinkClick r:id="rId11"/>
              </a:rPr>
              <a:t>District Uses Twitter for PD</a:t>
            </a:r>
          </a:p>
        </p:txBody>
      </p:sp>
      <p:sp>
        <p:nvSpPr>
          <p:cNvPr id="168" name="Shape 168"/>
          <p:cNvSpPr txBox="1"/>
          <p:nvPr/>
        </p:nvSpPr>
        <p:spPr>
          <a:xfrm>
            <a:off x="8217700" y="103150"/>
            <a:ext cx="878400" cy="27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Q5-Q6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#TeachAgChat Schedule</a:t>
            </a:r>
          </a:p>
        </p:txBody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Planning for Program Success in #AgEdu (November 2)</a:t>
            </a:r>
            <a:br>
              <a:rPr lang="en"/>
            </a:br>
            <a:endParaRPr lang="en"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Informal Science Education, Communication, and Extension for Increasing Public Science Literacy (November 16)</a:t>
            </a:r>
            <a:br>
              <a:rPr lang="en"/>
            </a:br>
            <a:endParaRPr lang="en"/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/>
              <a:t>Cultivating Digital Citizenship through Agricultural Youth Organizations (December 14)</a:t>
            </a:r>
            <a:br>
              <a:rPr lang="en"/>
            </a:br>
            <a:endParaRPr lang="en"/>
          </a:p>
          <a:p>
            <a:pPr lvl="0" algn="ctr" rtl="0">
              <a:spcBef>
                <a:spcPts val="0"/>
              </a:spcBef>
              <a:buNone/>
            </a:pPr>
            <a:r>
              <a:rPr lang="en"/>
              <a:t>All chats are from 8-9PM EST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Objectives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Describe Twitter as an effective tool for developing professional learning networks and aggregating resources/information.</a:t>
            </a:r>
            <a:br>
              <a:rPr lang="en"/>
            </a:br>
            <a:endParaRPr lang="en"/>
          </a:p>
          <a:p>
            <a:pPr marL="45720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Identify best practices for Twitter utilization</a:t>
            </a:r>
          </a:p>
          <a:p>
            <a:pPr marL="457200" lvl="0" indent="-342900" rtl="0">
              <a:lnSpc>
                <a:spcPct val="200000"/>
              </a:lnSpc>
              <a:spcBef>
                <a:spcPts val="0"/>
              </a:spcBef>
              <a:buSzPct val="100000"/>
              <a:buAutoNum type="arabicPeriod"/>
            </a:pPr>
            <a:r>
              <a:rPr lang="en"/>
              <a:t>Discuss future #Twitter applications for school-based agricultural education</a:t>
            </a:r>
            <a:br>
              <a:rPr lang="en"/>
            </a:br>
            <a:endParaRPr lang="en"/>
          </a:p>
        </p:txBody>
      </p:sp>
      <p:pic>
        <p:nvPicPr>
          <p:cNvPr id="67" name="Shape 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4550" y="4444050"/>
            <a:ext cx="699450" cy="69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What is Twitter?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An INFORMATION NETWORK!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Sign in or Sign up now!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	Lets immerse in the process!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Some Basics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Mentions - @ + HANDLE (e.g., </a:t>
            </a:r>
            <a:r>
              <a:rPr lang="en" u="sng">
                <a:solidFill>
                  <a:schemeClr val="hlink"/>
                </a:solidFill>
                <a:hlinkClick r:id="rId3"/>
              </a:rPr>
              <a:t>@opmccubbins</a:t>
            </a:r>
            <a:r>
              <a:rPr lang="en"/>
              <a:t>)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Hashtags - used to index keywords or topics	</a:t>
            </a:r>
            <a:br>
              <a:rPr lang="en"/>
            </a:br>
            <a:r>
              <a:rPr lang="en"/>
              <a:t>	(Don’t add spaces or punctuation in a # or it won’t work)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Some Basics</a:t>
            </a:r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Sending a Tweet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6" name="Shape 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5500" y="1342775"/>
            <a:ext cx="6835568" cy="26982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7" name="Shape 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96" y="1763650"/>
            <a:ext cx="4065451" cy="147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65175" y="3272175"/>
            <a:ext cx="4067121" cy="147092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/>
          <p:nvPr/>
        </p:nvSpPr>
        <p:spPr>
          <a:xfrm rot="8631612">
            <a:off x="8204063" y="696834"/>
            <a:ext cx="348448" cy="727202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0" name="Shape 90"/>
          <p:cNvSpPr/>
          <p:nvPr/>
        </p:nvSpPr>
        <p:spPr>
          <a:xfrm rot="-7466549">
            <a:off x="4601291" y="1598361"/>
            <a:ext cx="348493" cy="727192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1" name="Shape 91"/>
          <p:cNvSpPr/>
          <p:nvPr/>
        </p:nvSpPr>
        <p:spPr>
          <a:xfrm rot="7882288">
            <a:off x="4202817" y="3242098"/>
            <a:ext cx="348595" cy="727162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/>
          <p:nvPr/>
        </p:nvSpPr>
        <p:spPr>
          <a:xfrm rot="10800000">
            <a:off x="8289988" y="3644038"/>
            <a:ext cx="348600" cy="727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Some Basics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Sending a Tweet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/>
          <p:nvPr/>
        </p:nvSpPr>
        <p:spPr>
          <a:xfrm rot="8631612">
            <a:off x="5153938" y="4062809"/>
            <a:ext cx="348448" cy="727202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/>
          <p:nvPr/>
        </p:nvSpPr>
        <p:spPr>
          <a:xfrm rot="-5400000">
            <a:off x="7982662" y="222153"/>
            <a:ext cx="348600" cy="727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/>
          <p:nvPr/>
        </p:nvSpPr>
        <p:spPr>
          <a:xfrm rot="-5400000">
            <a:off x="8556281" y="4476826"/>
            <a:ext cx="348600" cy="727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/>
          <p:nvPr/>
        </p:nvSpPr>
        <p:spPr>
          <a:xfrm rot="-8321887">
            <a:off x="5571435" y="915297"/>
            <a:ext cx="348622" cy="727216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3" name="Shape 103" descr="File_0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1013" y="97800"/>
            <a:ext cx="5102332" cy="79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 descr="Screenshot 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1025" y="1017725"/>
            <a:ext cx="2683776" cy="301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 descr="Screenshot 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83200" y="2002500"/>
            <a:ext cx="2683776" cy="3012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Shape 110" descr="GIF Select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1975" y="1653900"/>
            <a:ext cx="2683751" cy="3012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Shape 111" descr="Screenshot 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100" y="1653900"/>
            <a:ext cx="2683776" cy="3012224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Some Basics</a:t>
            </a:r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Including Media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4" name="Shape 114"/>
          <p:cNvSpPr/>
          <p:nvPr/>
        </p:nvSpPr>
        <p:spPr>
          <a:xfrm rot="5400000">
            <a:off x="2895731" y="3059600"/>
            <a:ext cx="348300" cy="3900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5" name="Shape 115"/>
          <p:cNvSpPr/>
          <p:nvPr/>
        </p:nvSpPr>
        <p:spPr>
          <a:xfrm rot="10800000">
            <a:off x="8483706" y="3755951"/>
            <a:ext cx="348600" cy="727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6" name="Shape 116"/>
          <p:cNvSpPr/>
          <p:nvPr/>
        </p:nvSpPr>
        <p:spPr>
          <a:xfrm rot="10800000">
            <a:off x="511283" y="3680207"/>
            <a:ext cx="348600" cy="727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7" name="Shape 117" descr="GIF Search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71538" y="1653900"/>
            <a:ext cx="2683774" cy="3012224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Shape 118"/>
          <p:cNvSpPr/>
          <p:nvPr/>
        </p:nvSpPr>
        <p:spPr>
          <a:xfrm rot="10800000">
            <a:off x="3551212" y="1017728"/>
            <a:ext cx="348600" cy="727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9" name="Shape 119"/>
          <p:cNvSpPr/>
          <p:nvPr/>
        </p:nvSpPr>
        <p:spPr>
          <a:xfrm rot="5400000">
            <a:off x="5976156" y="2965013"/>
            <a:ext cx="348300" cy="3900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0" name="Shape 120"/>
          <p:cNvSpPr txBox="1"/>
          <p:nvPr/>
        </p:nvSpPr>
        <p:spPr>
          <a:xfrm>
            <a:off x="8217700" y="103150"/>
            <a:ext cx="878400" cy="27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Q1-Q3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Why use Twitter?</a:t>
            </a: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Great way to interact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Fantastic resources for best practices and innovative methods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Experts are only a Tweet away</a:t>
            </a:r>
            <a:br>
              <a:rPr lang="en"/>
            </a:br>
            <a:endParaRPr lang="en"/>
          </a:p>
          <a:p>
            <a:pPr lvl="0" rtl="0">
              <a:spcBef>
                <a:spcPts val="0"/>
              </a:spcBef>
              <a:buNone/>
            </a:pPr>
            <a:r>
              <a:rPr lang="en"/>
              <a:t>To build a...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sz="3000" b="1" u="sng"/>
              <a:t>PROFESSIONAL LEARNING NETWORK!</a:t>
            </a:r>
          </a:p>
        </p:txBody>
      </p:sp>
      <p:sp>
        <p:nvSpPr>
          <p:cNvPr id="127" name="Shape 127"/>
          <p:cNvSpPr/>
          <p:nvPr/>
        </p:nvSpPr>
        <p:spPr>
          <a:xfrm>
            <a:off x="504150" y="3537575"/>
            <a:ext cx="8135700" cy="863400"/>
          </a:xfrm>
          <a:prstGeom prst="wave">
            <a:avLst>
              <a:gd name="adj1" fmla="val 12500"/>
              <a:gd name="adj2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Twitter Utilization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Polls - Seek input from others outside of the classroom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Twitter Lists - Can help manage the madness of your feed</a:t>
            </a:r>
          </a:p>
          <a:p>
            <a:pPr marL="914400" lvl="1" indent="-3175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Example List: </a:t>
            </a:r>
            <a:r>
              <a:rPr lang="en" u="sng">
                <a:solidFill>
                  <a:schemeClr val="hlink"/>
                </a:solidFill>
                <a:hlinkClick r:id="rId3"/>
              </a:rPr>
              <a:t>National FFA Convention</a:t>
            </a:r>
          </a:p>
          <a:p>
            <a:pPr marL="457200" lvl="0" indent="-3429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Backchannel Discussion/Class Conversations</a:t>
            </a:r>
          </a:p>
          <a:p>
            <a:pPr marL="457200" lvl="0" indent="-3429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Class Updates (assignments, due dates, reminders, etc.)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Create a class/org hashtag! (i.e., </a:t>
            </a:r>
            <a:r>
              <a:rPr lang="en" u="sng">
                <a:solidFill>
                  <a:schemeClr val="hlink"/>
                </a:solidFill>
                <a:hlinkClick r:id="rId4"/>
              </a:rPr>
              <a:t>#TTUTeachAg</a:t>
            </a:r>
            <a:r>
              <a:rPr lang="en"/>
              <a:t> or </a:t>
            </a:r>
            <a:r>
              <a:rPr lang="en" u="sng">
                <a:solidFill>
                  <a:schemeClr val="hlink"/>
                </a:solidFill>
                <a:hlinkClick r:id="rId5"/>
              </a:rPr>
              <a:t>#psuaged18</a:t>
            </a:r>
            <a:r>
              <a:rPr lang="en"/>
              <a:t>)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Document field trips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/>
              <a:t>Exit Tickets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/>
              <a:t>Notifications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4" name="Shape 1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44550" y="4444050"/>
            <a:ext cx="699450" cy="69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F9D58"/>
      </a:accent4>
      <a:accent5>
        <a:srgbClr val="01AFD1"/>
      </a:accent5>
      <a:accent6>
        <a:srgbClr val="9C27B0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</Words>
  <Application>Microsoft Office PowerPoint</Application>
  <PresentationFormat>On-screen Show (16:9)</PresentationFormat>
  <Paragraphs>67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Playfair Display</vt:lpstr>
      <vt:lpstr>Montserrat</vt:lpstr>
      <vt:lpstr>Arial</vt:lpstr>
      <vt:lpstr>Oswald</vt:lpstr>
      <vt:lpstr>Pop</vt:lpstr>
      <vt:lpstr>#TeachAgChat: Leveraging Twitter as a Professional Development Tool</vt:lpstr>
      <vt:lpstr>Objectives</vt:lpstr>
      <vt:lpstr>What is Twitter?</vt:lpstr>
      <vt:lpstr>Some Basics</vt:lpstr>
      <vt:lpstr>Some Basics</vt:lpstr>
      <vt:lpstr>Some Basics</vt:lpstr>
      <vt:lpstr>Some Basics</vt:lpstr>
      <vt:lpstr>Why use Twitter?</vt:lpstr>
      <vt:lpstr>Twitter Utilization</vt:lpstr>
      <vt:lpstr>PowerPoint Presentation</vt:lpstr>
      <vt:lpstr>What are Twitter Chats?</vt:lpstr>
      <vt:lpstr>#TeachAgChat</vt:lpstr>
      <vt:lpstr>Managing the Madness</vt:lpstr>
      <vt:lpstr>Resources</vt:lpstr>
      <vt:lpstr>#TeachAgChat Schedule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#TeachAgChat: Leveraging Twitter as a Professional Development Tool</dc:title>
  <dc:creator>McCubbins, OP</dc:creator>
  <cp:lastModifiedBy>Weinrich, Ashli</cp:lastModifiedBy>
  <cp:revision>1</cp:revision>
  <dcterms:modified xsi:type="dcterms:W3CDTF">2018-07-11T17:27:52Z</dcterms:modified>
</cp:coreProperties>
</file>