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2A0F92" w14:textId="77777777" w:rsidR="009D2E50" w:rsidRPr="00611C37" w:rsidRDefault="009D2E50" w:rsidP="00E3620D">
      <w:pPr>
        <w:pStyle w:val="DocumentTitle"/>
      </w:pPr>
    </w:p>
    <w:p w14:paraId="63137239" w14:textId="1E58F025" w:rsidR="002361C2" w:rsidRPr="00611C37" w:rsidRDefault="00CB38E1" w:rsidP="002361C2">
      <w:pPr>
        <w:pStyle w:val="FFATitle"/>
      </w:pPr>
      <w:r>
        <w:t xml:space="preserve">The </w:t>
      </w:r>
      <w:r w:rsidR="009711E3">
        <w:t>Value</w:t>
      </w:r>
      <w:r>
        <w:t xml:space="preserve"> Chain</w:t>
      </w:r>
    </w:p>
    <w:p w14:paraId="7C11D7C2" w14:textId="3D1BF733" w:rsidR="002361C2" w:rsidRPr="00611C37" w:rsidRDefault="00D150EB" w:rsidP="002361C2">
      <w:pPr>
        <w:pStyle w:val="FFABody"/>
        <w:rPr>
          <w:i/>
          <w:sz w:val="14"/>
        </w:rPr>
      </w:pPr>
      <w:r>
        <w:rPr>
          <w:i/>
          <w:sz w:val="14"/>
        </w:rPr>
        <w:t xml:space="preserve">Created: </w:t>
      </w:r>
      <w:r w:rsidR="00D214C3">
        <w:rPr>
          <w:i/>
          <w:sz w:val="14"/>
        </w:rPr>
        <w:t>03</w:t>
      </w:r>
      <w:r w:rsidR="00384AC1">
        <w:rPr>
          <w:i/>
          <w:sz w:val="14"/>
        </w:rPr>
        <w:t>/20</w:t>
      </w:r>
      <w:r w:rsidR="00D214C3">
        <w:rPr>
          <w:i/>
          <w:sz w:val="14"/>
        </w:rPr>
        <w:t>20</w:t>
      </w:r>
      <w:r w:rsidR="002361C2" w:rsidRPr="00611C37">
        <w:rPr>
          <w:i/>
          <w:sz w:val="14"/>
        </w:rPr>
        <w:t xml:space="preserve"> by the National FFA Organization</w:t>
      </w:r>
    </w:p>
    <w:p w14:paraId="538F32A0" w14:textId="77777777" w:rsidR="002361C2" w:rsidRPr="00611C37" w:rsidRDefault="002361C2" w:rsidP="002361C2">
      <w:pPr>
        <w:pStyle w:val="FFABody"/>
        <w:rPr>
          <w:bCs/>
          <w:i/>
          <w:color w:val="272929"/>
          <w:sz w:val="14"/>
        </w:rPr>
      </w:pPr>
    </w:p>
    <w:p w14:paraId="3795F56C" w14:textId="77777777" w:rsidR="002361C2" w:rsidRPr="00611C37" w:rsidRDefault="002361C2" w:rsidP="002361C2">
      <w:pPr>
        <w:pStyle w:val="FFABody"/>
        <w:rPr>
          <w:bCs/>
          <w:i/>
          <w:color w:val="272929"/>
          <w:sz w:val="14"/>
        </w:rPr>
      </w:pPr>
    </w:p>
    <w:p w14:paraId="0EF50D26" w14:textId="35620101" w:rsidR="002361C2" w:rsidRPr="00611C37" w:rsidRDefault="002361C2" w:rsidP="002361C2">
      <w:pPr>
        <w:pStyle w:val="FFASummary"/>
      </w:pPr>
      <w:r w:rsidRPr="00611C37">
        <w:t xml:space="preserve">The </w:t>
      </w:r>
      <w:r w:rsidR="00A23108">
        <w:t xml:space="preserve">FFA </w:t>
      </w:r>
      <w:r w:rsidRPr="00611C37">
        <w:t xml:space="preserve">Blue 365 lesson series is intended to bring innovative technology, science, research and entrepreneurship to the classroom. These lessons are designed to highlight the innovations and technologies transforming agriculture. </w:t>
      </w:r>
    </w:p>
    <w:p w14:paraId="6A062745" w14:textId="77777777" w:rsidR="002361C2" w:rsidRPr="00611C37" w:rsidRDefault="002361C2" w:rsidP="002361C2">
      <w:pPr>
        <w:pStyle w:val="FFABody"/>
        <w:rPr>
          <w:bCs/>
          <w:i/>
          <w:color w:val="272929"/>
          <w:sz w:val="14"/>
        </w:rPr>
      </w:pPr>
    </w:p>
    <w:p w14:paraId="091D7250" w14:textId="723351D0" w:rsidR="002361C2" w:rsidRPr="00611C37" w:rsidRDefault="002361C2" w:rsidP="002361C2">
      <w:pPr>
        <w:pStyle w:val="FFASub1"/>
      </w:pPr>
      <w:r w:rsidRPr="00611C37">
        <w:t>Student Learning Objectives</w:t>
      </w:r>
      <w:r w:rsidR="009C23D6">
        <w:t>:</w:t>
      </w:r>
    </w:p>
    <w:p w14:paraId="49B71E49" w14:textId="010C12DB" w:rsidR="002361C2" w:rsidRPr="00D150EB" w:rsidRDefault="002361C2" w:rsidP="002361C2">
      <w:pPr>
        <w:rPr>
          <w:rFonts w:ascii="Verdana" w:hAnsi="Verdana"/>
          <w:sz w:val="17"/>
          <w:szCs w:val="17"/>
        </w:rPr>
      </w:pPr>
      <w:r w:rsidRPr="00D150EB">
        <w:rPr>
          <w:rFonts w:ascii="Verdana" w:hAnsi="Verdana"/>
          <w:sz w:val="17"/>
          <w:szCs w:val="17"/>
        </w:rPr>
        <w:t>After completing these activities</w:t>
      </w:r>
      <w:r w:rsidR="009C23D6" w:rsidRPr="00D150EB">
        <w:rPr>
          <w:rFonts w:ascii="Verdana" w:hAnsi="Verdana"/>
          <w:sz w:val="17"/>
          <w:szCs w:val="17"/>
        </w:rPr>
        <w:t>,</w:t>
      </w:r>
      <w:r w:rsidRPr="00D150EB">
        <w:rPr>
          <w:rFonts w:ascii="Verdana" w:hAnsi="Verdana"/>
          <w:sz w:val="17"/>
          <w:szCs w:val="17"/>
        </w:rPr>
        <w:t xml:space="preserve"> students will</w:t>
      </w:r>
      <w:r w:rsidR="009C23D6" w:rsidRPr="00D150EB">
        <w:rPr>
          <w:rFonts w:ascii="Verdana" w:hAnsi="Verdana"/>
          <w:sz w:val="17"/>
          <w:szCs w:val="17"/>
        </w:rPr>
        <w:t xml:space="preserve"> </w:t>
      </w:r>
      <w:r w:rsidRPr="00D150EB">
        <w:rPr>
          <w:rFonts w:ascii="Verdana" w:hAnsi="Verdana"/>
          <w:sz w:val="17"/>
          <w:szCs w:val="17"/>
        </w:rPr>
        <w:t>…</w:t>
      </w:r>
    </w:p>
    <w:p w14:paraId="41983631" w14:textId="2B65BB15" w:rsidR="005A709F" w:rsidRDefault="005A709F" w:rsidP="000932CA">
      <w:pPr>
        <w:pStyle w:val="FFABody"/>
        <w:numPr>
          <w:ilvl w:val="0"/>
          <w:numId w:val="2"/>
        </w:numPr>
      </w:pPr>
      <w:r>
        <w:t xml:space="preserve">Describe </w:t>
      </w:r>
      <w:r w:rsidR="001F2ABA">
        <w:t xml:space="preserve">the </w:t>
      </w:r>
      <w:r w:rsidR="00A345A5">
        <w:t>Agriculture</w:t>
      </w:r>
      <w:r>
        <w:t xml:space="preserve">, </w:t>
      </w:r>
      <w:r w:rsidR="00A345A5">
        <w:t xml:space="preserve">Food </w:t>
      </w:r>
      <w:r>
        <w:t xml:space="preserve">and </w:t>
      </w:r>
      <w:r w:rsidR="00A345A5">
        <w:t xml:space="preserve">Natural Resources </w:t>
      </w:r>
      <w:r w:rsidR="001F2ABA">
        <w:t xml:space="preserve">(AFNR) </w:t>
      </w:r>
      <w:r w:rsidR="00A345A5">
        <w:t>Value Chain</w:t>
      </w:r>
      <w:r>
        <w:t xml:space="preserve">. </w:t>
      </w:r>
    </w:p>
    <w:p w14:paraId="4FA8320C" w14:textId="2A6D7056" w:rsidR="005A709F" w:rsidRDefault="005A709F" w:rsidP="000932CA">
      <w:pPr>
        <w:pStyle w:val="FFABody"/>
        <w:numPr>
          <w:ilvl w:val="0"/>
          <w:numId w:val="2"/>
        </w:numPr>
      </w:pPr>
      <w:r>
        <w:t xml:space="preserve">Identify key stakeholders involved in the </w:t>
      </w:r>
      <w:r w:rsidR="001F2ABA">
        <w:t>AFNR</w:t>
      </w:r>
      <w:r>
        <w:t xml:space="preserve"> </w:t>
      </w:r>
      <w:r w:rsidR="00A345A5">
        <w:t>Value Chain</w:t>
      </w:r>
      <w:r>
        <w:t>.</w:t>
      </w:r>
    </w:p>
    <w:p w14:paraId="7BA4C58E" w14:textId="70855E2C" w:rsidR="00B95D53" w:rsidRDefault="00B95D53" w:rsidP="000932CA">
      <w:pPr>
        <w:pStyle w:val="FFABody"/>
        <w:numPr>
          <w:ilvl w:val="0"/>
          <w:numId w:val="2"/>
        </w:numPr>
      </w:pPr>
      <w:r>
        <w:t xml:space="preserve">Analyze opportunities to strengthen sustainability in the </w:t>
      </w:r>
      <w:r w:rsidR="001F2ABA">
        <w:t>AFNR</w:t>
      </w:r>
      <w:r>
        <w:t xml:space="preserve"> </w:t>
      </w:r>
      <w:r w:rsidR="00A345A5">
        <w:t>Value Chain</w:t>
      </w:r>
      <w:r>
        <w:t>.</w:t>
      </w:r>
    </w:p>
    <w:p w14:paraId="61E2A93E" w14:textId="4DD6CEAF" w:rsidR="005A709F" w:rsidRDefault="00B95D53" w:rsidP="000932CA">
      <w:pPr>
        <w:pStyle w:val="FFABody"/>
        <w:numPr>
          <w:ilvl w:val="0"/>
          <w:numId w:val="2"/>
        </w:numPr>
      </w:pPr>
      <w:r>
        <w:t xml:space="preserve">Design an innovative solution to a challenge facing the </w:t>
      </w:r>
      <w:r w:rsidR="001F2ABA">
        <w:t>AFNR</w:t>
      </w:r>
      <w:r>
        <w:t xml:space="preserve"> </w:t>
      </w:r>
      <w:r w:rsidR="00A345A5">
        <w:t>Value Chain</w:t>
      </w:r>
      <w:r>
        <w:t>.</w:t>
      </w:r>
    </w:p>
    <w:p w14:paraId="34AE2836" w14:textId="77777777" w:rsidR="00E0098E" w:rsidRPr="00611C37" w:rsidRDefault="00E0098E" w:rsidP="00E0098E">
      <w:pPr>
        <w:pStyle w:val="FFABody"/>
      </w:pPr>
    </w:p>
    <w:p w14:paraId="75CE5749" w14:textId="2FC6E562" w:rsidR="002361C2" w:rsidRPr="00611C37" w:rsidRDefault="002361C2" w:rsidP="002361C2">
      <w:pPr>
        <w:pStyle w:val="FFASub1"/>
      </w:pPr>
      <w:r w:rsidRPr="00611C37">
        <w:t xml:space="preserve">Time Required:  </w:t>
      </w:r>
      <w:r w:rsidR="00CD5646" w:rsidRPr="00611C37">
        <w:rPr>
          <w:rStyle w:val="FFABodyChar"/>
          <w:b w:val="0"/>
          <w:caps w:val="0"/>
        </w:rPr>
        <w:t>9</w:t>
      </w:r>
      <w:r w:rsidR="0002141A" w:rsidRPr="00611C37">
        <w:rPr>
          <w:rStyle w:val="FFABodyChar"/>
          <w:b w:val="0"/>
          <w:caps w:val="0"/>
        </w:rPr>
        <w:t>0</w:t>
      </w:r>
      <w:r w:rsidRPr="00611C37">
        <w:rPr>
          <w:rStyle w:val="FFABodyChar"/>
          <w:b w:val="0"/>
          <w:caps w:val="0"/>
        </w:rPr>
        <w:t xml:space="preserve"> minutes</w:t>
      </w:r>
    </w:p>
    <w:p w14:paraId="6D11EDEC" w14:textId="4F133F22" w:rsidR="002361C2" w:rsidRPr="00611C37" w:rsidRDefault="002361C2" w:rsidP="00454573">
      <w:pPr>
        <w:pStyle w:val="FFASub1"/>
        <w:rPr>
          <w:rStyle w:val="FFABodyChar"/>
          <w:rFonts w:ascii="Georgia" w:eastAsiaTheme="minorHAnsi" w:hAnsi="Georgia" w:cs="KlinicSlab-Medium"/>
          <w:color w:val="DA291C"/>
          <w:sz w:val="18"/>
          <w:szCs w:val="24"/>
          <w:lang w:eastAsia="en-US"/>
        </w:rPr>
      </w:pPr>
      <w:r w:rsidRPr="00611C37">
        <w:t xml:space="preserve">Resources:  </w:t>
      </w:r>
    </w:p>
    <w:p w14:paraId="5E362AE9" w14:textId="43D65CFA" w:rsidR="000A1F05" w:rsidRDefault="000A1F05" w:rsidP="000A1F05">
      <w:pPr>
        <w:pStyle w:val="FFABody"/>
        <w:numPr>
          <w:ilvl w:val="0"/>
          <w:numId w:val="8"/>
        </w:numPr>
      </w:pPr>
      <w:r>
        <w:t>Video: “</w:t>
      </w:r>
      <w:r w:rsidR="0057004E">
        <w:t xml:space="preserve">Food Chain Partnership: Trends in Modern </w:t>
      </w:r>
      <w:r w:rsidR="00746A36">
        <w:t>Agriculture</w:t>
      </w:r>
      <w:r>
        <w:t>” (</w:t>
      </w:r>
      <w:r w:rsidR="0057004E">
        <w:t xml:space="preserve">Bayer Crop Science, 2017), </w:t>
      </w:r>
      <w:hyperlink r:id="rId11" w:history="1">
        <w:r w:rsidR="00593E03" w:rsidRPr="00A426C4">
          <w:rPr>
            <w:rStyle w:val="Hyperlink"/>
          </w:rPr>
          <w:t>https://www.youtube.com/watch?v=SdmWSOC4TrM</w:t>
        </w:r>
      </w:hyperlink>
      <w:r w:rsidR="00593E03">
        <w:t xml:space="preserve"> </w:t>
      </w:r>
    </w:p>
    <w:p w14:paraId="2DEE145D" w14:textId="2EE5DDED" w:rsidR="00746A36" w:rsidRDefault="00746A36" w:rsidP="00746A36">
      <w:pPr>
        <w:pStyle w:val="FFABody"/>
        <w:numPr>
          <w:ilvl w:val="0"/>
          <w:numId w:val="8"/>
        </w:numPr>
      </w:pPr>
      <w:r>
        <w:t xml:space="preserve">Video: “The Agricultural Value Chain” (Colorado State University, 2017), </w:t>
      </w:r>
      <w:hyperlink r:id="rId12" w:history="1">
        <w:r w:rsidRPr="00306DC6">
          <w:rPr>
            <w:rStyle w:val="Hyperlink"/>
          </w:rPr>
          <w:t>https://</w:t>
        </w:r>
        <w:r w:rsidRPr="00306DC6">
          <w:rPr>
            <w:rStyle w:val="Hyperlink"/>
          </w:rPr>
          <w:t>y</w:t>
        </w:r>
        <w:r w:rsidRPr="00306DC6">
          <w:rPr>
            <w:rStyle w:val="Hyperlink"/>
          </w:rPr>
          <w:t>outu.be/oBGH71vqgXU</w:t>
        </w:r>
      </w:hyperlink>
      <w:r>
        <w:t xml:space="preserve"> </w:t>
      </w:r>
    </w:p>
    <w:p w14:paraId="254A4963" w14:textId="236CFB3D" w:rsidR="00746A36" w:rsidRDefault="008B2841" w:rsidP="000A1F05">
      <w:pPr>
        <w:pStyle w:val="FFABody"/>
        <w:numPr>
          <w:ilvl w:val="0"/>
          <w:numId w:val="8"/>
        </w:numPr>
      </w:pPr>
      <w:r>
        <w:t>Video: “</w:t>
      </w:r>
      <w:r w:rsidR="006B4D35">
        <w:t>Five</w:t>
      </w:r>
      <w:r w:rsidRPr="002273E4">
        <w:t xml:space="preserve"> Amazing RENEWABLE ENERGY Ideas </w:t>
      </w:r>
      <w:r w:rsidR="001F2ABA">
        <w:t>and</w:t>
      </w:r>
      <w:r w:rsidRPr="002273E4">
        <w:t xml:space="preserve"> Solutions </w:t>
      </w:r>
      <w:r w:rsidR="006B4D35">
        <w:t>f</w:t>
      </w:r>
      <w:r w:rsidRPr="002273E4">
        <w:t xml:space="preserve">or </w:t>
      </w:r>
      <w:r w:rsidR="006B4D35">
        <w:t>t</w:t>
      </w:r>
      <w:r w:rsidRPr="002273E4">
        <w:t>he Future</w:t>
      </w:r>
      <w:r>
        <w:t>”</w:t>
      </w:r>
      <w:r w:rsidRPr="002273E4">
        <w:t xml:space="preserve"> </w:t>
      </w:r>
      <w:r>
        <w:t xml:space="preserve">(Cool Gadgets and Stuff, 2018), </w:t>
      </w:r>
      <w:hyperlink r:id="rId13" w:history="1">
        <w:r w:rsidR="00593E03" w:rsidRPr="00A426C4">
          <w:rPr>
            <w:rStyle w:val="Hyperlink"/>
          </w:rPr>
          <w:t>https://www.youtube.com/watch?v=FkA4Mhhjz40</w:t>
        </w:r>
      </w:hyperlink>
      <w:r w:rsidR="00593E03">
        <w:t xml:space="preserve"> </w:t>
      </w:r>
    </w:p>
    <w:p w14:paraId="131E7F9E" w14:textId="2968A9FE" w:rsidR="000A1F05" w:rsidRPr="0042602D" w:rsidRDefault="000A1F05" w:rsidP="000A1F05">
      <w:pPr>
        <w:pStyle w:val="FFABody"/>
        <w:numPr>
          <w:ilvl w:val="0"/>
          <w:numId w:val="8"/>
        </w:numPr>
      </w:pPr>
      <w:r>
        <w:t xml:space="preserve">Video: “FFA </w:t>
      </w:r>
      <w:r w:rsidRPr="00516E7F">
        <w:t>Blue 365</w:t>
      </w:r>
      <w:r>
        <w:t xml:space="preserve">: </w:t>
      </w:r>
      <w:r w:rsidRPr="00C325C4">
        <w:t>Myths and Misconceptions of Pesticide Safety</w:t>
      </w:r>
      <w:r>
        <w:t xml:space="preserve">” by </w:t>
      </w:r>
      <w:r w:rsidRPr="00C325C4">
        <w:t xml:space="preserve">Reza </w:t>
      </w:r>
      <w:proofErr w:type="spellStart"/>
      <w:r w:rsidRPr="00C325C4">
        <w:t>Rasoulpour</w:t>
      </w:r>
      <w:proofErr w:type="spellEnd"/>
      <w:r>
        <w:t xml:space="preserve"> (2018), </w:t>
      </w:r>
      <w:hyperlink r:id="rId14" w:history="1">
        <w:r w:rsidRPr="003077F3">
          <w:rPr>
            <w:rStyle w:val="Hyperlink"/>
          </w:rPr>
          <w:t>https://vimeo.co</w:t>
        </w:r>
        <w:r w:rsidRPr="003077F3">
          <w:rPr>
            <w:rStyle w:val="Hyperlink"/>
          </w:rPr>
          <w:t>m</w:t>
        </w:r>
        <w:r w:rsidRPr="003077F3">
          <w:rPr>
            <w:rStyle w:val="Hyperlink"/>
          </w:rPr>
          <w:t>/314344941</w:t>
        </w:r>
      </w:hyperlink>
      <w:r>
        <w:t xml:space="preserve">. </w:t>
      </w:r>
    </w:p>
    <w:p w14:paraId="7933FEBF" w14:textId="70674DED" w:rsidR="0057004E" w:rsidRDefault="000A1F05" w:rsidP="0057004E">
      <w:pPr>
        <w:pStyle w:val="FFABody"/>
        <w:numPr>
          <w:ilvl w:val="0"/>
          <w:numId w:val="8"/>
        </w:numPr>
      </w:pPr>
      <w:r>
        <w:t xml:space="preserve">Video: “FFA </w:t>
      </w:r>
      <w:r w:rsidRPr="00516E7F">
        <w:t>Blue 365</w:t>
      </w:r>
      <w:r>
        <w:t xml:space="preserve">: Saving Water, Fuel, Labor and Time” by Rick Ekins” (2018), </w:t>
      </w:r>
      <w:hyperlink r:id="rId15" w:history="1">
        <w:r w:rsidRPr="00234E21">
          <w:rPr>
            <w:rStyle w:val="Hyperlink"/>
          </w:rPr>
          <w:t>https://vi</w:t>
        </w:r>
        <w:r w:rsidRPr="00234E21">
          <w:rPr>
            <w:rStyle w:val="Hyperlink"/>
          </w:rPr>
          <w:t>m</w:t>
        </w:r>
        <w:r w:rsidRPr="00234E21">
          <w:rPr>
            <w:rStyle w:val="Hyperlink"/>
          </w:rPr>
          <w:t>eo.com/314082126</w:t>
        </w:r>
      </w:hyperlink>
    </w:p>
    <w:p w14:paraId="702513A3" w14:textId="77777777" w:rsidR="00295BEC" w:rsidRDefault="00295BEC" w:rsidP="00295BEC">
      <w:pPr>
        <w:pStyle w:val="FFABody"/>
        <w:numPr>
          <w:ilvl w:val="0"/>
          <w:numId w:val="8"/>
        </w:numPr>
      </w:pPr>
      <w:r>
        <w:t xml:space="preserve">Website: “Supply and Demand, Markets and Prices” (The Library of Economics and Liberty, n.d.), </w:t>
      </w:r>
      <w:hyperlink r:id="rId16" w:history="1">
        <w:r w:rsidRPr="00DC6247">
          <w:rPr>
            <w:rStyle w:val="Hyperlink"/>
          </w:rPr>
          <w:t>https://www.econlib.org/library/Topics/Colle</w:t>
        </w:r>
        <w:r w:rsidRPr="00DC6247">
          <w:rPr>
            <w:rStyle w:val="Hyperlink"/>
          </w:rPr>
          <w:t>g</w:t>
        </w:r>
        <w:r w:rsidRPr="00DC6247">
          <w:rPr>
            <w:rStyle w:val="Hyperlink"/>
          </w:rPr>
          <w:t>e/supplyanddemand.html</w:t>
        </w:r>
      </w:hyperlink>
      <w:r>
        <w:t xml:space="preserve"> </w:t>
      </w:r>
    </w:p>
    <w:p w14:paraId="57045FF5" w14:textId="36FB21A8" w:rsidR="00295BEC" w:rsidRDefault="00295BEC" w:rsidP="00295BEC">
      <w:pPr>
        <w:pStyle w:val="FFABody"/>
        <w:numPr>
          <w:ilvl w:val="0"/>
          <w:numId w:val="8"/>
        </w:numPr>
      </w:pPr>
      <w:r>
        <w:t xml:space="preserve">Website: “Economic Systems” (The Library of Economics and Liberty, n.d.), </w:t>
      </w:r>
      <w:hyperlink r:id="rId17" w:history="1">
        <w:r w:rsidRPr="00DC6247">
          <w:rPr>
            <w:rStyle w:val="Hyperlink"/>
          </w:rPr>
          <w:t>https://www.econlib.org/library/Topics/High</w:t>
        </w:r>
        <w:r w:rsidRPr="00DC6247">
          <w:rPr>
            <w:rStyle w:val="Hyperlink"/>
          </w:rPr>
          <w:t>S</w:t>
        </w:r>
        <w:r w:rsidRPr="00DC6247">
          <w:rPr>
            <w:rStyle w:val="Hyperlink"/>
          </w:rPr>
          <w:t>chool/EconomicSystems.html</w:t>
        </w:r>
      </w:hyperlink>
      <w:r>
        <w:t xml:space="preserve"> </w:t>
      </w:r>
    </w:p>
    <w:p w14:paraId="7B6ADAF5" w14:textId="2F4E4D51" w:rsidR="00A51807" w:rsidRDefault="00A51807" w:rsidP="00A51807">
      <w:pPr>
        <w:pStyle w:val="FFABody"/>
        <w:numPr>
          <w:ilvl w:val="0"/>
          <w:numId w:val="8"/>
        </w:numPr>
      </w:pPr>
      <w:r>
        <w:t>Website:</w:t>
      </w:r>
      <w:r w:rsidRPr="00BF3D25">
        <w:t xml:space="preserve"> “</w:t>
      </w:r>
      <w:r w:rsidR="00A345A5">
        <w:t>Five</w:t>
      </w:r>
      <w:r w:rsidR="00A345A5" w:rsidRPr="00BF3D25">
        <w:t xml:space="preserve"> </w:t>
      </w:r>
      <w:r w:rsidRPr="00BF3D25">
        <w:t xml:space="preserve">Common Factors Influencing Consumer Behavior” </w:t>
      </w:r>
      <w:r>
        <w:t>(</w:t>
      </w:r>
      <w:proofErr w:type="spellStart"/>
      <w:r w:rsidRPr="00BF3D25">
        <w:t>iResearch</w:t>
      </w:r>
      <w:proofErr w:type="spellEnd"/>
      <w:r w:rsidRPr="00BF3D25">
        <w:t xml:space="preserve"> Serv</w:t>
      </w:r>
      <w:r>
        <w:t xml:space="preserve">ices, </w:t>
      </w:r>
      <w:r w:rsidRPr="00BF3D25">
        <w:t xml:space="preserve">2018), </w:t>
      </w:r>
      <w:hyperlink r:id="rId18" w:history="1">
        <w:r w:rsidRPr="00BF3D25">
          <w:rPr>
            <w:rStyle w:val="Hyperlink"/>
          </w:rPr>
          <w:t>https://www.iresearchservices.com/5-</w:t>
        </w:r>
        <w:r w:rsidRPr="00BF3D25">
          <w:rPr>
            <w:rStyle w:val="Hyperlink"/>
          </w:rPr>
          <w:t>c</w:t>
        </w:r>
        <w:r w:rsidRPr="00BF3D25">
          <w:rPr>
            <w:rStyle w:val="Hyperlink"/>
          </w:rPr>
          <w:t>ommon-factors-influencing-consumer-behavior/</w:t>
        </w:r>
      </w:hyperlink>
      <w:r w:rsidRPr="00BF3D25">
        <w:t xml:space="preserve"> </w:t>
      </w:r>
    </w:p>
    <w:p w14:paraId="24A21668" w14:textId="6763FC90" w:rsidR="001F79B8" w:rsidRDefault="001F79B8" w:rsidP="00F45540">
      <w:pPr>
        <w:pStyle w:val="FFABody"/>
        <w:numPr>
          <w:ilvl w:val="0"/>
          <w:numId w:val="8"/>
        </w:numPr>
      </w:pPr>
      <w:r>
        <w:t>Website: “</w:t>
      </w:r>
      <w:r w:rsidR="0057004E">
        <w:t>Food Chain Partnership</w:t>
      </w:r>
      <w:r>
        <w:t>” (</w:t>
      </w:r>
      <w:r w:rsidR="0057004E">
        <w:t>Bayer Crop Science, 2017</w:t>
      </w:r>
      <w:r w:rsidR="001F2ABA">
        <w:t>)</w:t>
      </w:r>
      <w:r w:rsidR="0057004E">
        <w:t xml:space="preserve">, </w:t>
      </w:r>
      <w:hyperlink r:id="rId19" w:history="1">
        <w:r w:rsidR="0057004E" w:rsidRPr="00306DC6">
          <w:rPr>
            <w:rStyle w:val="Hyperlink"/>
          </w:rPr>
          <w:t>https://www.foodchainpartnership.crops</w:t>
        </w:r>
        <w:r w:rsidR="0057004E" w:rsidRPr="00306DC6">
          <w:rPr>
            <w:rStyle w:val="Hyperlink"/>
          </w:rPr>
          <w:t>c</w:t>
        </w:r>
        <w:r w:rsidR="0057004E" w:rsidRPr="00306DC6">
          <w:rPr>
            <w:rStyle w:val="Hyperlink"/>
          </w:rPr>
          <w:t>ience.bayer.com</w:t>
        </w:r>
      </w:hyperlink>
    </w:p>
    <w:p w14:paraId="13476767" w14:textId="24E78220" w:rsidR="00D72E2E" w:rsidRDefault="00D72E2E" w:rsidP="00746A36">
      <w:pPr>
        <w:pStyle w:val="FFABody"/>
        <w:numPr>
          <w:ilvl w:val="0"/>
          <w:numId w:val="8"/>
        </w:numPr>
      </w:pPr>
      <w:r>
        <w:t xml:space="preserve">Website: “Food Value Chains” (United States Department of Agriculture, Agricultural Marketing Service, 2014), </w:t>
      </w:r>
      <w:hyperlink r:id="rId20" w:history="1">
        <w:r w:rsidRPr="00DC6247">
          <w:rPr>
            <w:rStyle w:val="Hyperlink"/>
          </w:rPr>
          <w:t>https://ffa.box.com/s/y6nkwouskl0z48fqmj2vu5e</w:t>
        </w:r>
        <w:r w:rsidRPr="00DC6247">
          <w:rPr>
            <w:rStyle w:val="Hyperlink"/>
          </w:rPr>
          <w:t>6</w:t>
        </w:r>
        <w:r w:rsidRPr="00DC6247">
          <w:rPr>
            <w:rStyle w:val="Hyperlink"/>
          </w:rPr>
          <w:t>s5187dxe</w:t>
        </w:r>
      </w:hyperlink>
    </w:p>
    <w:p w14:paraId="0B52F4C6" w14:textId="585942E2" w:rsidR="00B324B9" w:rsidRDefault="00B324B9" w:rsidP="00746A36">
      <w:pPr>
        <w:pStyle w:val="FFABody"/>
        <w:numPr>
          <w:ilvl w:val="0"/>
          <w:numId w:val="8"/>
        </w:numPr>
      </w:pPr>
      <w:r>
        <w:t>Website: “</w:t>
      </w:r>
      <w:r w:rsidRPr="008927DE">
        <w:t>Value Chain Strategy Design: A Tool for Planning</w:t>
      </w:r>
      <w:r>
        <w:t xml:space="preserve">” (Market Link, 2012), </w:t>
      </w:r>
      <w:hyperlink r:id="rId21" w:history="1">
        <w:r w:rsidRPr="00DC6247">
          <w:rPr>
            <w:rStyle w:val="Hyperlink"/>
          </w:rPr>
          <w:t>http://www.marketlinks.org/libr</w:t>
        </w:r>
        <w:r w:rsidRPr="00DC6247">
          <w:rPr>
            <w:rStyle w:val="Hyperlink"/>
          </w:rPr>
          <w:t>a</w:t>
        </w:r>
        <w:r w:rsidRPr="00DC6247">
          <w:rPr>
            <w:rStyle w:val="Hyperlink"/>
          </w:rPr>
          <w:t>ry/value-chain-strategy-design-tool-planning</w:t>
        </w:r>
      </w:hyperlink>
    </w:p>
    <w:p w14:paraId="01E91A53" w14:textId="3740704E" w:rsidR="008B2841" w:rsidRDefault="008B2841" w:rsidP="008B2841">
      <w:pPr>
        <w:pStyle w:val="FFABody"/>
        <w:numPr>
          <w:ilvl w:val="0"/>
          <w:numId w:val="8"/>
        </w:numPr>
      </w:pPr>
      <w:r>
        <w:t xml:space="preserve">Website: “Billions in Change” (Billions in Change, 2019), </w:t>
      </w:r>
      <w:hyperlink r:id="rId22" w:history="1">
        <w:r w:rsidRPr="00306DC6">
          <w:rPr>
            <w:rStyle w:val="Hyperlink"/>
          </w:rPr>
          <w:t>https://billions</w:t>
        </w:r>
        <w:r w:rsidRPr="00306DC6">
          <w:rPr>
            <w:rStyle w:val="Hyperlink"/>
          </w:rPr>
          <w:t>i</w:t>
        </w:r>
        <w:r w:rsidRPr="00306DC6">
          <w:rPr>
            <w:rStyle w:val="Hyperlink"/>
          </w:rPr>
          <w:t>nchange.com</w:t>
        </w:r>
      </w:hyperlink>
      <w:r>
        <w:t xml:space="preserve"> </w:t>
      </w:r>
    </w:p>
    <w:p w14:paraId="5BDD704F" w14:textId="69F8E04F" w:rsidR="00554EB0" w:rsidRDefault="00554EB0" w:rsidP="004270DE">
      <w:pPr>
        <w:pStyle w:val="FFABody"/>
        <w:numPr>
          <w:ilvl w:val="0"/>
          <w:numId w:val="8"/>
        </w:numPr>
      </w:pPr>
      <w:r>
        <w:t>Website: “</w:t>
      </w:r>
      <w:r w:rsidRPr="00611C37">
        <w:t>Agriscience Fair</w:t>
      </w:r>
      <w:r>
        <w:t>,”</w:t>
      </w:r>
      <w:r w:rsidRPr="00611C37">
        <w:t xml:space="preserve"> </w:t>
      </w:r>
      <w:r>
        <w:t xml:space="preserve">(National FFA Organization, 2018), </w:t>
      </w:r>
      <w:hyperlink r:id="rId23" w:history="1">
        <w:r>
          <w:rPr>
            <w:rStyle w:val="Hyperlink"/>
          </w:rPr>
          <w:t>FFA</w:t>
        </w:r>
        <w:r w:rsidRPr="00484971">
          <w:rPr>
            <w:rStyle w:val="Hyperlink"/>
          </w:rPr>
          <w:t>.org/participate</w:t>
        </w:r>
        <w:r w:rsidRPr="00484971">
          <w:rPr>
            <w:rStyle w:val="Hyperlink"/>
          </w:rPr>
          <w:t>/</w:t>
        </w:r>
        <w:r w:rsidRPr="00484971">
          <w:rPr>
            <w:rStyle w:val="Hyperlink"/>
          </w:rPr>
          <w:t>awards/agriscience-fair/</w:t>
        </w:r>
      </w:hyperlink>
      <w:r>
        <w:t xml:space="preserve"> </w:t>
      </w:r>
    </w:p>
    <w:p w14:paraId="592A75D1" w14:textId="46441EAC" w:rsidR="00554EB0" w:rsidRDefault="00554EB0" w:rsidP="00554EB0">
      <w:pPr>
        <w:pStyle w:val="FFABody"/>
        <w:numPr>
          <w:ilvl w:val="0"/>
          <w:numId w:val="8"/>
        </w:numPr>
      </w:pPr>
      <w:r>
        <w:t xml:space="preserve">Website: </w:t>
      </w:r>
      <w:proofErr w:type="spellStart"/>
      <w:r w:rsidRPr="00611C37">
        <w:t>AgExplorer</w:t>
      </w:r>
      <w:proofErr w:type="spellEnd"/>
      <w:r>
        <w:t xml:space="preserve"> (</w:t>
      </w:r>
      <w:proofErr w:type="spellStart"/>
      <w:r>
        <w:t>AgExplorer</w:t>
      </w:r>
      <w:proofErr w:type="spellEnd"/>
      <w:r>
        <w:t>, 2018),</w:t>
      </w:r>
      <w:r w:rsidRPr="00611C37">
        <w:t xml:space="preserve"> </w:t>
      </w:r>
      <w:hyperlink r:id="rId24" w:history="1">
        <w:r w:rsidRPr="00972C26">
          <w:rPr>
            <w:rStyle w:val="Hyperlink"/>
          </w:rPr>
          <w:t>AgExplor</w:t>
        </w:r>
        <w:r w:rsidRPr="00972C26">
          <w:rPr>
            <w:rStyle w:val="Hyperlink"/>
          </w:rPr>
          <w:t>e</w:t>
        </w:r>
        <w:r w:rsidRPr="00972C26">
          <w:rPr>
            <w:rStyle w:val="Hyperlink"/>
          </w:rPr>
          <w:t>r.</w:t>
        </w:r>
        <w:r w:rsidR="00972C26" w:rsidRPr="00972C26">
          <w:rPr>
            <w:rStyle w:val="Hyperlink"/>
          </w:rPr>
          <w:t>ffa.org</w:t>
        </w:r>
      </w:hyperlink>
      <w:r>
        <w:t xml:space="preserve"> </w:t>
      </w:r>
    </w:p>
    <w:p w14:paraId="5F2B66A9" w14:textId="455F05E8" w:rsidR="00554EB0" w:rsidRDefault="00554EB0" w:rsidP="00554EB0">
      <w:pPr>
        <w:pStyle w:val="FFABody"/>
        <w:numPr>
          <w:ilvl w:val="0"/>
          <w:numId w:val="8"/>
        </w:numPr>
      </w:pPr>
      <w:r>
        <w:t xml:space="preserve">Website: “Living to Serve Grants” (National FFA Organization, 2019), </w:t>
      </w:r>
      <w:hyperlink r:id="rId25" w:history="1">
        <w:r>
          <w:rPr>
            <w:rStyle w:val="Hyperlink"/>
          </w:rPr>
          <w:t>FFA</w:t>
        </w:r>
        <w:r w:rsidRPr="00F54E79">
          <w:rPr>
            <w:rStyle w:val="Hyperlink"/>
          </w:rPr>
          <w:t>.org/</w:t>
        </w:r>
        <w:proofErr w:type="spellStart"/>
        <w:r w:rsidRPr="00F54E79">
          <w:rPr>
            <w:rStyle w:val="Hyperlink"/>
          </w:rPr>
          <w:t>livingtoserve</w:t>
        </w:r>
        <w:proofErr w:type="spellEnd"/>
        <w:r w:rsidRPr="00F54E79">
          <w:rPr>
            <w:rStyle w:val="Hyperlink"/>
          </w:rPr>
          <w:t>/g</w:t>
        </w:r>
        <w:r w:rsidRPr="00F54E79">
          <w:rPr>
            <w:rStyle w:val="Hyperlink"/>
          </w:rPr>
          <w:t>r</w:t>
        </w:r>
        <w:r w:rsidRPr="00F54E79">
          <w:rPr>
            <w:rStyle w:val="Hyperlink"/>
          </w:rPr>
          <w:t>ants/</w:t>
        </w:r>
      </w:hyperlink>
      <w:r>
        <w:t xml:space="preserve"> </w:t>
      </w:r>
    </w:p>
    <w:p w14:paraId="43D1B8D2" w14:textId="0BC22645" w:rsidR="00BE1E48" w:rsidRDefault="00BE1E48" w:rsidP="00554EB0">
      <w:pPr>
        <w:pStyle w:val="FFABody"/>
        <w:numPr>
          <w:ilvl w:val="0"/>
          <w:numId w:val="8"/>
        </w:numPr>
      </w:pPr>
      <w:r>
        <w:t xml:space="preserve">Website: “Agriculture, Food and Natural Resources Value Chain” (National FFA, 2020), </w:t>
      </w:r>
      <w:hyperlink r:id="rId26" w:history="1">
        <w:r w:rsidR="001F2ABA">
          <w:rPr>
            <w:rStyle w:val="Hyperlink"/>
          </w:rPr>
          <w:t>FFA</w:t>
        </w:r>
        <w:r>
          <w:rPr>
            <w:rStyle w:val="Hyperlink"/>
          </w:rPr>
          <w:t>.org/val</w:t>
        </w:r>
        <w:r>
          <w:rPr>
            <w:rStyle w:val="Hyperlink"/>
          </w:rPr>
          <w:t>u</w:t>
        </w:r>
        <w:r>
          <w:rPr>
            <w:rStyle w:val="Hyperlink"/>
          </w:rPr>
          <w:t>e-chain/</w:t>
        </w:r>
      </w:hyperlink>
    </w:p>
    <w:p w14:paraId="5A96EADA" w14:textId="13EE4A51" w:rsidR="00554EB0" w:rsidRPr="00410A38" w:rsidRDefault="00554EB0" w:rsidP="00554EB0">
      <w:pPr>
        <w:pStyle w:val="FFABody"/>
        <w:numPr>
          <w:ilvl w:val="0"/>
          <w:numId w:val="8"/>
        </w:numPr>
      </w:pPr>
      <w:r>
        <w:t>Website: “Service Planning Guide” (National FFA Organization, 2019)</w:t>
      </w:r>
      <w:r w:rsidR="001F2ABA">
        <w:t>,</w:t>
      </w:r>
      <w:r>
        <w:t xml:space="preserve"> </w:t>
      </w:r>
      <w:hyperlink r:id="rId27" w:history="1">
        <w:r w:rsidRPr="00E33806">
          <w:rPr>
            <w:rStyle w:val="Hyperlink"/>
          </w:rPr>
          <w:t>https://FFA.app.box.com/s/9969n</w:t>
        </w:r>
        <w:r w:rsidRPr="00E33806">
          <w:rPr>
            <w:rStyle w:val="Hyperlink"/>
          </w:rPr>
          <w:t>a</w:t>
        </w:r>
        <w:r w:rsidRPr="00E33806">
          <w:rPr>
            <w:rStyle w:val="Hyperlink"/>
          </w:rPr>
          <w:t>39x2qdvy70olfadu3dj1uxae6m</w:t>
        </w:r>
      </w:hyperlink>
      <w:r>
        <w:t xml:space="preserve"> </w:t>
      </w:r>
    </w:p>
    <w:p w14:paraId="56C06C66" w14:textId="58B989C4" w:rsidR="00815D52" w:rsidRDefault="00815D52" w:rsidP="00346ED0">
      <w:pPr>
        <w:pStyle w:val="FFASub1"/>
        <w:numPr>
          <w:ilvl w:val="0"/>
          <w:numId w:val="8"/>
        </w:numPr>
        <w:spacing w:after="0" w:line="240" w:lineRule="auto"/>
        <w:rPr>
          <w:rStyle w:val="FFABodyChar"/>
          <w:b w:val="0"/>
          <w:caps w:val="0"/>
        </w:rPr>
      </w:pPr>
      <w:r>
        <w:rPr>
          <w:rStyle w:val="FFABodyChar"/>
          <w:b w:val="0"/>
          <w:caps w:val="0"/>
        </w:rPr>
        <w:t xml:space="preserve">Website: Agricultural Marketed Research Center (AMRC, 2020), </w:t>
      </w:r>
      <w:hyperlink r:id="rId28" w:history="1">
        <w:r w:rsidRPr="00815D52">
          <w:rPr>
            <w:rStyle w:val="Hyperlink"/>
            <w:rFonts w:ascii="Verdana" w:eastAsiaTheme="minorEastAsia" w:hAnsi="Verdana" w:cs="Lasiver-Regular"/>
            <w:b w:val="0"/>
            <w:caps w:val="0"/>
            <w:sz w:val="17"/>
            <w:szCs w:val="17"/>
            <w:lang w:eastAsia="ja-JP"/>
          </w:rPr>
          <w:t>agmrc.org/bu</w:t>
        </w:r>
        <w:r w:rsidRPr="00815D52">
          <w:rPr>
            <w:rStyle w:val="Hyperlink"/>
            <w:rFonts w:ascii="Verdana" w:eastAsiaTheme="minorEastAsia" w:hAnsi="Verdana" w:cs="Lasiver-Regular"/>
            <w:b w:val="0"/>
            <w:caps w:val="0"/>
            <w:sz w:val="17"/>
            <w:szCs w:val="17"/>
            <w:lang w:eastAsia="ja-JP"/>
          </w:rPr>
          <w:t>s</w:t>
        </w:r>
        <w:r w:rsidRPr="00815D52">
          <w:rPr>
            <w:rStyle w:val="Hyperlink"/>
            <w:rFonts w:ascii="Verdana" w:eastAsiaTheme="minorEastAsia" w:hAnsi="Verdana" w:cs="Lasiver-Regular"/>
            <w:b w:val="0"/>
            <w:caps w:val="0"/>
            <w:sz w:val="17"/>
            <w:szCs w:val="17"/>
            <w:lang w:eastAsia="ja-JP"/>
          </w:rPr>
          <w:t>iness-development/</w:t>
        </w:r>
        <w:proofErr w:type="spellStart"/>
        <w:r w:rsidRPr="00815D52">
          <w:rPr>
            <w:rStyle w:val="Hyperlink"/>
            <w:rFonts w:ascii="Verdana" w:eastAsiaTheme="minorEastAsia" w:hAnsi="Verdana" w:cs="Lasiver-Regular"/>
            <w:b w:val="0"/>
            <w:caps w:val="0"/>
            <w:sz w:val="17"/>
            <w:szCs w:val="17"/>
            <w:lang w:eastAsia="ja-JP"/>
          </w:rPr>
          <w:t>valueadded</w:t>
        </w:r>
        <w:proofErr w:type="spellEnd"/>
        <w:r w:rsidRPr="00815D52">
          <w:rPr>
            <w:rStyle w:val="Hyperlink"/>
            <w:rFonts w:ascii="Verdana" w:eastAsiaTheme="minorEastAsia" w:hAnsi="Verdana" w:cs="Lasiver-Regular"/>
            <w:b w:val="0"/>
            <w:caps w:val="0"/>
            <w:sz w:val="17"/>
            <w:szCs w:val="17"/>
            <w:lang w:eastAsia="ja-JP"/>
          </w:rPr>
          <w:t>-agriculture</w:t>
        </w:r>
      </w:hyperlink>
      <w:r>
        <w:rPr>
          <w:rStyle w:val="FFABodyChar"/>
          <w:b w:val="0"/>
          <w:caps w:val="0"/>
        </w:rPr>
        <w:t xml:space="preserve"> </w:t>
      </w:r>
    </w:p>
    <w:p w14:paraId="3A617E1E" w14:textId="7C049476" w:rsidR="00DD4010" w:rsidRPr="002C6A07" w:rsidRDefault="00DD4010" w:rsidP="00346ED0">
      <w:pPr>
        <w:pStyle w:val="FFASub1"/>
        <w:numPr>
          <w:ilvl w:val="0"/>
          <w:numId w:val="8"/>
        </w:numPr>
        <w:spacing w:after="0" w:line="240" w:lineRule="auto"/>
        <w:rPr>
          <w:rStyle w:val="FFABodyChar"/>
          <w:b w:val="0"/>
          <w:caps w:val="0"/>
        </w:rPr>
      </w:pPr>
      <w:r w:rsidRPr="002C6A07">
        <w:rPr>
          <w:rStyle w:val="FFABodyChar"/>
          <w:b w:val="0"/>
          <w:caps w:val="0"/>
        </w:rPr>
        <w:t>Infographic generation tools:</w:t>
      </w:r>
    </w:p>
    <w:p w14:paraId="49300A6F" w14:textId="77777777" w:rsidR="00DD4010" w:rsidRPr="002C6A07" w:rsidRDefault="00DD4010" w:rsidP="00346ED0">
      <w:pPr>
        <w:pStyle w:val="FFASub1"/>
        <w:numPr>
          <w:ilvl w:val="1"/>
          <w:numId w:val="18"/>
        </w:numPr>
        <w:spacing w:after="0" w:line="240" w:lineRule="auto"/>
        <w:rPr>
          <w:rStyle w:val="FFABodyChar"/>
          <w:b w:val="0"/>
          <w:caps w:val="0"/>
        </w:rPr>
      </w:pPr>
      <w:r w:rsidRPr="002C6A07">
        <w:rPr>
          <w:rStyle w:val="FFABodyChar"/>
          <w:b w:val="0"/>
          <w:caps w:val="0"/>
        </w:rPr>
        <w:t>Piktochart (2018)</w:t>
      </w:r>
      <w:r>
        <w:rPr>
          <w:rStyle w:val="FFABodyChar"/>
          <w:b w:val="0"/>
          <w:caps w:val="0"/>
        </w:rPr>
        <w:t>,</w:t>
      </w:r>
      <w:r w:rsidRPr="002C6A07">
        <w:rPr>
          <w:rStyle w:val="FFABodyChar"/>
          <w:b w:val="0"/>
          <w:caps w:val="0"/>
        </w:rPr>
        <w:t xml:space="preserve"> </w:t>
      </w:r>
      <w:hyperlink r:id="rId29" w:history="1">
        <w:r w:rsidRPr="002C6A07">
          <w:rPr>
            <w:rStyle w:val="Hyperlink"/>
            <w:rFonts w:ascii="Verdana" w:eastAsiaTheme="minorEastAsia" w:hAnsi="Verdana" w:cs="Lasiver-Regular"/>
            <w:b w:val="0"/>
            <w:caps w:val="0"/>
            <w:sz w:val="17"/>
            <w:szCs w:val="17"/>
            <w:lang w:eastAsia="ja-JP"/>
          </w:rPr>
          <w:t>https://piktochart.com/formats/i</w:t>
        </w:r>
        <w:r w:rsidRPr="002C6A07">
          <w:rPr>
            <w:rStyle w:val="Hyperlink"/>
            <w:rFonts w:ascii="Verdana" w:eastAsiaTheme="minorEastAsia" w:hAnsi="Verdana" w:cs="Lasiver-Regular"/>
            <w:b w:val="0"/>
            <w:caps w:val="0"/>
            <w:sz w:val="17"/>
            <w:szCs w:val="17"/>
            <w:lang w:eastAsia="ja-JP"/>
          </w:rPr>
          <w:t>n</w:t>
        </w:r>
        <w:r w:rsidRPr="002C6A07">
          <w:rPr>
            <w:rStyle w:val="Hyperlink"/>
            <w:rFonts w:ascii="Verdana" w:eastAsiaTheme="minorEastAsia" w:hAnsi="Verdana" w:cs="Lasiver-Regular"/>
            <w:b w:val="0"/>
            <w:caps w:val="0"/>
            <w:sz w:val="17"/>
            <w:szCs w:val="17"/>
            <w:lang w:eastAsia="ja-JP"/>
          </w:rPr>
          <w:t>fographics/</w:t>
        </w:r>
      </w:hyperlink>
      <w:r w:rsidRPr="002C6A07">
        <w:rPr>
          <w:rStyle w:val="FFABodyChar"/>
          <w:b w:val="0"/>
          <w:caps w:val="0"/>
        </w:rPr>
        <w:t xml:space="preserve">  </w:t>
      </w:r>
    </w:p>
    <w:p w14:paraId="3FC654A2" w14:textId="722547E0" w:rsidR="004051CE" w:rsidRPr="00C35D2D" w:rsidRDefault="00DD4010" w:rsidP="00346ED0">
      <w:pPr>
        <w:pStyle w:val="FFASub1"/>
        <w:numPr>
          <w:ilvl w:val="1"/>
          <w:numId w:val="18"/>
        </w:numPr>
        <w:spacing w:after="0" w:line="240" w:lineRule="auto"/>
        <w:rPr>
          <w:rFonts w:ascii="Verdana" w:eastAsiaTheme="minorEastAsia" w:hAnsi="Verdana" w:cs="Lasiver-Regular"/>
          <w:b w:val="0"/>
          <w:caps w:val="0"/>
          <w:color w:val="070909"/>
          <w:sz w:val="17"/>
          <w:szCs w:val="17"/>
          <w:lang w:eastAsia="ja-JP"/>
        </w:rPr>
      </w:pPr>
      <w:r w:rsidRPr="002C6A07">
        <w:rPr>
          <w:rStyle w:val="FFABodyChar"/>
          <w:b w:val="0"/>
          <w:caps w:val="0"/>
        </w:rPr>
        <w:t>Canva (2018)</w:t>
      </w:r>
      <w:r>
        <w:rPr>
          <w:rStyle w:val="FFABodyChar"/>
          <w:b w:val="0"/>
          <w:caps w:val="0"/>
        </w:rPr>
        <w:t>,</w:t>
      </w:r>
      <w:r w:rsidRPr="002C6A07">
        <w:rPr>
          <w:rStyle w:val="FFABodyChar"/>
          <w:b w:val="0"/>
          <w:caps w:val="0"/>
        </w:rPr>
        <w:t xml:space="preserve"> </w:t>
      </w:r>
      <w:hyperlink r:id="rId30" w:history="1">
        <w:r w:rsidRPr="002C6A07">
          <w:rPr>
            <w:rStyle w:val="Hyperlink"/>
            <w:rFonts w:ascii="Verdana" w:eastAsiaTheme="minorEastAsia" w:hAnsi="Verdana" w:cs="Lasiver-Regular"/>
            <w:b w:val="0"/>
            <w:caps w:val="0"/>
            <w:sz w:val="17"/>
            <w:szCs w:val="17"/>
            <w:lang w:eastAsia="ja-JP"/>
          </w:rPr>
          <w:t>https://w</w:t>
        </w:r>
        <w:r w:rsidRPr="002C6A07">
          <w:rPr>
            <w:rStyle w:val="Hyperlink"/>
            <w:rFonts w:ascii="Verdana" w:eastAsiaTheme="minorEastAsia" w:hAnsi="Verdana" w:cs="Lasiver-Regular"/>
            <w:b w:val="0"/>
            <w:caps w:val="0"/>
            <w:sz w:val="17"/>
            <w:szCs w:val="17"/>
            <w:lang w:eastAsia="ja-JP"/>
          </w:rPr>
          <w:t>w</w:t>
        </w:r>
        <w:r w:rsidRPr="002C6A07">
          <w:rPr>
            <w:rStyle w:val="Hyperlink"/>
            <w:rFonts w:ascii="Verdana" w:eastAsiaTheme="minorEastAsia" w:hAnsi="Verdana" w:cs="Lasiver-Regular"/>
            <w:b w:val="0"/>
            <w:caps w:val="0"/>
            <w:sz w:val="17"/>
            <w:szCs w:val="17"/>
            <w:lang w:eastAsia="ja-JP"/>
          </w:rPr>
          <w:t>w.canva.com</w:t>
        </w:r>
      </w:hyperlink>
      <w:r w:rsidRPr="002C6A07">
        <w:rPr>
          <w:rStyle w:val="FFABodyChar"/>
          <w:b w:val="0"/>
          <w:caps w:val="0"/>
        </w:rPr>
        <w:t xml:space="preserve"> </w:t>
      </w:r>
    </w:p>
    <w:p w14:paraId="33059F51" w14:textId="77777777" w:rsidR="001F79B8" w:rsidRDefault="001F79B8" w:rsidP="00863BC9">
      <w:pPr>
        <w:pStyle w:val="FFABody"/>
      </w:pPr>
    </w:p>
    <w:p w14:paraId="1BAC3B24" w14:textId="77777777" w:rsidR="00815D52" w:rsidRDefault="00815D52" w:rsidP="002361C2">
      <w:pPr>
        <w:pStyle w:val="FFASub1"/>
      </w:pPr>
    </w:p>
    <w:p w14:paraId="4317C992" w14:textId="60E7120C" w:rsidR="002361C2" w:rsidRPr="00611C37" w:rsidRDefault="002361C2" w:rsidP="002361C2">
      <w:pPr>
        <w:pStyle w:val="FFASub1"/>
      </w:pPr>
      <w:r w:rsidRPr="00611C37">
        <w:lastRenderedPageBreak/>
        <w:t>Equipment and Supplies Needed:</w:t>
      </w:r>
    </w:p>
    <w:p w14:paraId="029CC2E1" w14:textId="7E726DDE" w:rsidR="002361C2" w:rsidRPr="00611C37" w:rsidRDefault="002361C2" w:rsidP="000932CA">
      <w:pPr>
        <w:pStyle w:val="FFABody"/>
        <w:numPr>
          <w:ilvl w:val="0"/>
          <w:numId w:val="7"/>
        </w:numPr>
      </w:pPr>
      <w:r w:rsidRPr="00611C37">
        <w:t>Internet access to play the videos in real time or embed them in a PowerPoint</w:t>
      </w:r>
    </w:p>
    <w:p w14:paraId="52ECE73C" w14:textId="6731FF66" w:rsidR="002361C2" w:rsidRDefault="002361C2" w:rsidP="000932CA">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sidR="009100A4">
        <w:rPr>
          <w:rStyle w:val="FFABodyChar"/>
          <w:b w:val="0"/>
          <w:caps w:val="0"/>
        </w:rPr>
        <w:t>“</w:t>
      </w:r>
      <w:r w:rsidR="001A3ED5">
        <w:rPr>
          <w:rStyle w:val="FFABodyChar"/>
          <w:b w:val="0"/>
          <w:caps w:val="0"/>
        </w:rPr>
        <w:t>Role of Consumers in the Market</w:t>
      </w:r>
      <w:r w:rsidR="004051CE" w:rsidRPr="00225E40">
        <w:rPr>
          <w:rStyle w:val="FFABodyChar"/>
          <w:b w:val="0"/>
          <w:caps w:val="0"/>
        </w:rPr>
        <w:t>”</w:t>
      </w:r>
      <w:r w:rsidRPr="00225E40">
        <w:rPr>
          <w:rStyle w:val="FFABodyChar"/>
          <w:b w:val="0"/>
          <w:caps w:val="0"/>
        </w:rPr>
        <w:t xml:space="preserve"> worksheet for each student</w:t>
      </w:r>
    </w:p>
    <w:p w14:paraId="4CC54A92" w14:textId="7F7FBD9B" w:rsidR="009100A4" w:rsidRDefault="009100A4" w:rsidP="009100A4">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Pr>
          <w:rStyle w:val="FFABodyChar"/>
          <w:b w:val="0"/>
          <w:caps w:val="0"/>
        </w:rPr>
        <w:t>“</w:t>
      </w:r>
      <w:r w:rsidR="001A3ED5">
        <w:rPr>
          <w:rStyle w:val="FFABodyChar"/>
          <w:b w:val="0"/>
          <w:caps w:val="0"/>
        </w:rPr>
        <w:t>Importance of the Food Value Chain</w:t>
      </w:r>
      <w:r w:rsidRPr="00225E40">
        <w:rPr>
          <w:rStyle w:val="FFABodyChar"/>
          <w:b w:val="0"/>
          <w:caps w:val="0"/>
        </w:rPr>
        <w:t>” worksheet for each student</w:t>
      </w:r>
    </w:p>
    <w:p w14:paraId="65BE8613" w14:textId="7197B1A0" w:rsidR="004270DE" w:rsidRDefault="004270DE" w:rsidP="004270DE">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Pr>
          <w:rStyle w:val="FFABodyChar"/>
          <w:b w:val="0"/>
          <w:caps w:val="0"/>
        </w:rPr>
        <w:t>“</w:t>
      </w:r>
      <w:r w:rsidR="001A3ED5">
        <w:rPr>
          <w:rStyle w:val="FFABodyChar"/>
          <w:b w:val="0"/>
          <w:caps w:val="0"/>
        </w:rPr>
        <w:t>Introduction to the Agriculture, Food and Natural Resources Value Chain</w:t>
      </w:r>
      <w:r w:rsidRPr="00225E40">
        <w:rPr>
          <w:rStyle w:val="FFABodyChar"/>
          <w:b w:val="0"/>
          <w:caps w:val="0"/>
        </w:rPr>
        <w:t>” worksheet for each student</w:t>
      </w:r>
    </w:p>
    <w:p w14:paraId="3C1E343B" w14:textId="2C7F022A" w:rsidR="004270DE" w:rsidRDefault="004270DE" w:rsidP="004270DE">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Pr>
          <w:rStyle w:val="FFABodyChar"/>
          <w:b w:val="0"/>
          <w:caps w:val="0"/>
        </w:rPr>
        <w:t>“</w:t>
      </w:r>
      <w:r w:rsidR="001A3ED5">
        <w:rPr>
          <w:rStyle w:val="FFABodyChar"/>
          <w:b w:val="0"/>
          <w:caps w:val="0"/>
        </w:rPr>
        <w:t>Stakeholders in the AFNR Value Chain</w:t>
      </w:r>
      <w:r w:rsidRPr="00225E40">
        <w:rPr>
          <w:rStyle w:val="FFABodyChar"/>
          <w:b w:val="0"/>
          <w:caps w:val="0"/>
        </w:rPr>
        <w:t>” worksheet for each student</w:t>
      </w:r>
    </w:p>
    <w:p w14:paraId="2B0A3130" w14:textId="48B0CA2D" w:rsidR="001A3ED5" w:rsidRDefault="001A3ED5" w:rsidP="001A3ED5">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Pr>
          <w:rStyle w:val="FFABodyChar"/>
          <w:b w:val="0"/>
          <w:caps w:val="0"/>
        </w:rPr>
        <w:t>“Innovations in the AFNR Value Chain</w:t>
      </w:r>
      <w:r w:rsidRPr="00225E40">
        <w:rPr>
          <w:rStyle w:val="FFABodyChar"/>
          <w:b w:val="0"/>
          <w:caps w:val="0"/>
        </w:rPr>
        <w:t>” worksheet for each student</w:t>
      </w:r>
    </w:p>
    <w:p w14:paraId="0F059F57" w14:textId="62B771E2" w:rsidR="004270DE" w:rsidRPr="004270DE" w:rsidRDefault="004270DE" w:rsidP="004270DE">
      <w:pPr>
        <w:pStyle w:val="FFASub1"/>
        <w:numPr>
          <w:ilvl w:val="0"/>
          <w:numId w:val="7"/>
        </w:numPr>
        <w:spacing w:after="0" w:line="240" w:lineRule="auto"/>
        <w:rPr>
          <w:rStyle w:val="FFABodyChar"/>
          <w:b w:val="0"/>
          <w:caps w:val="0"/>
        </w:rPr>
      </w:pPr>
      <w:r w:rsidRPr="00225E40">
        <w:rPr>
          <w:rStyle w:val="FFABodyChar"/>
          <w:b w:val="0"/>
          <w:caps w:val="0"/>
        </w:rPr>
        <w:t xml:space="preserve">A copy of the </w:t>
      </w:r>
      <w:r>
        <w:rPr>
          <w:rStyle w:val="FFABodyChar"/>
          <w:b w:val="0"/>
          <w:caps w:val="0"/>
        </w:rPr>
        <w:t xml:space="preserve">“Securing </w:t>
      </w:r>
      <w:r w:rsidR="001A3ED5">
        <w:rPr>
          <w:rStyle w:val="FFABodyChar"/>
          <w:b w:val="0"/>
          <w:caps w:val="0"/>
        </w:rPr>
        <w:t>Innovative Ideas in the AFNR Value Chain</w:t>
      </w:r>
      <w:r w:rsidRPr="00225E40">
        <w:rPr>
          <w:rStyle w:val="FFABodyChar"/>
          <w:b w:val="0"/>
          <w:caps w:val="0"/>
        </w:rPr>
        <w:t>” worksheet for each student</w:t>
      </w:r>
    </w:p>
    <w:p w14:paraId="10502303" w14:textId="7A6B2F0E" w:rsidR="0047306E" w:rsidRPr="00611C37" w:rsidRDefault="0047306E" w:rsidP="000932CA">
      <w:pPr>
        <w:pStyle w:val="FFASub1"/>
        <w:numPr>
          <w:ilvl w:val="0"/>
          <w:numId w:val="7"/>
        </w:numPr>
        <w:spacing w:after="0" w:line="240" w:lineRule="auto"/>
        <w:rPr>
          <w:rStyle w:val="FFABodyChar"/>
          <w:b w:val="0"/>
          <w:caps w:val="0"/>
        </w:rPr>
      </w:pPr>
      <w:r w:rsidRPr="00611C37">
        <w:rPr>
          <w:rStyle w:val="FFABodyChar"/>
          <w:b w:val="0"/>
          <w:caps w:val="0"/>
        </w:rPr>
        <w:t>Colored pens</w:t>
      </w:r>
      <w:r w:rsidR="00C2034F">
        <w:rPr>
          <w:rStyle w:val="FFABodyChar"/>
          <w:b w:val="0"/>
          <w:caps w:val="0"/>
        </w:rPr>
        <w:t xml:space="preserve"> or </w:t>
      </w:r>
      <w:r w:rsidRPr="00611C37">
        <w:rPr>
          <w:rStyle w:val="FFABodyChar"/>
          <w:b w:val="0"/>
          <w:caps w:val="0"/>
        </w:rPr>
        <w:t>markers</w:t>
      </w:r>
    </w:p>
    <w:p w14:paraId="7BC300B2" w14:textId="3F3F1759" w:rsidR="0047306E" w:rsidRPr="00611C37" w:rsidRDefault="0047306E" w:rsidP="000932CA">
      <w:pPr>
        <w:pStyle w:val="FFASub1"/>
        <w:numPr>
          <w:ilvl w:val="0"/>
          <w:numId w:val="7"/>
        </w:numPr>
        <w:spacing w:after="0" w:line="240" w:lineRule="auto"/>
        <w:rPr>
          <w:rStyle w:val="FFABodyChar"/>
          <w:b w:val="0"/>
          <w:caps w:val="0"/>
        </w:rPr>
      </w:pPr>
      <w:r w:rsidRPr="00611C37">
        <w:rPr>
          <w:rStyle w:val="FFABodyChar"/>
          <w:b w:val="0"/>
          <w:caps w:val="0"/>
        </w:rPr>
        <w:t>Blank paper</w:t>
      </w:r>
    </w:p>
    <w:p w14:paraId="55602759" w14:textId="51F97E4F" w:rsidR="00AD67C2" w:rsidRPr="00611C37" w:rsidRDefault="00AD67C2" w:rsidP="002361C2">
      <w:pPr>
        <w:pStyle w:val="FFABody"/>
      </w:pPr>
    </w:p>
    <w:p w14:paraId="0FC142A7" w14:textId="6E89475B" w:rsidR="002361C2" w:rsidRPr="00611C37" w:rsidRDefault="002361C2" w:rsidP="002361C2">
      <w:pPr>
        <w:pStyle w:val="FFABody"/>
      </w:pPr>
      <w:r w:rsidRPr="00611C37">
        <w:rPr>
          <w:rFonts w:ascii="Georgia" w:hAnsi="Georgia" w:cs="KlinicSlab-Medium"/>
          <w:b/>
          <w:caps/>
          <w:color w:val="DA291C"/>
          <w:sz w:val="18"/>
          <w:szCs w:val="24"/>
        </w:rPr>
        <w:t>This quick lesson plan would work well as</w:t>
      </w:r>
      <w:r w:rsidR="00B825CF">
        <w:rPr>
          <w:rFonts w:ascii="Georgia" w:hAnsi="Georgia" w:cs="KlinicSlab-Medium"/>
          <w:b/>
          <w:caps/>
          <w:color w:val="DA291C"/>
          <w:sz w:val="18"/>
          <w:szCs w:val="24"/>
        </w:rPr>
        <w:t xml:space="preserve"> An</w:t>
      </w:r>
      <w:r w:rsidRPr="00611C37">
        <w:rPr>
          <w:rFonts w:ascii="Georgia" w:hAnsi="Georgia" w:cs="KlinicSlab-Medium"/>
          <w:b/>
          <w:caps/>
          <w:color w:val="DA291C"/>
          <w:sz w:val="18"/>
          <w:szCs w:val="24"/>
        </w:rPr>
        <w:t xml:space="preserve">: </w:t>
      </w:r>
    </w:p>
    <w:p w14:paraId="259DEF0B" w14:textId="1C6D4CEA" w:rsidR="00274A96" w:rsidRDefault="00274A96" w:rsidP="000932CA">
      <w:pPr>
        <w:pStyle w:val="FFABody"/>
        <w:numPr>
          <w:ilvl w:val="0"/>
          <w:numId w:val="5"/>
        </w:numPr>
      </w:pPr>
      <w:r w:rsidRPr="00611C37">
        <w:t>Introduction to critical issues in agriculture.</w:t>
      </w:r>
    </w:p>
    <w:p w14:paraId="0426CAC7" w14:textId="319E7AF9" w:rsidR="002361C2" w:rsidRPr="00611C37" w:rsidRDefault="00274A96" w:rsidP="000932CA">
      <w:pPr>
        <w:pStyle w:val="FFABody"/>
        <w:numPr>
          <w:ilvl w:val="0"/>
          <w:numId w:val="5"/>
        </w:numPr>
      </w:pPr>
      <w:r>
        <w:t xml:space="preserve">Introduction to </w:t>
      </w:r>
      <w:r w:rsidR="002361C2" w:rsidRPr="00611C37">
        <w:t>innovations in agriculture.</w:t>
      </w:r>
    </w:p>
    <w:p w14:paraId="5F3DDA0E" w14:textId="77777777" w:rsidR="002361C2" w:rsidRDefault="002361C2" w:rsidP="000932CA">
      <w:pPr>
        <w:pStyle w:val="FFABody"/>
        <w:numPr>
          <w:ilvl w:val="0"/>
          <w:numId w:val="5"/>
        </w:numPr>
      </w:pPr>
      <w:r w:rsidRPr="00611C37">
        <w:t>Introduction to technology in agriculture.</w:t>
      </w:r>
    </w:p>
    <w:p w14:paraId="49712CCF" w14:textId="46347FAD" w:rsidR="009D1927" w:rsidRDefault="009D1927" w:rsidP="00A2150D">
      <w:pPr>
        <w:pStyle w:val="FFABody"/>
        <w:numPr>
          <w:ilvl w:val="0"/>
          <w:numId w:val="5"/>
        </w:numPr>
      </w:pPr>
      <w:r w:rsidRPr="00611C37">
        <w:t xml:space="preserve">Introduction to </w:t>
      </w:r>
      <w:r>
        <w:t>agribusiness systems</w:t>
      </w:r>
      <w:r w:rsidRPr="00611C37">
        <w:t>.</w:t>
      </w:r>
    </w:p>
    <w:p w14:paraId="4D843E29" w14:textId="49FFE34B" w:rsidR="00A2150D" w:rsidRPr="00611C37" w:rsidRDefault="00A2150D" w:rsidP="00A2150D">
      <w:pPr>
        <w:pStyle w:val="FFABody"/>
      </w:pPr>
    </w:p>
    <w:p w14:paraId="76630C54" w14:textId="77777777" w:rsidR="0008006F" w:rsidRDefault="0008006F" w:rsidP="00863BC9">
      <w:pPr>
        <w:pStyle w:val="FFASub1"/>
      </w:pPr>
      <w:r>
        <w:t>Student Activity Sheets</w:t>
      </w:r>
    </w:p>
    <w:p w14:paraId="43DA56BC" w14:textId="56A06D57" w:rsidR="0008006F" w:rsidRDefault="0008006F" w:rsidP="0008006F">
      <w:pPr>
        <w:pStyle w:val="FFABody"/>
      </w:pPr>
      <w:hyperlink r:id="rId31" w:history="1">
        <w:r w:rsidRPr="0078579F">
          <w:rPr>
            <w:rStyle w:val="Hyperlink"/>
          </w:rPr>
          <w:t>https://ffa.box.com/s/qfmmk607tdrtgh6qvp79gvw1x5o4apdk</w:t>
        </w:r>
      </w:hyperlink>
      <w:r>
        <w:t xml:space="preserve"> (Word)</w:t>
      </w:r>
    </w:p>
    <w:p w14:paraId="4C366A30" w14:textId="77D94600" w:rsidR="0008006F" w:rsidRDefault="0008006F" w:rsidP="0008006F">
      <w:pPr>
        <w:pStyle w:val="FFABody"/>
      </w:pPr>
      <w:hyperlink r:id="rId32" w:history="1">
        <w:r w:rsidRPr="0078579F">
          <w:rPr>
            <w:rStyle w:val="Hyperlink"/>
          </w:rPr>
          <w:t>https://ffa.box.com/s/4mq33ycrlwnyiwyi5in72g9zdmatbjy8</w:t>
        </w:r>
      </w:hyperlink>
      <w:r>
        <w:t xml:space="preserve"> (PDF)</w:t>
      </w:r>
    </w:p>
    <w:p w14:paraId="34104A22" w14:textId="77777777" w:rsidR="0008006F" w:rsidRDefault="0008006F" w:rsidP="00863BC9">
      <w:pPr>
        <w:pStyle w:val="FFASub1"/>
      </w:pPr>
    </w:p>
    <w:p w14:paraId="6F7D2552" w14:textId="2A3E5359" w:rsidR="00E6693E" w:rsidRDefault="00E6693E" w:rsidP="00863BC9">
      <w:pPr>
        <w:pStyle w:val="FFASub1"/>
      </w:pPr>
      <w:r>
        <w:t>These activities are aligned to the following standards:</w:t>
      </w:r>
    </w:p>
    <w:p w14:paraId="7DDB9E97" w14:textId="77777777" w:rsidR="00302741" w:rsidRDefault="00302741" w:rsidP="00302741">
      <w:pPr>
        <w:pStyle w:val="FFASub2"/>
      </w:pPr>
    </w:p>
    <w:p w14:paraId="70898982" w14:textId="16ECB6BB" w:rsidR="004C30E5" w:rsidRPr="00D9612C" w:rsidRDefault="004C30E5" w:rsidP="004C30E5">
      <w:pPr>
        <w:pStyle w:val="FFASub2"/>
        <w:rPr>
          <w:b/>
        </w:rPr>
      </w:pPr>
      <w:r w:rsidRPr="00D9612C">
        <w:t>AFNR Performance Element</w:t>
      </w:r>
    </w:p>
    <w:p w14:paraId="676D2F58" w14:textId="5181F6A8" w:rsidR="004C30E5" w:rsidRPr="00D9612C" w:rsidRDefault="004C30E5" w:rsidP="004C30E5">
      <w:pPr>
        <w:pStyle w:val="FFABody"/>
        <w:numPr>
          <w:ilvl w:val="0"/>
          <w:numId w:val="3"/>
        </w:numPr>
      </w:pPr>
      <w:r w:rsidRPr="00D9612C">
        <w:t>CS.01. Analyze how issues, trends, technologies and public policies impact systems in the Agriculture, Food &amp; Natural Resources Career Cluster</w:t>
      </w:r>
    </w:p>
    <w:p w14:paraId="62BE2B31" w14:textId="2E67097D" w:rsidR="004C30E5" w:rsidRPr="00D9612C" w:rsidRDefault="004C30E5" w:rsidP="004C30E5">
      <w:pPr>
        <w:pStyle w:val="FFABody"/>
        <w:numPr>
          <w:ilvl w:val="0"/>
          <w:numId w:val="3"/>
        </w:numPr>
      </w:pPr>
      <w:r w:rsidRPr="00D9612C">
        <w:t>CS.02. Evaluate the nature and scope of the Agriculture, Food &amp; Natural Resources Career Cluster and the role of agriculture, food and natural resources (AFNR) in society and the economy.</w:t>
      </w:r>
    </w:p>
    <w:p w14:paraId="348BEA0B" w14:textId="4A44051A" w:rsidR="004C30E5" w:rsidRPr="00D9612C" w:rsidRDefault="004C30E5" w:rsidP="004C30E5">
      <w:pPr>
        <w:pStyle w:val="FFABody"/>
        <w:numPr>
          <w:ilvl w:val="0"/>
          <w:numId w:val="3"/>
        </w:numPr>
      </w:pPr>
      <w:r w:rsidRPr="00D9612C">
        <w:t>CS.05. Describe career opportunities and means to achieve those opportunities in each of the Agriculture, Food &amp; Natural Resources career pathways.</w:t>
      </w:r>
    </w:p>
    <w:p w14:paraId="363EAA93" w14:textId="6DF86C24" w:rsidR="004C30E5" w:rsidRPr="00D9612C" w:rsidRDefault="004C30E5" w:rsidP="00CB4E24">
      <w:pPr>
        <w:pStyle w:val="FFABody"/>
        <w:numPr>
          <w:ilvl w:val="0"/>
          <w:numId w:val="3"/>
        </w:numPr>
      </w:pPr>
      <w:r w:rsidRPr="00B1352F">
        <w:t xml:space="preserve">CS.06. Analyze the interaction among AFNR systems in the production, processing and management of food, fiber and fuel and the sustainable use of natural resources. </w:t>
      </w:r>
    </w:p>
    <w:p w14:paraId="1D22A38B" w14:textId="7ED3DEE0" w:rsidR="004C30E5" w:rsidRPr="00D9612C" w:rsidRDefault="004C30E5" w:rsidP="004C30E5">
      <w:pPr>
        <w:pStyle w:val="FFABody"/>
        <w:ind w:left="720"/>
      </w:pPr>
    </w:p>
    <w:p w14:paraId="54E8D2AD" w14:textId="21B36231" w:rsidR="004C30E5" w:rsidRPr="00D9612C" w:rsidRDefault="004C30E5" w:rsidP="004C30E5">
      <w:pPr>
        <w:pStyle w:val="FFASub2"/>
      </w:pPr>
      <w:r w:rsidRPr="00D9612C">
        <w:t>FFA Precept</w:t>
      </w:r>
    </w:p>
    <w:p w14:paraId="02E7261F" w14:textId="77777777" w:rsidR="004C30E5" w:rsidRPr="00D9612C" w:rsidRDefault="004C30E5" w:rsidP="004C30E5">
      <w:pPr>
        <w:pStyle w:val="FFABody"/>
        <w:numPr>
          <w:ilvl w:val="0"/>
          <w:numId w:val="3"/>
        </w:numPr>
      </w:pPr>
      <w:r w:rsidRPr="00D9612C">
        <w:t>FFA.PL-</w:t>
      </w:r>
      <w:proofErr w:type="spellStart"/>
      <w:r w:rsidRPr="00D9612C">
        <w:t>A.Action</w:t>
      </w:r>
      <w:proofErr w:type="spellEnd"/>
      <w:r w:rsidRPr="00D9612C">
        <w:t xml:space="preserve">. Assume responsibility and take the necessary steps to achieve the desired results, no matter what the goal or task at hand. </w:t>
      </w:r>
    </w:p>
    <w:p w14:paraId="78AE1C9E" w14:textId="77777777" w:rsidR="004C30E5" w:rsidRPr="00D9612C" w:rsidRDefault="004C30E5" w:rsidP="004C30E5">
      <w:pPr>
        <w:pStyle w:val="FFABody"/>
        <w:numPr>
          <w:ilvl w:val="0"/>
          <w:numId w:val="3"/>
        </w:numPr>
      </w:pPr>
      <w:r w:rsidRPr="00D9612C">
        <w:t>FFA.PL-</w:t>
      </w:r>
      <w:proofErr w:type="spellStart"/>
      <w:r w:rsidRPr="00D9612C">
        <w:t>C.Vision</w:t>
      </w:r>
      <w:proofErr w:type="spellEnd"/>
      <w:r w:rsidRPr="00D9612C">
        <w:t>. Visualize the future and how to get there.</w:t>
      </w:r>
    </w:p>
    <w:p w14:paraId="4A8CE3CB" w14:textId="77777777" w:rsidR="004C30E5" w:rsidRPr="00D9612C" w:rsidRDefault="004C30E5" w:rsidP="004C30E5">
      <w:pPr>
        <w:pStyle w:val="FFABody"/>
        <w:numPr>
          <w:ilvl w:val="0"/>
          <w:numId w:val="3"/>
        </w:numPr>
      </w:pPr>
      <w:r w:rsidRPr="00D9612C">
        <w:t>FFA.PL-</w:t>
      </w:r>
      <w:proofErr w:type="spellStart"/>
      <w:r w:rsidRPr="00D9612C">
        <w:t>E.Awareness</w:t>
      </w:r>
      <w:proofErr w:type="spellEnd"/>
      <w:r w:rsidRPr="00D9612C">
        <w:t>. Understand personal vision, mission and goals.</w:t>
      </w:r>
    </w:p>
    <w:p w14:paraId="1A0BC009" w14:textId="77777777" w:rsidR="004C30E5" w:rsidRPr="00D9612C" w:rsidRDefault="004C30E5" w:rsidP="004C30E5">
      <w:pPr>
        <w:pStyle w:val="FFABody"/>
        <w:numPr>
          <w:ilvl w:val="0"/>
          <w:numId w:val="3"/>
        </w:numPr>
      </w:pPr>
      <w:r w:rsidRPr="00D9612C">
        <w:t>FFA.CS-</w:t>
      </w:r>
      <w:proofErr w:type="spellStart"/>
      <w:r w:rsidRPr="00D9612C">
        <w:t>M.Communication</w:t>
      </w:r>
      <w:proofErr w:type="spellEnd"/>
      <w:r w:rsidRPr="00D9612C">
        <w:t>. Effectively interact with others in personal and professional settings.</w:t>
      </w:r>
    </w:p>
    <w:p w14:paraId="4FD2D237" w14:textId="5F2B3A35" w:rsidR="004C30E5" w:rsidRPr="00D9612C" w:rsidRDefault="00D86A3D" w:rsidP="004C30E5">
      <w:pPr>
        <w:pStyle w:val="FFABody"/>
        <w:numPr>
          <w:ilvl w:val="0"/>
          <w:numId w:val="3"/>
        </w:numPr>
      </w:pPr>
      <w:r>
        <w:t>FFA.CS-</w:t>
      </w:r>
      <w:proofErr w:type="spellStart"/>
      <w:r>
        <w:t>N.Decision</w:t>
      </w:r>
      <w:proofErr w:type="spellEnd"/>
      <w:r>
        <w:t xml:space="preserve"> Making.</w:t>
      </w:r>
      <w:r w:rsidR="004C30E5" w:rsidRPr="00D9612C">
        <w:t xml:space="preserve"> Analyze a situation and execute an appropriate course of action.</w:t>
      </w:r>
    </w:p>
    <w:p w14:paraId="65D7639E" w14:textId="1D2124BE" w:rsidR="004C30E5" w:rsidRPr="00D9612C" w:rsidRDefault="004C30E5" w:rsidP="004C30E5">
      <w:pPr>
        <w:pStyle w:val="FFABody"/>
        <w:ind w:left="720"/>
      </w:pPr>
    </w:p>
    <w:p w14:paraId="131583DC" w14:textId="77777777" w:rsidR="004C30E5" w:rsidRPr="00D9612C" w:rsidRDefault="004C30E5" w:rsidP="004C30E5">
      <w:pPr>
        <w:pStyle w:val="FFASub2"/>
      </w:pPr>
      <w:r w:rsidRPr="00D9612C">
        <w:t>Common Career Technical Core</w:t>
      </w:r>
    </w:p>
    <w:p w14:paraId="3B705222" w14:textId="77777777" w:rsidR="004C30E5" w:rsidRPr="00D9612C" w:rsidRDefault="004C30E5" w:rsidP="004C30E5">
      <w:pPr>
        <w:pStyle w:val="FFABody"/>
        <w:numPr>
          <w:ilvl w:val="0"/>
          <w:numId w:val="3"/>
        </w:numPr>
      </w:pPr>
      <w:r w:rsidRPr="00D9612C">
        <w:t xml:space="preserve">AG1. Analyze how issues, trends, technologies and public policies impact systems in the Agriculture, Food &amp; Natural Resources Career Cluster.  </w:t>
      </w:r>
    </w:p>
    <w:p w14:paraId="5F0BB991" w14:textId="77777777" w:rsidR="004C30E5" w:rsidRPr="00D9612C" w:rsidRDefault="004C30E5" w:rsidP="004C30E5">
      <w:pPr>
        <w:pStyle w:val="FFABody"/>
        <w:numPr>
          <w:ilvl w:val="0"/>
          <w:numId w:val="3"/>
        </w:numPr>
      </w:pPr>
      <w:r w:rsidRPr="00D9612C">
        <w:t>AG2. Evaluate the nature and scope of the Agriculture, Food &amp; Natural Resources Career Cluster and the role of agriculture, food, and natural resources (AFNR) in society and the economy.</w:t>
      </w:r>
    </w:p>
    <w:p w14:paraId="5FDAD9FF" w14:textId="62D3FCE2" w:rsidR="004C30E5" w:rsidRPr="00D9612C" w:rsidRDefault="004C30E5" w:rsidP="004C30E5">
      <w:pPr>
        <w:pStyle w:val="FFABody"/>
        <w:numPr>
          <w:ilvl w:val="0"/>
          <w:numId w:val="3"/>
        </w:numPr>
      </w:pPr>
      <w:r w:rsidRPr="00D9612C">
        <w:t>AG3. Examine and summarize the importance of health, safety, and environmental management systems in AFNR businesses.</w:t>
      </w:r>
    </w:p>
    <w:p w14:paraId="69EA022C" w14:textId="1D988ABD" w:rsidR="004C30E5" w:rsidRPr="00D9612C" w:rsidRDefault="004C30E5" w:rsidP="004C30E5">
      <w:pPr>
        <w:pStyle w:val="FFABody"/>
        <w:numPr>
          <w:ilvl w:val="0"/>
          <w:numId w:val="3"/>
        </w:numPr>
      </w:pPr>
      <w:r w:rsidRPr="00D9612C">
        <w:t>AG5. Describe career opportunities and means to achieve those opportunities in each of the Agriculture, Food &amp; Natural Resources Career Pathways.</w:t>
      </w:r>
    </w:p>
    <w:p w14:paraId="404337CA" w14:textId="3B737F4E" w:rsidR="004C30E5" w:rsidRPr="00D9612C" w:rsidRDefault="004C30E5" w:rsidP="00CB4E24">
      <w:pPr>
        <w:pStyle w:val="FFABody"/>
        <w:numPr>
          <w:ilvl w:val="0"/>
          <w:numId w:val="3"/>
        </w:numPr>
      </w:pPr>
      <w:r w:rsidRPr="00B1352F">
        <w:t>AG6</w:t>
      </w:r>
      <w:r w:rsidR="00D86A3D">
        <w:t>.</w:t>
      </w:r>
      <w:r w:rsidRPr="00B1352F">
        <w:t xml:space="preserve"> Analyze the interaction among AFNR systems in the production, processing, and management of food, fiber, and fuel and the sustainable use of natural resources.</w:t>
      </w:r>
    </w:p>
    <w:p w14:paraId="6DC004A4" w14:textId="5420D3C1" w:rsidR="004C30E5" w:rsidRPr="00D9612C" w:rsidRDefault="004C30E5" w:rsidP="004C30E5">
      <w:pPr>
        <w:pStyle w:val="FFABody"/>
        <w:ind w:left="720"/>
      </w:pPr>
    </w:p>
    <w:p w14:paraId="7A7EF39F" w14:textId="36024683" w:rsidR="004C30E5" w:rsidRPr="00D9612C" w:rsidRDefault="004C30E5" w:rsidP="004C30E5">
      <w:pPr>
        <w:pStyle w:val="FFASub2"/>
      </w:pPr>
      <w:proofErr w:type="spellStart"/>
      <w:r w:rsidRPr="00D9612C">
        <w:t>NASDCTEc</w:t>
      </w:r>
      <w:proofErr w:type="spellEnd"/>
    </w:p>
    <w:p w14:paraId="73551844" w14:textId="60C95BB5" w:rsidR="004C30E5" w:rsidRPr="00D9612C" w:rsidRDefault="004C30E5" w:rsidP="004C30E5">
      <w:pPr>
        <w:pStyle w:val="FFABody"/>
        <w:numPr>
          <w:ilvl w:val="0"/>
          <w:numId w:val="3"/>
        </w:numPr>
      </w:pPr>
      <w:r w:rsidRPr="00D9612C">
        <w:t>AGC05.02</w:t>
      </w:r>
      <w:r w:rsidR="00D86A3D">
        <w:t>.</w:t>
      </w:r>
      <w:r w:rsidRPr="00D9612C">
        <w:t xml:space="preserve"> Identify how key organizational systems affect organizational performance and the quality of products and services to demonstrate an understanding of how AFNR systems are managed and improved.</w:t>
      </w:r>
    </w:p>
    <w:p w14:paraId="590ABCE3" w14:textId="77777777" w:rsidR="004C30E5" w:rsidRPr="00D9612C" w:rsidRDefault="004C30E5" w:rsidP="004C30E5">
      <w:pPr>
        <w:pStyle w:val="FFABody"/>
        <w:numPr>
          <w:ilvl w:val="0"/>
          <w:numId w:val="3"/>
        </w:numPr>
      </w:pPr>
      <w:r w:rsidRPr="00D9612C">
        <w:t>AGC09.02. Select, research and examine critical aspects of career opportunities in one or more AFNR career pathways in order to gain an understanding of the breadth of occupations within this cluster.</w:t>
      </w:r>
    </w:p>
    <w:p w14:paraId="0BFD242A" w14:textId="77777777" w:rsidR="004C30E5" w:rsidRPr="00D9612C" w:rsidRDefault="004C30E5" w:rsidP="004C30E5">
      <w:pPr>
        <w:pStyle w:val="FFABody"/>
        <w:numPr>
          <w:ilvl w:val="0"/>
          <w:numId w:val="3"/>
        </w:numPr>
      </w:pPr>
      <w:r w:rsidRPr="00D9612C">
        <w:t>AGC10.03. Compare and contrast issues affecting the AFNR industry including biotechnology, employment, safety, environmental and animal welfare to demonstrate an understanding of the trends and issues important to careers in this industry.</w:t>
      </w:r>
    </w:p>
    <w:p w14:paraId="09610E9E" w14:textId="36118C1B" w:rsidR="004C30E5" w:rsidRPr="00D9612C" w:rsidRDefault="004C30E5" w:rsidP="004C30E5">
      <w:pPr>
        <w:pStyle w:val="FFABody"/>
        <w:ind w:left="720"/>
      </w:pPr>
    </w:p>
    <w:p w14:paraId="6B7A6F14" w14:textId="6A91CF74" w:rsidR="004C30E5" w:rsidRPr="00D9612C" w:rsidRDefault="004C30E5" w:rsidP="004C30E5">
      <w:pPr>
        <w:pStyle w:val="FFASub2"/>
      </w:pPr>
      <w:r w:rsidRPr="00D9612C">
        <w:lastRenderedPageBreak/>
        <w:t xml:space="preserve">Common Core </w:t>
      </w:r>
      <w:r w:rsidRPr="00D9612C">
        <w:rPr>
          <w:rFonts w:ascii="Verdana" w:hAnsi="Verdana"/>
        </w:rPr>
        <w:t>–</w:t>
      </w:r>
      <w:r w:rsidRPr="00D9612C">
        <w:t xml:space="preserve"> Reading: Informational Text</w:t>
      </w:r>
    </w:p>
    <w:p w14:paraId="53044E7F" w14:textId="44A7E7D1" w:rsidR="004C30E5" w:rsidRPr="00D9612C" w:rsidRDefault="004C30E5" w:rsidP="004C30E5">
      <w:pPr>
        <w:pStyle w:val="FFABody"/>
        <w:numPr>
          <w:ilvl w:val="0"/>
          <w:numId w:val="3"/>
        </w:numPr>
      </w:pPr>
      <w:r w:rsidRPr="00D9612C">
        <w:t>CCSS.ELA-Literacy.RI.9-10.1. Cite strong and thorough textual evidence to support analysis of what the text says explicitly as well as inferences drawn from the text.</w:t>
      </w:r>
    </w:p>
    <w:p w14:paraId="67443E45" w14:textId="771FF45B" w:rsidR="004C30E5" w:rsidRPr="00D9612C" w:rsidRDefault="004C30E5" w:rsidP="004C30E5">
      <w:pPr>
        <w:pStyle w:val="FFABody"/>
        <w:numPr>
          <w:ilvl w:val="0"/>
          <w:numId w:val="3"/>
        </w:numPr>
      </w:pPr>
      <w:r w:rsidRPr="00D9612C">
        <w:t>CCSS.ELA-Literacy.RI.9-10.2</w:t>
      </w:r>
      <w:r w:rsidR="00D86A3D">
        <w:t>.</w:t>
      </w:r>
      <w:r w:rsidRPr="00D9612C">
        <w:t xml:space="preserve"> Determine a central idea of a text and analyze its development over the course of the text, including how it emerges and is shaped and refined by specific details; provide an objective summary of the text.</w:t>
      </w:r>
    </w:p>
    <w:p w14:paraId="4015B8A1" w14:textId="1B43BA3A" w:rsidR="004C30E5" w:rsidRPr="00D9612C" w:rsidRDefault="004C30E5" w:rsidP="004C30E5">
      <w:pPr>
        <w:pStyle w:val="FFABody"/>
        <w:numPr>
          <w:ilvl w:val="0"/>
          <w:numId w:val="3"/>
        </w:numPr>
      </w:pPr>
      <w:r w:rsidRPr="00D9612C">
        <w:t>CCSS.ELA-Literacy.RI.9-10.4. Determine the meaning of words and phrases as they are used in a text, including figurative, connotative, and technical meanings; analyze the cumulative impact of specific word choices on meaning and tone (e.g., how the language of a court opinion differs from that of a newspaper).</w:t>
      </w:r>
    </w:p>
    <w:p w14:paraId="1C58D0FB" w14:textId="474D2F7B" w:rsidR="004C30E5" w:rsidRPr="00D9612C" w:rsidRDefault="004C30E5" w:rsidP="004C30E5">
      <w:pPr>
        <w:pStyle w:val="FFABody"/>
        <w:ind w:left="720"/>
      </w:pPr>
    </w:p>
    <w:p w14:paraId="1655F485" w14:textId="77777777" w:rsidR="004C30E5" w:rsidRPr="00D9612C" w:rsidRDefault="004C30E5" w:rsidP="004C30E5">
      <w:pPr>
        <w:pStyle w:val="FFASub2"/>
        <w:rPr>
          <w:rFonts w:ascii="Verdana" w:hAnsi="Verdana"/>
          <w:i w:val="0"/>
          <w:color w:val="auto"/>
          <w:sz w:val="17"/>
        </w:rPr>
      </w:pPr>
      <w:r w:rsidRPr="00D9612C">
        <w:t xml:space="preserve">Common Core </w:t>
      </w:r>
      <w:r w:rsidRPr="00D9612C">
        <w:rPr>
          <w:rFonts w:ascii="Verdana" w:hAnsi="Verdana"/>
        </w:rPr>
        <w:t>–</w:t>
      </w:r>
      <w:r w:rsidRPr="00D9612C">
        <w:t xml:space="preserve"> Writing</w:t>
      </w:r>
    </w:p>
    <w:p w14:paraId="7A9242CB" w14:textId="77777777" w:rsidR="004C30E5" w:rsidRPr="00D9612C" w:rsidRDefault="004C30E5" w:rsidP="004C30E5">
      <w:pPr>
        <w:pStyle w:val="FFABody"/>
        <w:numPr>
          <w:ilvl w:val="0"/>
          <w:numId w:val="3"/>
        </w:numPr>
        <w:rPr>
          <w:i/>
        </w:rPr>
      </w:pPr>
      <w:r w:rsidRPr="00D9612C">
        <w:t>CCSS.ELA-Literacy.W.9-10.2. Write informative/explanatory texts to examine and convey complex ideas, concepts, and information clearly and accurately through the effective selection, organization, and analysis of content.</w:t>
      </w:r>
    </w:p>
    <w:p w14:paraId="58195397" w14:textId="77777777" w:rsidR="004C30E5" w:rsidRPr="00D9612C" w:rsidRDefault="004C30E5" w:rsidP="004C30E5">
      <w:pPr>
        <w:pStyle w:val="FFABody"/>
        <w:ind w:left="720"/>
        <w:rPr>
          <w:i/>
        </w:rPr>
      </w:pPr>
    </w:p>
    <w:p w14:paraId="5EA8ACC8" w14:textId="77777777" w:rsidR="004C30E5" w:rsidRPr="00D9612C" w:rsidRDefault="004C30E5" w:rsidP="004C30E5">
      <w:pPr>
        <w:pStyle w:val="FFASub2"/>
      </w:pPr>
      <w:r w:rsidRPr="00D9612C">
        <w:t xml:space="preserve">Common Core </w:t>
      </w:r>
      <w:r w:rsidRPr="00D9612C">
        <w:rPr>
          <w:rFonts w:ascii="Verdana" w:hAnsi="Verdana"/>
        </w:rPr>
        <w:t>–</w:t>
      </w:r>
      <w:r w:rsidRPr="00D9612C">
        <w:t xml:space="preserve"> Speaking and Listening</w:t>
      </w:r>
    </w:p>
    <w:p w14:paraId="07F96833" w14:textId="77777777" w:rsidR="004C30E5" w:rsidRPr="00D9612C" w:rsidRDefault="004C30E5" w:rsidP="004C30E5">
      <w:pPr>
        <w:pStyle w:val="FFABody"/>
        <w:numPr>
          <w:ilvl w:val="0"/>
          <w:numId w:val="3"/>
        </w:numPr>
      </w:pPr>
      <w:r w:rsidRPr="00D9612C">
        <w:t>CCSS.ELA-Literacy.SL.9-10.1. Initiate and participate effectively in a range of collaborative discussions (one-on-one, in groups, and teacher-led) with diverse partners on grades 9-10 topics, texts, and issues, building on others' ideas and expressing their own clearly and persuasively.</w:t>
      </w:r>
    </w:p>
    <w:p w14:paraId="061F2374" w14:textId="77777777" w:rsidR="004C30E5" w:rsidRPr="00D9612C" w:rsidRDefault="004C30E5" w:rsidP="004C30E5">
      <w:pPr>
        <w:pStyle w:val="FFABody"/>
        <w:numPr>
          <w:ilvl w:val="0"/>
          <w:numId w:val="3"/>
        </w:numPr>
      </w:pPr>
      <w:r w:rsidRPr="00D9612C">
        <w:t>CCSS.ELA-Literacy.SL.9-10.2. Integrate multiple sources of information presented in diverse media or formats (e.g., visually, quantitatively, orally) evaluating the credibility and accuracy of each source.</w:t>
      </w:r>
    </w:p>
    <w:p w14:paraId="739FD215" w14:textId="77777777" w:rsidR="004C30E5" w:rsidRPr="00D9612C" w:rsidRDefault="004C30E5" w:rsidP="004C30E5">
      <w:pPr>
        <w:pStyle w:val="FFABody"/>
        <w:numPr>
          <w:ilvl w:val="0"/>
          <w:numId w:val="3"/>
        </w:numPr>
      </w:pPr>
      <w:r w:rsidRPr="00D9612C">
        <w:t>CCSS.ELA-Literacy.SL.9-10.4. Present information, findings, and supporting evidence clearly, concisely, and logically such that listeners can follow the line of reasoning and the organization, development, substance, and style are appropriate to purpose, audience, and task.</w:t>
      </w:r>
    </w:p>
    <w:p w14:paraId="554B71A1" w14:textId="77777777" w:rsidR="004C30E5" w:rsidRPr="00D9612C" w:rsidRDefault="004C30E5" w:rsidP="004C30E5">
      <w:pPr>
        <w:pStyle w:val="FFABody"/>
        <w:ind w:left="720"/>
        <w:rPr>
          <w:i/>
        </w:rPr>
      </w:pPr>
    </w:p>
    <w:p w14:paraId="4A530D06" w14:textId="77777777" w:rsidR="004C30E5" w:rsidRPr="00D9612C" w:rsidRDefault="004C30E5" w:rsidP="004C30E5">
      <w:pPr>
        <w:pStyle w:val="FFASub2"/>
        <w:rPr>
          <w:b/>
        </w:rPr>
      </w:pPr>
      <w:r w:rsidRPr="00D9612C">
        <w:t xml:space="preserve">Common Core </w:t>
      </w:r>
      <w:r w:rsidRPr="00D9612C">
        <w:rPr>
          <w:rFonts w:ascii="Verdana" w:hAnsi="Verdana"/>
        </w:rPr>
        <w:t>–</w:t>
      </w:r>
      <w:r w:rsidRPr="00D9612C">
        <w:t xml:space="preserve"> Science &amp; Technical Subjects</w:t>
      </w:r>
    </w:p>
    <w:p w14:paraId="6F27695B" w14:textId="77777777" w:rsidR="004C30E5" w:rsidRPr="00D9612C" w:rsidRDefault="004C30E5" w:rsidP="004C30E5">
      <w:pPr>
        <w:pStyle w:val="FFABody"/>
        <w:numPr>
          <w:ilvl w:val="0"/>
          <w:numId w:val="3"/>
        </w:numPr>
      </w:pPr>
      <w:r w:rsidRPr="00D9612C">
        <w:t>CCSS.ELA-Literacy.RST.9-10.1. Cite specific textual evidence to support analysis of science and technical texts, attending to the precise details of explanations or descriptions.</w:t>
      </w:r>
    </w:p>
    <w:p w14:paraId="5601C184" w14:textId="77777777" w:rsidR="004C30E5" w:rsidRPr="00D9612C" w:rsidRDefault="004C30E5" w:rsidP="004C30E5">
      <w:pPr>
        <w:pStyle w:val="FFABody"/>
        <w:numPr>
          <w:ilvl w:val="0"/>
          <w:numId w:val="3"/>
        </w:numPr>
      </w:pPr>
      <w:r w:rsidRPr="00D9612C">
        <w:t>CCSS.ELA-Literacy.RST.9.10.4. Determine the meaning of symbols, key terms, and other domain-specific words and phrases as they are used in a specific scientific or technical context relevant to grades 9-10 texts and topics.</w:t>
      </w:r>
    </w:p>
    <w:p w14:paraId="1C69CFBA" w14:textId="77777777" w:rsidR="004C30E5" w:rsidRPr="00D9612C" w:rsidRDefault="004C30E5" w:rsidP="004C30E5">
      <w:pPr>
        <w:pStyle w:val="FFABody"/>
        <w:numPr>
          <w:ilvl w:val="0"/>
          <w:numId w:val="3"/>
        </w:numPr>
      </w:pPr>
      <w:r w:rsidRPr="00D9612C">
        <w:t>CCSS.ELA-Literacy.RST.9-10.8. Assess the extent to which the reasoning and evidence in a text support the author's claim or a recommendation for solving a scientific or technical problem.</w:t>
      </w:r>
    </w:p>
    <w:p w14:paraId="2252E631" w14:textId="77777777" w:rsidR="004C30E5" w:rsidRPr="00D9612C" w:rsidRDefault="004C30E5" w:rsidP="004C30E5">
      <w:pPr>
        <w:pStyle w:val="FFABody"/>
        <w:ind w:left="720"/>
        <w:rPr>
          <w:i/>
        </w:rPr>
      </w:pPr>
    </w:p>
    <w:p w14:paraId="6155B48C" w14:textId="77777777" w:rsidR="004C30E5" w:rsidRPr="00D9612C" w:rsidRDefault="004C30E5" w:rsidP="004C30E5">
      <w:pPr>
        <w:pStyle w:val="FFASub2"/>
        <w:rPr>
          <w:b/>
        </w:rPr>
      </w:pPr>
      <w:r w:rsidRPr="00D9612C">
        <w:t xml:space="preserve">Common Core </w:t>
      </w:r>
      <w:r w:rsidRPr="00D9612C">
        <w:rPr>
          <w:rFonts w:ascii="Verdana" w:hAnsi="Verdana"/>
        </w:rPr>
        <w:t>–</w:t>
      </w:r>
      <w:r w:rsidRPr="00D9612C">
        <w:t xml:space="preserve"> Literacy in Science &amp; Technical Subjects: Writing</w:t>
      </w:r>
    </w:p>
    <w:p w14:paraId="2FFC5B64" w14:textId="77777777" w:rsidR="004C30E5" w:rsidRPr="00D9612C" w:rsidRDefault="004C30E5" w:rsidP="004C30E5">
      <w:pPr>
        <w:pStyle w:val="FFABody"/>
        <w:numPr>
          <w:ilvl w:val="0"/>
          <w:numId w:val="3"/>
        </w:numPr>
      </w:pPr>
      <w:r w:rsidRPr="00D9612C">
        <w:t>CCSS.ELA-Literacy.WHST.9.10.6. Use technology, including the Internet, to produce, publish, and update individual or shared writing products, taking advantage of technology's capacity to link to other information and to display information flexibly and dynamically.</w:t>
      </w:r>
    </w:p>
    <w:p w14:paraId="7F4AE0D1" w14:textId="77777777" w:rsidR="004C30E5" w:rsidRPr="00D9612C" w:rsidRDefault="004C30E5" w:rsidP="004C30E5">
      <w:pPr>
        <w:pStyle w:val="FFABody"/>
        <w:ind w:left="720"/>
      </w:pPr>
    </w:p>
    <w:p w14:paraId="769FBBCA" w14:textId="77777777" w:rsidR="004C30E5" w:rsidRPr="00D9612C" w:rsidRDefault="004C30E5" w:rsidP="004C30E5">
      <w:pPr>
        <w:pStyle w:val="FFASub2"/>
        <w:rPr>
          <w:b/>
        </w:rPr>
      </w:pPr>
      <w:r w:rsidRPr="00D9612C">
        <w:t>Next Generation Science</w:t>
      </w:r>
    </w:p>
    <w:p w14:paraId="68F43CFA" w14:textId="77777777" w:rsidR="004C30E5" w:rsidRPr="00D9612C" w:rsidRDefault="004C30E5" w:rsidP="004C30E5">
      <w:pPr>
        <w:pStyle w:val="FFABody"/>
        <w:numPr>
          <w:ilvl w:val="0"/>
          <w:numId w:val="4"/>
        </w:numPr>
      </w:pPr>
      <w:r w:rsidRPr="00D9612C">
        <w:t>HS-ETS1-3. Evaluate a solution to a complex real-world problem based on prioritized criteria and trade-offs that account for a range of constraints, including cost, safety, reliability, and aesthetics as well as possible social, cultural, and environmental impacts.</w:t>
      </w:r>
    </w:p>
    <w:p w14:paraId="7CD421C0" w14:textId="77777777" w:rsidR="004C30E5" w:rsidRPr="00D9612C" w:rsidRDefault="004C30E5" w:rsidP="004C30E5">
      <w:pPr>
        <w:pStyle w:val="FFABody"/>
        <w:ind w:left="720"/>
      </w:pPr>
    </w:p>
    <w:p w14:paraId="711FC845" w14:textId="77777777" w:rsidR="004C30E5" w:rsidRPr="00D9612C" w:rsidRDefault="004C30E5" w:rsidP="004C30E5">
      <w:pPr>
        <w:pStyle w:val="FFASub2"/>
      </w:pPr>
      <w:r w:rsidRPr="00D9612C">
        <w:t>Green/Sustainability Knowledge and Skill Statements</w:t>
      </w:r>
    </w:p>
    <w:p w14:paraId="6B52F347" w14:textId="77777777" w:rsidR="004C30E5" w:rsidRPr="00D9612C" w:rsidRDefault="004C30E5" w:rsidP="004C30E5">
      <w:pPr>
        <w:pStyle w:val="FFABody"/>
        <w:numPr>
          <w:ilvl w:val="0"/>
          <w:numId w:val="4"/>
        </w:numPr>
      </w:pPr>
      <w:r w:rsidRPr="00D9612C">
        <w:t>AFNR Career Cluster, Statement 2. Analyze community practice or policy development related to sustainability in AFNR.</w:t>
      </w:r>
    </w:p>
    <w:p w14:paraId="684BE081" w14:textId="77777777" w:rsidR="004C30E5" w:rsidRPr="00D9612C" w:rsidRDefault="004C30E5" w:rsidP="004C30E5">
      <w:pPr>
        <w:pStyle w:val="FFABody"/>
        <w:numPr>
          <w:ilvl w:val="0"/>
          <w:numId w:val="4"/>
        </w:numPr>
      </w:pPr>
      <w:r w:rsidRPr="00D9612C">
        <w:t>AFNR Career Cluster, Statement 7. Demonstrate an understanding of green and sustainability trends that are impacting processes and markets in AFNR.</w:t>
      </w:r>
    </w:p>
    <w:p w14:paraId="41F09C7D" w14:textId="77777777" w:rsidR="004C30E5" w:rsidRPr="00D9612C" w:rsidRDefault="004C30E5" w:rsidP="004C30E5">
      <w:pPr>
        <w:pStyle w:val="FFABody"/>
        <w:ind w:left="720"/>
      </w:pPr>
    </w:p>
    <w:p w14:paraId="46B04944" w14:textId="77777777" w:rsidR="004C30E5" w:rsidRPr="00D9612C" w:rsidRDefault="004C30E5" w:rsidP="004C30E5">
      <w:pPr>
        <w:pStyle w:val="FFASub2"/>
      </w:pPr>
      <w:r w:rsidRPr="00D9612C">
        <w:t>AFNR Career Ready Practices</w:t>
      </w:r>
    </w:p>
    <w:p w14:paraId="73F79815" w14:textId="77777777" w:rsidR="004C30E5" w:rsidRPr="00D9612C" w:rsidRDefault="004C30E5" w:rsidP="004C30E5">
      <w:pPr>
        <w:pStyle w:val="FFABody"/>
        <w:numPr>
          <w:ilvl w:val="0"/>
          <w:numId w:val="4"/>
        </w:numPr>
      </w:pPr>
      <w:r w:rsidRPr="00D9612C">
        <w:t>CRP.04. Communicate clearly, effectively, and with reason. Career-ready individuals communicate thoughts, ideas and action plans with clarity, whether using written, verbal and/or visual methods.</w:t>
      </w:r>
    </w:p>
    <w:p w14:paraId="7C924A6C" w14:textId="77777777" w:rsidR="004C30E5" w:rsidRPr="00D9612C" w:rsidRDefault="004C30E5" w:rsidP="004C30E5">
      <w:pPr>
        <w:pStyle w:val="FFABody"/>
        <w:numPr>
          <w:ilvl w:val="0"/>
          <w:numId w:val="4"/>
        </w:numPr>
      </w:pPr>
      <w:r w:rsidRPr="00D9612C">
        <w:t>CRP.05. Consider the environmental, social and economic impact of decisions. Career-ready individuals understand the interrelated nature of their actions and regularly make decisions that positively impact and/or mitigate negative impact on other people, organizations and the environment.</w:t>
      </w:r>
    </w:p>
    <w:p w14:paraId="133E078D" w14:textId="77777777" w:rsidR="004C30E5" w:rsidRPr="00D9612C" w:rsidRDefault="004C30E5" w:rsidP="004C30E5">
      <w:pPr>
        <w:pStyle w:val="FFABody"/>
        <w:numPr>
          <w:ilvl w:val="0"/>
          <w:numId w:val="4"/>
        </w:numPr>
      </w:pPr>
      <w:r w:rsidRPr="00D9612C">
        <w:t>CRP.06. Demonstrate creativity and innovation. Career-ready individuals regularly think of ideas that solve problems in new and different ways, and they contribute those ideas in a useful and productive manner to improve their organization.</w:t>
      </w:r>
    </w:p>
    <w:p w14:paraId="4DB45881" w14:textId="77777777" w:rsidR="004C30E5" w:rsidRPr="00D9612C" w:rsidRDefault="004C30E5" w:rsidP="004C30E5">
      <w:pPr>
        <w:pStyle w:val="FFABody"/>
        <w:numPr>
          <w:ilvl w:val="0"/>
          <w:numId w:val="4"/>
        </w:numPr>
      </w:pPr>
      <w:r w:rsidRPr="00D9612C">
        <w:t>CRP.07. Employ valid and reliable research strategies. Career-ready individuals are discerning in accepting and using new information to make decisions, change practices or inform strategies.</w:t>
      </w:r>
    </w:p>
    <w:p w14:paraId="1AB4341E" w14:textId="77777777" w:rsidR="004C30E5" w:rsidRPr="00D9612C" w:rsidRDefault="004C30E5" w:rsidP="004C30E5">
      <w:pPr>
        <w:pStyle w:val="FFABody"/>
        <w:numPr>
          <w:ilvl w:val="0"/>
          <w:numId w:val="4"/>
        </w:numPr>
      </w:pPr>
      <w:r w:rsidRPr="00D9612C">
        <w:t>CRP.08. Utilize critical thinking to make sense of problems and persevere in solving them. Career-ready individuals readily recognize problems in the workplace, understand the nature of the problem, and devise effective plans to solve the problem.</w:t>
      </w:r>
    </w:p>
    <w:p w14:paraId="0E4021EB" w14:textId="77777777" w:rsidR="004C30E5" w:rsidRPr="00D9612C" w:rsidRDefault="004C30E5" w:rsidP="004C30E5">
      <w:pPr>
        <w:pStyle w:val="FFABody"/>
        <w:ind w:left="720"/>
      </w:pPr>
    </w:p>
    <w:p w14:paraId="4D61DEA1" w14:textId="77777777" w:rsidR="004C30E5" w:rsidRPr="00D9612C" w:rsidRDefault="004C30E5" w:rsidP="004C30E5">
      <w:pPr>
        <w:pStyle w:val="FFASub2"/>
      </w:pPr>
      <w:r w:rsidRPr="00D9612C">
        <w:t>Partnership for 21</w:t>
      </w:r>
      <w:r w:rsidRPr="00D9612C">
        <w:rPr>
          <w:vertAlign w:val="superscript"/>
        </w:rPr>
        <w:t>st</w:t>
      </w:r>
      <w:r w:rsidRPr="00D9612C">
        <w:t xml:space="preserve"> Century Skills </w:t>
      </w:r>
    </w:p>
    <w:p w14:paraId="3EA6B169" w14:textId="77777777" w:rsidR="004C30E5" w:rsidRPr="00D9612C" w:rsidRDefault="004C30E5" w:rsidP="004C30E5">
      <w:pPr>
        <w:pStyle w:val="FFABody"/>
        <w:numPr>
          <w:ilvl w:val="0"/>
          <w:numId w:val="4"/>
        </w:numPr>
      </w:pPr>
      <w:r w:rsidRPr="00D9612C">
        <w:lastRenderedPageBreak/>
        <w:t>Communication</w:t>
      </w:r>
    </w:p>
    <w:p w14:paraId="1BF0EAB4" w14:textId="77777777" w:rsidR="004C30E5" w:rsidRPr="00D9612C" w:rsidRDefault="004C30E5" w:rsidP="004C30E5">
      <w:pPr>
        <w:pStyle w:val="FFABody"/>
        <w:numPr>
          <w:ilvl w:val="0"/>
          <w:numId w:val="4"/>
        </w:numPr>
      </w:pPr>
      <w:r w:rsidRPr="00D9612C">
        <w:t>Critical Thinking and Problem Solving</w:t>
      </w:r>
    </w:p>
    <w:p w14:paraId="0468C1E7" w14:textId="77777777" w:rsidR="004C30E5" w:rsidRPr="00D9612C" w:rsidRDefault="004C30E5" w:rsidP="004C30E5">
      <w:pPr>
        <w:pStyle w:val="FFABody"/>
        <w:numPr>
          <w:ilvl w:val="0"/>
          <w:numId w:val="4"/>
        </w:numPr>
      </w:pPr>
      <w:r w:rsidRPr="00D9612C">
        <w:t>Information, Communications, and Technology Literacy</w:t>
      </w:r>
    </w:p>
    <w:p w14:paraId="41E36B79" w14:textId="77777777" w:rsidR="004C30E5" w:rsidRPr="00D9612C" w:rsidRDefault="004C30E5" w:rsidP="004C30E5">
      <w:pPr>
        <w:pStyle w:val="FFABody"/>
        <w:numPr>
          <w:ilvl w:val="0"/>
          <w:numId w:val="4"/>
        </w:numPr>
      </w:pPr>
      <w:r w:rsidRPr="00D9612C">
        <w:t>Initiative and Self-Direction</w:t>
      </w:r>
    </w:p>
    <w:p w14:paraId="5BAA6D08" w14:textId="2721C3C7" w:rsidR="0079520C" w:rsidRDefault="004C30E5" w:rsidP="002361C2">
      <w:pPr>
        <w:pStyle w:val="FFABody"/>
        <w:numPr>
          <w:ilvl w:val="0"/>
          <w:numId w:val="4"/>
        </w:numPr>
      </w:pPr>
      <w:r w:rsidRPr="00D9612C">
        <w:t>Think Creatively</w:t>
      </w:r>
    </w:p>
    <w:p w14:paraId="0B0C5E1E" w14:textId="4417AF3C" w:rsidR="002361C2" w:rsidRPr="00611C37" w:rsidRDefault="002361C2" w:rsidP="002361C2">
      <w:pPr>
        <w:pStyle w:val="FFASub1"/>
      </w:pPr>
      <w:r w:rsidRPr="00611C37">
        <w:t>Lesson Plan:</w:t>
      </w:r>
    </w:p>
    <w:p w14:paraId="5DF30081" w14:textId="7C6A7283" w:rsidR="00295BEC" w:rsidRPr="00295BEC" w:rsidRDefault="002361C2" w:rsidP="00655392">
      <w:pPr>
        <w:pStyle w:val="FFABody"/>
        <w:numPr>
          <w:ilvl w:val="0"/>
          <w:numId w:val="6"/>
        </w:numPr>
        <w:rPr>
          <w:i/>
        </w:rPr>
      </w:pPr>
      <w:r w:rsidRPr="0095179F">
        <w:rPr>
          <w:i/>
          <w:color w:val="004C97"/>
        </w:rPr>
        <w:t>Bell Ringer:</w:t>
      </w:r>
      <w:r w:rsidRPr="0095179F">
        <w:rPr>
          <w:i/>
        </w:rPr>
        <w:t xml:space="preserve"> </w:t>
      </w:r>
      <w:r w:rsidR="00143D41">
        <w:t xml:space="preserve">In a free market, </w:t>
      </w:r>
      <w:r w:rsidR="00A345A5">
        <w:t>Agriculture</w:t>
      </w:r>
      <w:r w:rsidR="00143D41">
        <w:t xml:space="preserve">, </w:t>
      </w:r>
      <w:r w:rsidR="00A345A5">
        <w:t xml:space="preserve">Food </w:t>
      </w:r>
      <w:r w:rsidR="00143D41">
        <w:t xml:space="preserve">and </w:t>
      </w:r>
      <w:r w:rsidR="00A345A5">
        <w:t xml:space="preserve">Natural Resources </w:t>
      </w:r>
      <w:r w:rsidR="00D751EC">
        <w:t xml:space="preserve">(AFNR) </w:t>
      </w:r>
      <w:r w:rsidR="000E5DCC">
        <w:t xml:space="preserve">systems </w:t>
      </w:r>
      <w:r w:rsidR="00143D41">
        <w:t xml:space="preserve">are driven by consumer demands. Consumer demands </w:t>
      </w:r>
      <w:r w:rsidR="000E5DCC">
        <w:t xml:space="preserve">are </w:t>
      </w:r>
      <w:r w:rsidR="00143D41">
        <w:t>shaped by several factors</w:t>
      </w:r>
      <w:r w:rsidR="00295BEC">
        <w:t>.</w:t>
      </w:r>
    </w:p>
    <w:p w14:paraId="3B24DA67" w14:textId="50254130" w:rsidR="00655392" w:rsidRDefault="00295BEC" w:rsidP="00295BEC">
      <w:pPr>
        <w:pStyle w:val="FFABody"/>
        <w:numPr>
          <w:ilvl w:val="1"/>
          <w:numId w:val="6"/>
        </w:numPr>
      </w:pPr>
      <w:r>
        <w:t>Grasping how consumers influence the markets begins with understanding consumer purchasing power and motivations for buying agricultural products in a capitalist economy</w:t>
      </w:r>
      <w:r w:rsidR="00A345A5">
        <w:t>.</w:t>
      </w:r>
      <w:r>
        <w:t xml:space="preserve"> </w:t>
      </w:r>
    </w:p>
    <w:p w14:paraId="0748C66A" w14:textId="7C817184" w:rsidR="000B24E6" w:rsidRDefault="000B24E6" w:rsidP="000B24E6">
      <w:pPr>
        <w:pStyle w:val="FFABody"/>
        <w:numPr>
          <w:ilvl w:val="2"/>
          <w:numId w:val="6"/>
        </w:numPr>
      </w:pPr>
      <w:r>
        <w:t xml:space="preserve">Hand </w:t>
      </w:r>
      <w:r w:rsidRPr="0062196D">
        <w:t>out the “</w:t>
      </w:r>
      <w:r w:rsidR="0090538B" w:rsidRPr="0062196D">
        <w:t xml:space="preserve">Role of </w:t>
      </w:r>
      <w:r w:rsidR="0061039D" w:rsidRPr="0062196D">
        <w:t>Consumer</w:t>
      </w:r>
      <w:r w:rsidR="0090538B" w:rsidRPr="0062196D">
        <w:t>s</w:t>
      </w:r>
      <w:r w:rsidR="0061039D" w:rsidRPr="0062196D">
        <w:t xml:space="preserve"> </w:t>
      </w:r>
      <w:r w:rsidR="0090538B" w:rsidRPr="0062196D">
        <w:t>in the Market</w:t>
      </w:r>
      <w:r w:rsidRPr="0062196D">
        <w:t>” worksheet</w:t>
      </w:r>
      <w:r w:rsidRPr="00B803FD">
        <w:t>,</w:t>
      </w:r>
      <w:r>
        <w:t xml:space="preserve"> and</w:t>
      </w:r>
      <w:r w:rsidRPr="00B803FD">
        <w:t xml:space="preserve"> encourage</w:t>
      </w:r>
      <w:r>
        <w:t xml:space="preserve"> students to </w:t>
      </w:r>
      <w:r w:rsidR="00651E11">
        <w:t xml:space="preserve">brainstorm the different ways </w:t>
      </w:r>
      <w:r w:rsidR="0061039D">
        <w:t xml:space="preserve">consumers influence </w:t>
      </w:r>
      <w:r w:rsidR="0090538B">
        <w:t>products on the shelf</w:t>
      </w:r>
      <w:r w:rsidR="00651E11">
        <w:t xml:space="preserve">. </w:t>
      </w:r>
    </w:p>
    <w:p w14:paraId="74320E6B" w14:textId="77777777" w:rsidR="00C33AB1" w:rsidRDefault="000B24E6" w:rsidP="00C33AB1">
      <w:pPr>
        <w:pStyle w:val="FFABody"/>
        <w:numPr>
          <w:ilvl w:val="3"/>
          <w:numId w:val="6"/>
        </w:numPr>
        <w:rPr>
          <w:color w:val="000000" w:themeColor="text1"/>
        </w:rPr>
      </w:pPr>
      <w:r>
        <w:rPr>
          <w:color w:val="000000" w:themeColor="text1"/>
        </w:rPr>
        <w:t>Questions included in the worksheet:</w:t>
      </w:r>
    </w:p>
    <w:p w14:paraId="2189BA38" w14:textId="1AB8026E" w:rsidR="00C33AB1" w:rsidRDefault="00997A4C" w:rsidP="00C33AB1">
      <w:pPr>
        <w:pStyle w:val="FFABody"/>
        <w:numPr>
          <w:ilvl w:val="4"/>
          <w:numId w:val="6"/>
        </w:numPr>
        <w:rPr>
          <w:color w:val="000000" w:themeColor="text1"/>
        </w:rPr>
      </w:pPr>
      <w:r>
        <w:t>Visit the “Supply and Demand,</w:t>
      </w:r>
      <w:r w:rsidR="00A345A5">
        <w:t>”</w:t>
      </w:r>
      <w:r>
        <w:t xml:space="preserve"> </w:t>
      </w:r>
      <w:r w:rsidR="00A345A5">
        <w:t>“</w:t>
      </w:r>
      <w:r>
        <w:t>Markets and Prices” and “Economic Systems” webpages by The Library of Economics and Liberty (n.d.) website and define the following economic terms</w:t>
      </w:r>
      <w:r w:rsidR="00A345A5">
        <w:t xml:space="preserve"> </w:t>
      </w:r>
      <w:r>
        <w:t>—</w:t>
      </w:r>
      <w:r w:rsidR="00A345A5">
        <w:t xml:space="preserve"> </w:t>
      </w:r>
      <w:r>
        <w:t>capitalism, supply, demand, equilibrium prices</w:t>
      </w:r>
      <w:r w:rsidR="00A345A5">
        <w:t xml:space="preserve"> and</w:t>
      </w:r>
      <w:r>
        <w:t xml:space="preserve"> market-clearing price.</w:t>
      </w:r>
    </w:p>
    <w:p w14:paraId="477925F2" w14:textId="77777777" w:rsidR="00C33AB1" w:rsidRDefault="00997A4C" w:rsidP="00997A4C">
      <w:pPr>
        <w:pStyle w:val="FFABody"/>
        <w:numPr>
          <w:ilvl w:val="4"/>
          <w:numId w:val="6"/>
        </w:numPr>
        <w:rPr>
          <w:color w:val="000000" w:themeColor="text1"/>
        </w:rPr>
      </w:pPr>
      <w:r>
        <w:t>Based on what you learned from these definitions, explain the role of a consumer in a capitalist economy.</w:t>
      </w:r>
    </w:p>
    <w:p w14:paraId="3E68566B" w14:textId="77777777" w:rsidR="00C33AB1" w:rsidRDefault="00997A4C" w:rsidP="00C33AB1">
      <w:pPr>
        <w:pStyle w:val="FFABody"/>
        <w:numPr>
          <w:ilvl w:val="4"/>
          <w:numId w:val="6"/>
        </w:numPr>
        <w:rPr>
          <w:color w:val="000000" w:themeColor="text1"/>
        </w:rPr>
      </w:pPr>
      <w:r>
        <w:t>What is the role of a consumer in supply and demand?</w:t>
      </w:r>
    </w:p>
    <w:p w14:paraId="68DF5A02" w14:textId="2041ECBC" w:rsidR="00C33AB1" w:rsidRDefault="00C33AB1" w:rsidP="00C33AB1">
      <w:pPr>
        <w:pStyle w:val="FFABody"/>
        <w:numPr>
          <w:ilvl w:val="4"/>
          <w:numId w:val="6"/>
        </w:numPr>
        <w:rPr>
          <w:color w:val="000000" w:themeColor="text1"/>
        </w:rPr>
      </w:pPr>
      <w:r>
        <w:t>Visit the</w:t>
      </w:r>
      <w:r w:rsidRPr="00BF3D25">
        <w:t xml:space="preserve"> “</w:t>
      </w:r>
      <w:r w:rsidR="00A345A5">
        <w:t>Five</w:t>
      </w:r>
      <w:r w:rsidR="00A345A5" w:rsidRPr="00BF3D25">
        <w:t xml:space="preserve"> </w:t>
      </w:r>
      <w:r w:rsidRPr="00BF3D25">
        <w:t xml:space="preserve">Common Factors Influencing Consumer Behavior” by </w:t>
      </w:r>
      <w:proofErr w:type="spellStart"/>
      <w:r w:rsidRPr="00BF3D25">
        <w:t>iResearch</w:t>
      </w:r>
      <w:proofErr w:type="spellEnd"/>
      <w:r w:rsidRPr="00BF3D25">
        <w:t xml:space="preserve"> Services (2018) website, available at </w:t>
      </w:r>
      <w:hyperlink r:id="rId33" w:history="1">
        <w:r w:rsidRPr="00BF3D25">
          <w:rPr>
            <w:rStyle w:val="Hyperlink"/>
          </w:rPr>
          <w:t>https://www.i</w:t>
        </w:r>
        <w:r w:rsidRPr="00BF3D25">
          <w:rPr>
            <w:rStyle w:val="Hyperlink"/>
          </w:rPr>
          <w:t>r</w:t>
        </w:r>
        <w:r w:rsidRPr="00BF3D25">
          <w:rPr>
            <w:rStyle w:val="Hyperlink"/>
          </w:rPr>
          <w:t>esearchservices.com/5-common-factors-influencing-consumer-behavior/</w:t>
        </w:r>
      </w:hyperlink>
      <w:r w:rsidR="00A345A5">
        <w:t>.</w:t>
      </w:r>
      <w:r w:rsidRPr="00BF3D25">
        <w:t xml:space="preserve"> </w:t>
      </w:r>
    </w:p>
    <w:p w14:paraId="0B0156BC" w14:textId="1C23B9AC" w:rsidR="00C33AB1" w:rsidRDefault="00C33AB1" w:rsidP="00C33AB1">
      <w:pPr>
        <w:pStyle w:val="FFABody"/>
        <w:numPr>
          <w:ilvl w:val="4"/>
          <w:numId w:val="6"/>
        </w:numPr>
        <w:rPr>
          <w:color w:val="000000" w:themeColor="text1"/>
        </w:rPr>
      </w:pPr>
      <w:r>
        <w:t>Define each of the factors pertaining to the purchasing patterns of consumers in a free market</w:t>
      </w:r>
      <w:r w:rsidR="00A345A5">
        <w:t xml:space="preserve"> </w:t>
      </w:r>
      <w:r>
        <w:t>—</w:t>
      </w:r>
      <w:r w:rsidR="00A345A5">
        <w:t xml:space="preserve"> </w:t>
      </w:r>
      <w:r>
        <w:t>marketing campaigns, economic campaigns, personal preferences, group influence and purchasing power.</w:t>
      </w:r>
    </w:p>
    <w:p w14:paraId="5AF6EDFE" w14:textId="4D692890" w:rsidR="00C33AB1" w:rsidRPr="00C33AB1" w:rsidRDefault="00C33AB1" w:rsidP="00C33AB1">
      <w:pPr>
        <w:pStyle w:val="FFABody"/>
        <w:numPr>
          <w:ilvl w:val="4"/>
          <w:numId w:val="6"/>
        </w:numPr>
        <w:rPr>
          <w:color w:val="000000" w:themeColor="text1"/>
        </w:rPr>
      </w:pPr>
      <w:r>
        <w:t>What is a consumer’s role in each of these steps?</w:t>
      </w:r>
    </w:p>
    <w:p w14:paraId="7DF23D9C" w14:textId="3270B2B9" w:rsidR="000B24E6" w:rsidRDefault="000B24E6" w:rsidP="000B24E6">
      <w:pPr>
        <w:pStyle w:val="FFABody"/>
        <w:numPr>
          <w:ilvl w:val="2"/>
          <w:numId w:val="6"/>
        </w:numPr>
      </w:pPr>
      <w:r>
        <w:t xml:space="preserve">As a class, </w:t>
      </w:r>
      <w:r w:rsidR="0061039D">
        <w:t xml:space="preserve">discuss the consumer’s role in </w:t>
      </w:r>
      <w:r w:rsidR="0090538B">
        <w:t>free markets</w:t>
      </w:r>
      <w:r w:rsidR="00651E11">
        <w:t>.</w:t>
      </w:r>
      <w:r>
        <w:t xml:space="preserve"> </w:t>
      </w:r>
    </w:p>
    <w:p w14:paraId="45941B15" w14:textId="77777777" w:rsidR="00A17980" w:rsidRDefault="00A17980" w:rsidP="00504A5A">
      <w:pPr>
        <w:pStyle w:val="FFABody"/>
      </w:pPr>
    </w:p>
    <w:p w14:paraId="0F268E54" w14:textId="77777777" w:rsidR="0090538B" w:rsidRDefault="00504A5A" w:rsidP="005B2045">
      <w:pPr>
        <w:pStyle w:val="FFABody"/>
        <w:numPr>
          <w:ilvl w:val="0"/>
          <w:numId w:val="6"/>
        </w:numPr>
      </w:pPr>
      <w:r w:rsidRPr="00987018">
        <w:rPr>
          <w:i/>
          <w:color w:val="004C97"/>
        </w:rPr>
        <w:t>Introduction:</w:t>
      </w:r>
      <w:r>
        <w:t xml:space="preserve"> </w:t>
      </w:r>
      <w:r w:rsidR="0090538B">
        <w:t xml:space="preserve">In addition to consumer purchasing power, technology also drives what and how agricultural items are produced. </w:t>
      </w:r>
    </w:p>
    <w:p w14:paraId="27DFAF8C" w14:textId="3C5C92F8" w:rsidR="003267A3" w:rsidRDefault="0090538B" w:rsidP="0090538B">
      <w:pPr>
        <w:pStyle w:val="FFABody"/>
        <w:numPr>
          <w:ilvl w:val="1"/>
          <w:numId w:val="6"/>
        </w:numPr>
      </w:pPr>
      <w:r>
        <w:t xml:space="preserve">Personal health, sustainability and nutrition play key roles in driving </w:t>
      </w:r>
      <w:r w:rsidR="00CE7864">
        <w:t>Agriculture</w:t>
      </w:r>
      <w:r>
        <w:t xml:space="preserve">, </w:t>
      </w:r>
      <w:r w:rsidR="00CE7864">
        <w:t>F</w:t>
      </w:r>
      <w:r>
        <w:t xml:space="preserve">ood and </w:t>
      </w:r>
      <w:r w:rsidR="00CE7864">
        <w:t xml:space="preserve">Natural Resources </w:t>
      </w:r>
      <w:r>
        <w:t xml:space="preserve">systems. Economics, governmental regulations and policies, environment and demographics also influence the market. </w:t>
      </w:r>
      <w:r w:rsidR="00384A59">
        <w:t>Nevertheless, the food value chain supports the transportation of goods from the producer to the consumer.</w:t>
      </w:r>
    </w:p>
    <w:p w14:paraId="791E7096" w14:textId="33D2B2A8" w:rsidR="006E4D7D" w:rsidRPr="00A65DEE" w:rsidRDefault="0090538B" w:rsidP="006E4D7D">
      <w:pPr>
        <w:pStyle w:val="FFABody"/>
        <w:numPr>
          <w:ilvl w:val="2"/>
          <w:numId w:val="6"/>
        </w:numPr>
      </w:pPr>
      <w:r w:rsidRPr="00A65DEE">
        <w:t xml:space="preserve">Watch </w:t>
      </w:r>
      <w:r w:rsidR="006E4D7D" w:rsidRPr="00A65DEE">
        <w:t>Bayer Crop Science’s (2017) video “Food Chain Partnership: Trends in Modern Agriculture</w:t>
      </w:r>
      <w:r w:rsidR="00CE7864">
        <w:t>,</w:t>
      </w:r>
      <w:r w:rsidR="006E4D7D" w:rsidRPr="00A65DEE">
        <w:t xml:space="preserve">” </w:t>
      </w:r>
      <w:r w:rsidR="00CE7864">
        <w:t>available</w:t>
      </w:r>
      <w:r w:rsidRPr="00A65DEE">
        <w:t xml:space="preserve"> at</w:t>
      </w:r>
      <w:r w:rsidR="006E4D7D" w:rsidRPr="00A65DEE">
        <w:t xml:space="preserve"> </w:t>
      </w:r>
      <w:hyperlink r:id="rId34" w:history="1">
        <w:r w:rsidR="00593E03" w:rsidRPr="00A426C4">
          <w:rPr>
            <w:rStyle w:val="Hyperlink"/>
          </w:rPr>
          <w:t>https://www.youtube.com/watch?v=SdmWSOC4TrM</w:t>
        </w:r>
      </w:hyperlink>
      <w:r w:rsidR="00593E03">
        <w:t xml:space="preserve">. </w:t>
      </w:r>
    </w:p>
    <w:p w14:paraId="67F42B92" w14:textId="0B3D6333" w:rsidR="0090538B" w:rsidRPr="00A65DEE" w:rsidRDefault="0090538B" w:rsidP="006E4D7D">
      <w:pPr>
        <w:pStyle w:val="FFABody"/>
        <w:numPr>
          <w:ilvl w:val="3"/>
          <w:numId w:val="6"/>
        </w:numPr>
      </w:pPr>
      <w:r w:rsidRPr="00A65DEE">
        <w:rPr>
          <w:i/>
        </w:rPr>
        <w:t>Optional:</w:t>
      </w:r>
      <w:r w:rsidRPr="00A65DEE">
        <w:t xml:space="preserve"> If YouTube is not available, have students visit </w:t>
      </w:r>
      <w:r w:rsidR="006E4D7D" w:rsidRPr="00A65DEE">
        <w:t xml:space="preserve">Bayer Crop Science’s (2017) Food Chain Partnership website, </w:t>
      </w:r>
      <w:hyperlink r:id="rId35" w:history="1">
        <w:r w:rsidR="006E4D7D" w:rsidRPr="00A65DEE">
          <w:rPr>
            <w:rStyle w:val="Hyperlink"/>
          </w:rPr>
          <w:t>https://www.foodcha</w:t>
        </w:r>
        <w:r w:rsidR="006E4D7D" w:rsidRPr="00A65DEE">
          <w:rPr>
            <w:rStyle w:val="Hyperlink"/>
          </w:rPr>
          <w:t>i</w:t>
        </w:r>
        <w:r w:rsidR="006E4D7D" w:rsidRPr="00A65DEE">
          <w:rPr>
            <w:rStyle w:val="Hyperlink"/>
          </w:rPr>
          <w:t>npartnership.cropscience.bayer.com</w:t>
        </w:r>
      </w:hyperlink>
      <w:r w:rsidR="00CE7864">
        <w:t>.</w:t>
      </w:r>
      <w:r w:rsidR="006E4D7D" w:rsidRPr="00A65DEE">
        <w:t xml:space="preserve"> </w:t>
      </w:r>
    </w:p>
    <w:p w14:paraId="182FE3A4" w14:textId="198599B3" w:rsidR="0090538B" w:rsidRPr="00A65DEE" w:rsidRDefault="0090538B" w:rsidP="0090538B">
      <w:pPr>
        <w:pStyle w:val="FFABody"/>
        <w:numPr>
          <w:ilvl w:val="2"/>
          <w:numId w:val="6"/>
        </w:numPr>
      </w:pPr>
      <w:r w:rsidRPr="00A65DEE">
        <w:t>Have students complete the “</w:t>
      </w:r>
      <w:r w:rsidR="00611104" w:rsidRPr="00A65DEE">
        <w:t>Importance</w:t>
      </w:r>
      <w:r w:rsidR="00AF5487" w:rsidRPr="00A65DEE">
        <w:t xml:space="preserve"> </w:t>
      </w:r>
      <w:r w:rsidR="00611104" w:rsidRPr="00A65DEE">
        <w:t>of</w:t>
      </w:r>
      <w:r w:rsidR="00AF5487" w:rsidRPr="00A65DEE">
        <w:t xml:space="preserve"> the </w:t>
      </w:r>
      <w:r w:rsidR="0061201D" w:rsidRPr="00A65DEE">
        <w:t>Food</w:t>
      </w:r>
      <w:r w:rsidR="00AF5487" w:rsidRPr="00A65DEE">
        <w:t xml:space="preserve"> Value</w:t>
      </w:r>
      <w:r w:rsidR="0061201D" w:rsidRPr="00A65DEE">
        <w:t xml:space="preserve"> Chain</w:t>
      </w:r>
      <w:r w:rsidRPr="00A65DEE">
        <w:t>” worksheet and discuss.</w:t>
      </w:r>
    </w:p>
    <w:p w14:paraId="003CDAE8" w14:textId="77777777" w:rsidR="0090538B" w:rsidRPr="00A65DEE" w:rsidRDefault="0090538B" w:rsidP="0090538B">
      <w:pPr>
        <w:pStyle w:val="FFABody"/>
        <w:numPr>
          <w:ilvl w:val="3"/>
          <w:numId w:val="6"/>
        </w:numPr>
        <w:rPr>
          <w:color w:val="000000" w:themeColor="text1"/>
        </w:rPr>
      </w:pPr>
      <w:r w:rsidRPr="00A65DEE">
        <w:rPr>
          <w:color w:val="000000" w:themeColor="text1"/>
        </w:rPr>
        <w:t>Questions included in the worksheet:</w:t>
      </w:r>
    </w:p>
    <w:p w14:paraId="21656045" w14:textId="77777777" w:rsidR="00EB7C33" w:rsidRDefault="00EB7C33" w:rsidP="00EB7C33">
      <w:pPr>
        <w:pStyle w:val="FFABody"/>
        <w:numPr>
          <w:ilvl w:val="4"/>
          <w:numId w:val="6"/>
        </w:numPr>
      </w:pPr>
      <w:r>
        <w:t>What is the definition of “value added”? What does the process of “adding value” to a product entail?</w:t>
      </w:r>
    </w:p>
    <w:p w14:paraId="4DB1ABF1" w14:textId="571209BA" w:rsidR="00EB7C33" w:rsidRDefault="00EB7C33" w:rsidP="00EB7C33">
      <w:pPr>
        <w:pStyle w:val="FFABody"/>
        <w:numPr>
          <w:ilvl w:val="4"/>
          <w:numId w:val="6"/>
        </w:numPr>
      </w:pPr>
      <w:r>
        <w:t xml:space="preserve">Compare and contrast commodities and products. Why </w:t>
      </w:r>
      <w:r w:rsidR="00CE7864">
        <w:t xml:space="preserve">do we </w:t>
      </w:r>
      <w:r>
        <w:t>“add</w:t>
      </w:r>
      <w:r w:rsidRPr="002C4E2B">
        <w:t xml:space="preserve"> value</w:t>
      </w:r>
      <w:r>
        <w:t>”</w:t>
      </w:r>
      <w:r w:rsidRPr="002C4E2B">
        <w:t xml:space="preserve"> to raw commodities</w:t>
      </w:r>
      <w:r>
        <w:t>?</w:t>
      </w:r>
    </w:p>
    <w:p w14:paraId="38208AFD" w14:textId="4D136183" w:rsidR="00EB7C33" w:rsidRPr="00EB7C33" w:rsidRDefault="00EB7C33" w:rsidP="00EB7C33">
      <w:pPr>
        <w:pStyle w:val="FFABody"/>
        <w:numPr>
          <w:ilvl w:val="4"/>
          <w:numId w:val="6"/>
        </w:numPr>
      </w:pPr>
      <w:r w:rsidRPr="00EB7C33">
        <w:t xml:space="preserve">Adding value to products can be accomplished in a </w:t>
      </w:r>
      <w:r>
        <w:t>few</w:t>
      </w:r>
      <w:r w:rsidRPr="00EB7C33">
        <w:t xml:space="preserve"> ways, but generally falls into one of two main types</w:t>
      </w:r>
      <w:r w:rsidR="00CE7864">
        <w:t>. What are those types?</w:t>
      </w:r>
      <w:r w:rsidRPr="00EB7C33">
        <w:t xml:space="preserve"> </w:t>
      </w:r>
    </w:p>
    <w:p w14:paraId="1A2DF688" w14:textId="77777777" w:rsidR="00EB7C33" w:rsidRDefault="00EB7C33" w:rsidP="00E42E87">
      <w:pPr>
        <w:pStyle w:val="FFABody"/>
      </w:pPr>
    </w:p>
    <w:p w14:paraId="2BC76B69" w14:textId="6C7426BC" w:rsidR="00DB79E5" w:rsidRDefault="00332772" w:rsidP="000932CA">
      <w:pPr>
        <w:pStyle w:val="FFABody"/>
        <w:numPr>
          <w:ilvl w:val="0"/>
          <w:numId w:val="6"/>
        </w:numPr>
      </w:pPr>
      <w:r w:rsidRPr="00611C37">
        <w:rPr>
          <w:i/>
          <w:color w:val="004C97"/>
        </w:rPr>
        <w:t>Part 1</w:t>
      </w:r>
      <w:r>
        <w:rPr>
          <w:i/>
          <w:color w:val="004C97"/>
        </w:rPr>
        <w:t>:</w:t>
      </w:r>
      <w:r w:rsidRPr="00611C37">
        <w:rPr>
          <w:i/>
          <w:color w:val="004C97"/>
        </w:rPr>
        <w:t xml:space="preserve"> </w:t>
      </w:r>
      <w:r w:rsidR="00FC493F">
        <w:rPr>
          <w:i/>
          <w:color w:val="004C97"/>
        </w:rPr>
        <w:t xml:space="preserve">Basics </w:t>
      </w:r>
      <w:r w:rsidR="00D610BF">
        <w:rPr>
          <w:i/>
          <w:color w:val="004C97"/>
        </w:rPr>
        <w:t xml:space="preserve">of </w:t>
      </w:r>
      <w:r w:rsidR="00FE69C4">
        <w:rPr>
          <w:i/>
          <w:color w:val="004C97"/>
        </w:rPr>
        <w:t xml:space="preserve">the </w:t>
      </w:r>
      <w:r w:rsidR="00C923F7">
        <w:rPr>
          <w:i/>
          <w:color w:val="004C97"/>
        </w:rPr>
        <w:t>Agriculture</w:t>
      </w:r>
      <w:r w:rsidR="00FE69C4">
        <w:rPr>
          <w:i/>
          <w:color w:val="004C97"/>
        </w:rPr>
        <w:t xml:space="preserve">, Food and Natural Resources </w:t>
      </w:r>
      <w:r w:rsidR="00531EC0">
        <w:rPr>
          <w:i/>
          <w:color w:val="004C97"/>
        </w:rPr>
        <w:t xml:space="preserve">(AFNR) </w:t>
      </w:r>
      <w:r w:rsidR="00FE69C4">
        <w:rPr>
          <w:i/>
          <w:color w:val="004C97"/>
        </w:rPr>
        <w:t>Value Chain</w:t>
      </w:r>
    </w:p>
    <w:p w14:paraId="0817024C" w14:textId="5292471E" w:rsidR="00AF5487" w:rsidRDefault="00AF5487" w:rsidP="007C33C1">
      <w:pPr>
        <w:pStyle w:val="FFABody"/>
        <w:numPr>
          <w:ilvl w:val="1"/>
          <w:numId w:val="6"/>
        </w:numPr>
      </w:pPr>
      <w:r>
        <w:t xml:space="preserve">The agricultural food chain engages several players from </w:t>
      </w:r>
      <w:r w:rsidR="006522F5">
        <w:t>production</w:t>
      </w:r>
      <w:r>
        <w:t xml:space="preserve"> to </w:t>
      </w:r>
      <w:r w:rsidR="006522F5">
        <w:t>the consumer</w:t>
      </w:r>
      <w:r>
        <w:t>.</w:t>
      </w:r>
    </w:p>
    <w:p w14:paraId="0CF9B742" w14:textId="7B90AB17" w:rsidR="00B410AB" w:rsidRDefault="00611104" w:rsidP="00B410AB">
      <w:pPr>
        <w:pStyle w:val="FFABody"/>
        <w:numPr>
          <w:ilvl w:val="2"/>
          <w:numId w:val="6"/>
        </w:numPr>
      </w:pPr>
      <w:r>
        <w:t xml:space="preserve">For a brief overview, </w:t>
      </w:r>
      <w:r w:rsidR="00C42F1A">
        <w:t xml:space="preserve">study </w:t>
      </w:r>
      <w:r w:rsidR="00B410AB">
        <w:t>the National FFA Organization’s “</w:t>
      </w:r>
      <w:r w:rsidR="00B410AB" w:rsidRPr="00611104">
        <w:t>Agriculture, Food and Natural Resources Value Chain</w:t>
      </w:r>
      <w:r w:rsidR="00B410AB">
        <w:t>” (2019) diagram.</w:t>
      </w:r>
    </w:p>
    <w:p w14:paraId="62F804AA" w14:textId="6D3A6D88" w:rsidR="00B410AB" w:rsidRDefault="00C42F1A" w:rsidP="00B410AB">
      <w:pPr>
        <w:pStyle w:val="FFABody"/>
        <w:numPr>
          <w:ilvl w:val="3"/>
          <w:numId w:val="9"/>
        </w:numPr>
      </w:pPr>
      <w:r>
        <w:rPr>
          <w:noProof/>
        </w:rPr>
        <w:lastRenderedPageBreak/>
        <w:drawing>
          <wp:anchor distT="0" distB="0" distL="114300" distR="114300" simplePos="0" relativeHeight="251653632" behindDoc="0" locked="0" layoutInCell="1" allowOverlap="1" wp14:anchorId="5094BB22" wp14:editId="7265F0E5">
            <wp:simplePos x="0" y="0"/>
            <wp:positionH relativeFrom="column">
              <wp:posOffset>828675</wp:posOffset>
            </wp:positionH>
            <wp:positionV relativeFrom="paragraph">
              <wp:posOffset>406400</wp:posOffset>
            </wp:positionV>
            <wp:extent cx="5493385" cy="2519045"/>
            <wp:effectExtent l="0" t="0" r="0" b="0"/>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5493385" cy="2519045"/>
                    </a:xfrm>
                    <a:prstGeom prst="rect">
                      <a:avLst/>
                    </a:prstGeom>
                  </pic:spPr>
                </pic:pic>
              </a:graphicData>
            </a:graphic>
            <wp14:sizeRelH relativeFrom="margin">
              <wp14:pctWidth>0</wp14:pctWidth>
            </wp14:sizeRelH>
            <wp14:sizeRelV relativeFrom="margin">
              <wp14:pctHeight>0</wp14:pctHeight>
            </wp14:sizeRelV>
          </wp:anchor>
        </w:drawing>
      </w:r>
      <w:r w:rsidR="009369CE">
        <w:t>Compare the value chain example with key terms and definitions provided by</w:t>
      </w:r>
      <w:r w:rsidR="00B410AB">
        <w:t xml:space="preserve"> the Agricultural Marketed Resource Center (AMRC) website</w:t>
      </w:r>
      <w:r>
        <w:t xml:space="preserve"> (</w:t>
      </w:r>
      <w:hyperlink r:id="rId37" w:history="1">
        <w:r w:rsidR="00593E03" w:rsidRPr="00A426C4">
          <w:rPr>
            <w:rStyle w:val="Hyperlink"/>
          </w:rPr>
          <w:t>https://www.agmrc.org/</w:t>
        </w:r>
      </w:hyperlink>
      <w:r w:rsidR="00593E03">
        <w:t xml:space="preserve">) </w:t>
      </w:r>
    </w:p>
    <w:p w14:paraId="0E0D7AC7" w14:textId="0DB566D2" w:rsidR="00611104" w:rsidRPr="00611104" w:rsidRDefault="00611104" w:rsidP="00611104">
      <w:pPr>
        <w:pStyle w:val="FFABody"/>
      </w:pPr>
    </w:p>
    <w:p w14:paraId="2F66C64E" w14:textId="4A8346FF" w:rsidR="00AA674F" w:rsidRPr="00131EF4" w:rsidRDefault="00AA674F" w:rsidP="0037094F">
      <w:pPr>
        <w:pStyle w:val="FFABody"/>
        <w:numPr>
          <w:ilvl w:val="3"/>
          <w:numId w:val="9"/>
        </w:numPr>
      </w:pPr>
      <w:r w:rsidRPr="00131EF4">
        <w:t>Complete the “</w:t>
      </w:r>
      <w:r w:rsidR="005902C9" w:rsidRPr="00131EF4">
        <w:t>Introd</w:t>
      </w:r>
      <w:r w:rsidR="00C923F7" w:rsidRPr="00131EF4">
        <w:t>uction to the Agriculture, Food</w:t>
      </w:r>
      <w:r w:rsidR="005902C9" w:rsidRPr="00131EF4">
        <w:t xml:space="preserve"> and Natural Resources Value Chain</w:t>
      </w:r>
      <w:r w:rsidRPr="00131EF4">
        <w:t>” worksheet.</w:t>
      </w:r>
    </w:p>
    <w:p w14:paraId="6DF349DC" w14:textId="683D2913" w:rsidR="00B410AB" w:rsidRDefault="00AA674F" w:rsidP="00B410AB">
      <w:pPr>
        <w:pStyle w:val="FFABody"/>
        <w:numPr>
          <w:ilvl w:val="4"/>
          <w:numId w:val="6"/>
        </w:numPr>
        <w:rPr>
          <w:color w:val="000000" w:themeColor="text1"/>
        </w:rPr>
      </w:pPr>
      <w:r>
        <w:rPr>
          <w:color w:val="000000" w:themeColor="text1"/>
        </w:rPr>
        <w:t>Questions included in the worksheet:</w:t>
      </w:r>
    </w:p>
    <w:p w14:paraId="468C27CB" w14:textId="2FB101BB" w:rsidR="00B410AB" w:rsidRDefault="00B410AB" w:rsidP="00B410AB">
      <w:pPr>
        <w:pStyle w:val="FFABody"/>
        <w:numPr>
          <w:ilvl w:val="5"/>
          <w:numId w:val="6"/>
        </w:numPr>
        <w:rPr>
          <w:color w:val="000000" w:themeColor="text1"/>
        </w:rPr>
      </w:pPr>
      <w:r>
        <w:t>To best understand value chains, it is helpful to outline how products move from production to consumer in other contexts. For example, consider the steps it would take to send a birthday card to a family member who lives in a different state.</w:t>
      </w:r>
      <w:r w:rsidR="002660E9">
        <w:t xml:space="preserve"> As you read each step, r</w:t>
      </w:r>
      <w:r>
        <w:t xml:space="preserve">efer to the </w:t>
      </w:r>
      <w:r w:rsidRPr="00611104">
        <w:t xml:space="preserve">Agriculture, Food and Natural Resources </w:t>
      </w:r>
      <w:r w:rsidR="00C42F1A">
        <w:t xml:space="preserve">(AFNR) </w:t>
      </w:r>
      <w:r w:rsidRPr="00611104">
        <w:t>Value Chain</w:t>
      </w:r>
      <w:r>
        <w:t xml:space="preserve"> </w:t>
      </w:r>
      <w:r w:rsidR="002660E9">
        <w:t xml:space="preserve">diagram </w:t>
      </w:r>
      <w:r w:rsidR="00C42F1A">
        <w:t xml:space="preserve">shown </w:t>
      </w:r>
      <w:r>
        <w:t>above.</w:t>
      </w:r>
    </w:p>
    <w:p w14:paraId="71FBA6FB" w14:textId="69B75F62" w:rsidR="00B410AB" w:rsidRPr="00B410AB" w:rsidRDefault="00B410AB" w:rsidP="00B410AB">
      <w:pPr>
        <w:pStyle w:val="FFABody"/>
        <w:numPr>
          <w:ilvl w:val="5"/>
          <w:numId w:val="6"/>
        </w:numPr>
        <w:rPr>
          <w:color w:val="000000" w:themeColor="text1"/>
        </w:rPr>
      </w:pPr>
      <w:r>
        <w:t xml:space="preserve">Using the birthday card example, think through the value chain steps it will take to submit an award application to your state FFA association. List the key players and questions </w:t>
      </w:r>
      <w:r w:rsidR="00C42F1A">
        <w:t xml:space="preserve">you must </w:t>
      </w:r>
      <w:r>
        <w:t xml:space="preserve">consider to get an award application from your thoughts to your state association’s mailbox. Refer to the steps in the </w:t>
      </w:r>
      <w:r w:rsidR="00C42F1A">
        <w:t>AFNR</w:t>
      </w:r>
      <w:r w:rsidRPr="00611104">
        <w:t xml:space="preserve"> Value Chain</w:t>
      </w:r>
      <w:r>
        <w:t xml:space="preserve"> for ideas.</w:t>
      </w:r>
    </w:p>
    <w:p w14:paraId="0B8892A0" w14:textId="2E824969" w:rsidR="00131EF4" w:rsidRDefault="00131EF4" w:rsidP="00131EF4">
      <w:pPr>
        <w:pStyle w:val="FFABody"/>
        <w:numPr>
          <w:ilvl w:val="5"/>
          <w:numId w:val="6"/>
        </w:numPr>
      </w:pPr>
      <w:r>
        <w:t xml:space="preserve">Review the definitions for each of the seven sectors in the </w:t>
      </w:r>
      <w:r w:rsidR="00C42F1A">
        <w:t>AFNR</w:t>
      </w:r>
      <w:r>
        <w:t xml:space="preserve"> Value Chain diagram.</w:t>
      </w:r>
      <w:r w:rsidRPr="00580961">
        <w:t xml:space="preserve"> </w:t>
      </w:r>
      <w:r>
        <w:t>In your own words, label and describe each step.</w:t>
      </w:r>
    </w:p>
    <w:p w14:paraId="4EF4BB3B" w14:textId="11292445" w:rsidR="00131EF4" w:rsidRDefault="002E4C1D" w:rsidP="00131EF4">
      <w:pPr>
        <w:pStyle w:val="FFABody"/>
        <w:numPr>
          <w:ilvl w:val="5"/>
          <w:numId w:val="6"/>
        </w:numPr>
      </w:pPr>
      <w:r>
        <w:t xml:space="preserve">Select one of the steps in the </w:t>
      </w:r>
      <w:r w:rsidR="00C42F1A">
        <w:t>f</w:t>
      </w:r>
      <w:r>
        <w:t xml:space="preserve">ood </w:t>
      </w:r>
      <w:r w:rsidR="00C42F1A">
        <w:t>v</w:t>
      </w:r>
      <w:r>
        <w:t xml:space="preserve">alue </w:t>
      </w:r>
      <w:r w:rsidR="00C42F1A">
        <w:t>c</w:t>
      </w:r>
      <w:r>
        <w:t xml:space="preserve">hain. </w:t>
      </w:r>
      <w:r w:rsidR="00131EF4">
        <w:t xml:space="preserve">Visit </w:t>
      </w:r>
      <w:hyperlink r:id="rId38" w:history="1">
        <w:r w:rsidR="00C42F1A" w:rsidRPr="00972C26">
          <w:rPr>
            <w:rStyle w:val="Hyperlink"/>
          </w:rPr>
          <w:t>A</w:t>
        </w:r>
        <w:r w:rsidR="00131EF4" w:rsidRPr="00972C26">
          <w:rPr>
            <w:rStyle w:val="Hyperlink"/>
          </w:rPr>
          <w:t>g</w:t>
        </w:r>
        <w:r w:rsidR="00C42F1A" w:rsidRPr="00972C26">
          <w:rPr>
            <w:rStyle w:val="Hyperlink"/>
          </w:rPr>
          <w:t>E</w:t>
        </w:r>
        <w:r w:rsidR="00131EF4" w:rsidRPr="00972C26">
          <w:rPr>
            <w:rStyle w:val="Hyperlink"/>
          </w:rPr>
          <w:t>xplorer.</w:t>
        </w:r>
        <w:r w:rsidR="00972C26" w:rsidRPr="00972C26">
          <w:rPr>
            <w:rStyle w:val="Hyperlink"/>
          </w:rPr>
          <w:t>ffa.org</w:t>
        </w:r>
      </w:hyperlink>
      <w:r w:rsidR="000D0DDB">
        <w:t xml:space="preserve">, </w:t>
      </w:r>
      <w:r>
        <w:t>browse</w:t>
      </w:r>
      <w:r w:rsidR="00131EF4">
        <w:t xml:space="preserve"> through the different career focus areas and list three different careers that could relate to your selected step.</w:t>
      </w:r>
    </w:p>
    <w:p w14:paraId="6F8A9DC6" w14:textId="3041E7A4" w:rsidR="00AA674F" w:rsidRDefault="006432FE" w:rsidP="0037094F">
      <w:pPr>
        <w:pStyle w:val="FFABody"/>
        <w:numPr>
          <w:ilvl w:val="3"/>
          <w:numId w:val="9"/>
        </w:numPr>
      </w:pPr>
      <w:r>
        <w:t>Have students discuss</w:t>
      </w:r>
      <w:r w:rsidR="00AA674F">
        <w:t xml:space="preserve"> </w:t>
      </w:r>
      <w:r w:rsidR="00FE69C4">
        <w:t xml:space="preserve">responses </w:t>
      </w:r>
      <w:r>
        <w:t>with the class</w:t>
      </w:r>
      <w:r w:rsidR="00AA674F">
        <w:t>.</w:t>
      </w:r>
      <w:r>
        <w:t xml:space="preserve"> If time permits, allow them to post their responses on the white board or on a poster.</w:t>
      </w:r>
    </w:p>
    <w:p w14:paraId="3BB252F8" w14:textId="77777777" w:rsidR="00FC493F" w:rsidRDefault="00FC493F" w:rsidP="00FC493F">
      <w:pPr>
        <w:pStyle w:val="FFABody"/>
      </w:pPr>
    </w:p>
    <w:p w14:paraId="77D0B5E9" w14:textId="50F5C092" w:rsidR="00FC493F" w:rsidRDefault="00FC493F" w:rsidP="00FC493F">
      <w:pPr>
        <w:pStyle w:val="FFABody"/>
        <w:numPr>
          <w:ilvl w:val="0"/>
          <w:numId w:val="6"/>
        </w:numPr>
      </w:pPr>
      <w:r>
        <w:rPr>
          <w:i/>
          <w:color w:val="004C97"/>
        </w:rPr>
        <w:t>Part 2:</w:t>
      </w:r>
      <w:r w:rsidRPr="00611C37">
        <w:rPr>
          <w:i/>
          <w:color w:val="004C97"/>
        </w:rPr>
        <w:t xml:space="preserve"> </w:t>
      </w:r>
      <w:r w:rsidR="00D751EC">
        <w:rPr>
          <w:i/>
          <w:color w:val="004C97"/>
        </w:rPr>
        <w:t>Stakeholders</w:t>
      </w:r>
      <w:r w:rsidR="00792E04">
        <w:rPr>
          <w:i/>
          <w:color w:val="004C97"/>
        </w:rPr>
        <w:t xml:space="preserve"> in the AFNR Value Chain</w:t>
      </w:r>
    </w:p>
    <w:p w14:paraId="495AEE9A" w14:textId="04523F63" w:rsidR="00C923F7" w:rsidRDefault="00071FBC" w:rsidP="007C33C1">
      <w:pPr>
        <w:pStyle w:val="FFABody"/>
        <w:numPr>
          <w:ilvl w:val="1"/>
          <w:numId w:val="6"/>
        </w:numPr>
      </w:pPr>
      <w:r>
        <w:t>T</w:t>
      </w:r>
      <w:r w:rsidR="00C923F7">
        <w:t xml:space="preserve">he agricultural value chain is </w:t>
      </w:r>
      <w:r w:rsidR="00BF13E2">
        <w:t xml:space="preserve">complex. Investigating the complexities of each </w:t>
      </w:r>
      <w:r w:rsidR="00E3739C">
        <w:t xml:space="preserve">value </w:t>
      </w:r>
      <w:r w:rsidR="00BF13E2">
        <w:t>chain</w:t>
      </w:r>
      <w:r w:rsidR="00E3739C">
        <w:t xml:space="preserve"> entity</w:t>
      </w:r>
      <w:r w:rsidR="00BF13E2">
        <w:t xml:space="preserve"> provides more thorough insight to the</w:t>
      </w:r>
      <w:r>
        <w:t xml:space="preserve"> movement and sustainability of products.</w:t>
      </w:r>
      <w:r w:rsidR="00C923F7">
        <w:t xml:space="preserve"> </w:t>
      </w:r>
    </w:p>
    <w:p w14:paraId="23050CEB" w14:textId="76D0A19B" w:rsidR="00873375" w:rsidRDefault="005425DF" w:rsidP="00717990">
      <w:pPr>
        <w:pStyle w:val="FFABody"/>
        <w:numPr>
          <w:ilvl w:val="2"/>
          <w:numId w:val="6"/>
        </w:numPr>
      </w:pPr>
      <w:r>
        <w:t>S</w:t>
      </w:r>
      <w:r w:rsidR="00873375">
        <w:t xml:space="preserve">everal resources </w:t>
      </w:r>
      <w:r>
        <w:t xml:space="preserve">are </w:t>
      </w:r>
      <w:r w:rsidR="00873375">
        <w:t xml:space="preserve">available online to </w:t>
      </w:r>
      <w:r w:rsidR="006E4E3D">
        <w:t xml:space="preserve">gain a deeper understanding of the different </w:t>
      </w:r>
      <w:r w:rsidR="00962E09">
        <w:t>stakeholders</w:t>
      </w:r>
      <w:r w:rsidR="006E4E3D">
        <w:t xml:space="preserve"> in the </w:t>
      </w:r>
      <w:r w:rsidR="00962E09">
        <w:t xml:space="preserve">AFNR </w:t>
      </w:r>
      <w:r w:rsidR="00AC5AF3">
        <w:t>V</w:t>
      </w:r>
      <w:r w:rsidR="00962E09">
        <w:t>alue</w:t>
      </w:r>
      <w:r w:rsidR="006E4E3D">
        <w:t xml:space="preserve"> </w:t>
      </w:r>
      <w:r w:rsidR="00AC5AF3">
        <w:t>C</w:t>
      </w:r>
      <w:r w:rsidR="006E4E3D">
        <w:t xml:space="preserve">hain. </w:t>
      </w:r>
    </w:p>
    <w:p w14:paraId="78B548E0" w14:textId="54E3357E" w:rsidR="00D72E2E" w:rsidRPr="00746A36" w:rsidRDefault="00E35BC0" w:rsidP="00C81B07">
      <w:pPr>
        <w:pStyle w:val="FFABody"/>
        <w:numPr>
          <w:ilvl w:val="3"/>
          <w:numId w:val="6"/>
        </w:numPr>
      </w:pPr>
      <w:r>
        <w:t>Example</w:t>
      </w:r>
      <w:r w:rsidR="00873375" w:rsidRPr="00746A36">
        <w:t xml:space="preserve">, </w:t>
      </w:r>
      <w:r w:rsidR="00D72E2E">
        <w:t>United States Department of Agriculture, Agricultural Marketing Service manual on Food Value Chains</w:t>
      </w:r>
      <w:r w:rsidR="006B4D35">
        <w:t xml:space="preserve"> (</w:t>
      </w:r>
      <w:hyperlink r:id="rId39" w:history="1">
        <w:r w:rsidR="006B4D35" w:rsidRPr="002568E5">
          <w:rPr>
            <w:rStyle w:val="Hyperlink"/>
          </w:rPr>
          <w:t>htt</w:t>
        </w:r>
        <w:r w:rsidR="006B4D35" w:rsidRPr="002568E5">
          <w:rPr>
            <w:rStyle w:val="Hyperlink"/>
          </w:rPr>
          <w:t>p</w:t>
        </w:r>
        <w:r w:rsidR="006B4D35" w:rsidRPr="002568E5">
          <w:rPr>
            <w:rStyle w:val="Hyperlink"/>
          </w:rPr>
          <w:t>s://FFA.box.com/s/y6nkwouskl0z48fqmj2vu5e6s5187dxe</w:t>
        </w:r>
      </w:hyperlink>
      <w:r w:rsidR="006B4D35">
        <w:t>)</w:t>
      </w:r>
      <w:r w:rsidR="00C81B07">
        <w:t xml:space="preserve"> or </w:t>
      </w:r>
      <w:r w:rsidR="00C81B07">
        <w:br/>
        <w:t>Market Link’s (2012) “</w:t>
      </w:r>
      <w:r w:rsidR="00C81B07" w:rsidRPr="008927DE">
        <w:t>Value Chain Strategy Design: A Tool for Planning</w:t>
      </w:r>
      <w:r w:rsidR="00C81B07">
        <w:t xml:space="preserve">” website, available at </w:t>
      </w:r>
      <w:hyperlink r:id="rId40" w:history="1">
        <w:r w:rsidR="00C81B07" w:rsidRPr="00DC6247">
          <w:rPr>
            <w:rStyle w:val="Hyperlink"/>
          </w:rPr>
          <w:t>http://www.marketlinks.org/library/value-chain-strategy</w:t>
        </w:r>
        <w:r w:rsidR="00C81B07" w:rsidRPr="00DC6247">
          <w:rPr>
            <w:rStyle w:val="Hyperlink"/>
          </w:rPr>
          <w:t>-</w:t>
        </w:r>
        <w:r w:rsidR="00C81B07" w:rsidRPr="00DC6247">
          <w:rPr>
            <w:rStyle w:val="Hyperlink"/>
          </w:rPr>
          <w:t>design-tool-planning</w:t>
        </w:r>
      </w:hyperlink>
      <w:r w:rsidR="006B4D35">
        <w:t>.</w:t>
      </w:r>
      <w:r w:rsidR="00C81B07">
        <w:t xml:space="preserve"> </w:t>
      </w:r>
    </w:p>
    <w:p w14:paraId="3859E24C" w14:textId="44F04C99" w:rsidR="00F75888" w:rsidRDefault="00531EC0" w:rsidP="00F75888">
      <w:pPr>
        <w:pStyle w:val="FFABody"/>
        <w:numPr>
          <w:ilvl w:val="3"/>
          <w:numId w:val="6"/>
        </w:numPr>
      </w:pPr>
      <w:r w:rsidRPr="00C81B07">
        <w:t>Using</w:t>
      </w:r>
      <w:r w:rsidR="00CC4BE3" w:rsidRPr="00C81B07">
        <w:t xml:space="preserve"> the “</w:t>
      </w:r>
      <w:r w:rsidR="001A3ED5" w:rsidRPr="00C81B07">
        <w:t>Stakeholders</w:t>
      </w:r>
      <w:r w:rsidR="00792E04" w:rsidRPr="00C81B07">
        <w:t xml:space="preserve"> in the AFNR Value Chain</w:t>
      </w:r>
      <w:r w:rsidR="00CC4BE3" w:rsidRPr="00C81B07">
        <w:t>” worksheet</w:t>
      </w:r>
      <w:r w:rsidRPr="00C81B07">
        <w:t>, have</w:t>
      </w:r>
      <w:r>
        <w:t xml:space="preserve"> students research one of the elements of the AFNR </w:t>
      </w:r>
      <w:r w:rsidR="00AC5AF3">
        <w:t>V</w:t>
      </w:r>
      <w:r>
        <w:t xml:space="preserve">alue </w:t>
      </w:r>
      <w:r w:rsidR="00AC5AF3">
        <w:t>C</w:t>
      </w:r>
      <w:r>
        <w:t>hain.</w:t>
      </w:r>
    </w:p>
    <w:p w14:paraId="5425A805" w14:textId="77777777" w:rsidR="004D0F16" w:rsidRDefault="004D0F16" w:rsidP="004D0F16">
      <w:pPr>
        <w:pStyle w:val="FFABody"/>
        <w:numPr>
          <w:ilvl w:val="4"/>
          <w:numId w:val="6"/>
        </w:numPr>
        <w:rPr>
          <w:color w:val="000000" w:themeColor="text1"/>
        </w:rPr>
      </w:pPr>
      <w:r>
        <w:rPr>
          <w:color w:val="000000" w:themeColor="text1"/>
        </w:rPr>
        <w:t>Questions included in the worksheet:</w:t>
      </w:r>
    </w:p>
    <w:p w14:paraId="05A87F85" w14:textId="0531439B" w:rsidR="00C81B07" w:rsidRDefault="003661C5" w:rsidP="00C81B07">
      <w:pPr>
        <w:pStyle w:val="FFABody"/>
        <w:numPr>
          <w:ilvl w:val="5"/>
          <w:numId w:val="6"/>
        </w:numPr>
      </w:pPr>
      <w:r>
        <w:t xml:space="preserve">Review the National FFA Organization’s </w:t>
      </w:r>
      <w:r w:rsidRPr="00611104">
        <w:t>Agriculture, Food and Natural Resources Value Chain</w:t>
      </w:r>
      <w:r>
        <w:t xml:space="preserve"> (2019) diagram on the </w:t>
      </w:r>
      <w:r w:rsidR="006B4D35" w:rsidRPr="00131EF4">
        <w:t>“Introduction to the Agriculture, Food and Natural Resources Value Chain” worksheet</w:t>
      </w:r>
      <w:r>
        <w:t>. Select one of the steps in the value chain that is of interest to you.</w:t>
      </w:r>
    </w:p>
    <w:p w14:paraId="5A9E2062" w14:textId="45D8C357" w:rsidR="00C81B07" w:rsidRDefault="003661C5" w:rsidP="00C81B07">
      <w:pPr>
        <w:pStyle w:val="FFABody"/>
        <w:numPr>
          <w:ilvl w:val="5"/>
          <w:numId w:val="6"/>
        </w:numPr>
      </w:pPr>
      <w:r>
        <w:t xml:space="preserve">Research your AFNR Value Chain step. Diagram the key functions that make your step </w:t>
      </w:r>
      <w:r w:rsidR="00CB4E24">
        <w:t>operate</w:t>
      </w:r>
      <w:r>
        <w:t>. Provide as much detail as possible. Feel free to find your own credible resources to guide your diagram.</w:t>
      </w:r>
    </w:p>
    <w:p w14:paraId="535AC504" w14:textId="77777777" w:rsidR="00C81B07" w:rsidRDefault="003661C5" w:rsidP="00C81B07">
      <w:pPr>
        <w:pStyle w:val="FFABody"/>
        <w:numPr>
          <w:ilvl w:val="5"/>
          <w:numId w:val="6"/>
        </w:numPr>
      </w:pPr>
      <w:r>
        <w:t>Who are the key stakeholders involved in the selected step? Define their role in the process.</w:t>
      </w:r>
    </w:p>
    <w:p w14:paraId="7E2221FC" w14:textId="5C44FCB9" w:rsidR="003661C5" w:rsidRDefault="003661C5" w:rsidP="00C81B07">
      <w:pPr>
        <w:pStyle w:val="FFABody"/>
        <w:numPr>
          <w:ilvl w:val="5"/>
          <w:numId w:val="6"/>
        </w:numPr>
      </w:pPr>
      <w:r>
        <w:t>What are some of the strengths of this step?</w:t>
      </w:r>
      <w:r w:rsidRPr="003459B7">
        <w:t xml:space="preserve"> </w:t>
      </w:r>
      <w:r>
        <w:t xml:space="preserve">What are some of the key </w:t>
      </w:r>
      <w:r>
        <w:lastRenderedPageBreak/>
        <w:t>challenges of this step?</w:t>
      </w:r>
    </w:p>
    <w:p w14:paraId="602F81D0" w14:textId="7A5C9209" w:rsidR="00CD237D" w:rsidRDefault="00531EC0" w:rsidP="00CD237D">
      <w:pPr>
        <w:pStyle w:val="FFABody"/>
        <w:numPr>
          <w:ilvl w:val="3"/>
          <w:numId w:val="6"/>
        </w:numPr>
      </w:pPr>
      <w:r>
        <w:t xml:space="preserve">If time permits, allow students to present their stage in the AFNR </w:t>
      </w:r>
      <w:r w:rsidR="006B4D35">
        <w:t>V</w:t>
      </w:r>
      <w:r>
        <w:t xml:space="preserve">alue </w:t>
      </w:r>
      <w:r w:rsidR="006B4D35">
        <w:t>C</w:t>
      </w:r>
      <w:r>
        <w:t>hain to the class</w:t>
      </w:r>
      <w:r w:rsidR="00CD237D">
        <w:t>.</w:t>
      </w:r>
    </w:p>
    <w:p w14:paraId="2E452F16" w14:textId="77777777" w:rsidR="004D0F16" w:rsidRDefault="004D0F16" w:rsidP="004D0F16">
      <w:pPr>
        <w:pStyle w:val="FFABody"/>
      </w:pPr>
    </w:p>
    <w:p w14:paraId="699604BE" w14:textId="5E35BA3F" w:rsidR="00CD237D" w:rsidRDefault="006432FE" w:rsidP="00CD237D">
      <w:pPr>
        <w:pStyle w:val="FFABody"/>
        <w:numPr>
          <w:ilvl w:val="0"/>
          <w:numId w:val="6"/>
        </w:numPr>
      </w:pPr>
      <w:r>
        <w:rPr>
          <w:i/>
          <w:color w:val="004C97"/>
        </w:rPr>
        <w:t>Part 3</w:t>
      </w:r>
      <w:r w:rsidR="00CD237D">
        <w:rPr>
          <w:i/>
          <w:color w:val="004C97"/>
        </w:rPr>
        <w:t>:</w:t>
      </w:r>
      <w:r w:rsidR="00CD237D" w:rsidRPr="00611C37">
        <w:rPr>
          <w:i/>
          <w:color w:val="004C97"/>
        </w:rPr>
        <w:t xml:space="preserve"> </w:t>
      </w:r>
      <w:r w:rsidR="00D751EC">
        <w:rPr>
          <w:i/>
          <w:color w:val="004C97"/>
        </w:rPr>
        <w:t>Innovation in the AFNR Value Chain</w:t>
      </w:r>
    </w:p>
    <w:p w14:paraId="732BE6BE" w14:textId="3C0CCE13" w:rsidR="00B9447B" w:rsidRDefault="00CF5F03" w:rsidP="00CC2F58">
      <w:pPr>
        <w:pStyle w:val="FFABody"/>
        <w:numPr>
          <w:ilvl w:val="1"/>
          <w:numId w:val="6"/>
        </w:numPr>
      </w:pPr>
      <w:r>
        <w:t>In the AFNR Value Chain there are numerous opportunities for innovation</w:t>
      </w:r>
      <w:r w:rsidR="00B9447B">
        <w:t xml:space="preserve">. </w:t>
      </w:r>
    </w:p>
    <w:p w14:paraId="371D5330" w14:textId="0FDB1DA1" w:rsidR="008E087C" w:rsidRDefault="008E087C" w:rsidP="002273E4">
      <w:pPr>
        <w:pStyle w:val="FFABody"/>
        <w:numPr>
          <w:ilvl w:val="2"/>
          <w:numId w:val="6"/>
        </w:numPr>
      </w:pPr>
      <w:r>
        <w:t xml:space="preserve">Applying creativity and innovative ideas to the AFNR supply chain secures the possibility of sustainability in the industry. </w:t>
      </w:r>
    </w:p>
    <w:p w14:paraId="179006AC" w14:textId="37DEE45B" w:rsidR="002273E4" w:rsidRDefault="002273E4" w:rsidP="002273E4">
      <w:pPr>
        <w:pStyle w:val="FFABody"/>
        <w:numPr>
          <w:ilvl w:val="3"/>
          <w:numId w:val="6"/>
        </w:numPr>
      </w:pPr>
      <w:r>
        <w:t>Watch Cool Gadgets and Stuff’s (2018) “</w:t>
      </w:r>
      <w:r w:rsidR="006B4D35">
        <w:t>Five</w:t>
      </w:r>
      <w:r w:rsidRPr="002273E4">
        <w:t xml:space="preserve"> Amazing RENEWABLE ENERGY Ideas </w:t>
      </w:r>
      <w:r w:rsidR="006B4D35">
        <w:t>and</w:t>
      </w:r>
      <w:r w:rsidRPr="002273E4">
        <w:t xml:space="preserve"> Solutions </w:t>
      </w:r>
      <w:r w:rsidR="006B4D35">
        <w:t>f</w:t>
      </w:r>
      <w:r w:rsidRPr="002273E4">
        <w:t xml:space="preserve">or </w:t>
      </w:r>
      <w:r w:rsidR="006B4D35">
        <w:t>t</w:t>
      </w:r>
      <w:r w:rsidRPr="002273E4">
        <w:t>he Future</w:t>
      </w:r>
      <w:r>
        <w:t>”</w:t>
      </w:r>
      <w:r w:rsidRPr="002273E4">
        <w:t xml:space="preserve"> </w:t>
      </w:r>
      <w:r>
        <w:t xml:space="preserve">video, available at </w:t>
      </w:r>
      <w:hyperlink r:id="rId41" w:history="1">
        <w:r w:rsidR="001613AC" w:rsidRPr="00A426C4">
          <w:rPr>
            <w:rStyle w:val="Hyperlink"/>
          </w:rPr>
          <w:t>https://www.youtube.com/watch?v=FkA4Mhhjz40</w:t>
        </w:r>
      </w:hyperlink>
      <w:r w:rsidR="001613AC">
        <w:t>.</w:t>
      </w:r>
    </w:p>
    <w:p w14:paraId="3626FF7D" w14:textId="1745584E" w:rsidR="00E85500" w:rsidRPr="002273E4" w:rsidRDefault="00E85500" w:rsidP="00E85500">
      <w:pPr>
        <w:pStyle w:val="FFABody"/>
        <w:numPr>
          <w:ilvl w:val="4"/>
          <w:numId w:val="6"/>
        </w:numPr>
      </w:pPr>
      <w:r>
        <w:t xml:space="preserve">If time is a constraint, encourage students to watch </w:t>
      </w:r>
      <w:r w:rsidR="006B4D35">
        <w:t xml:space="preserve">one </w:t>
      </w:r>
      <w:r>
        <w:t xml:space="preserve">or </w:t>
      </w:r>
      <w:r w:rsidR="006B4D35">
        <w:t>two</w:t>
      </w:r>
      <w:r>
        <w:t xml:space="preserve"> of the ideas before continuing (i.e., the first Graphene invention ends at 2:51)</w:t>
      </w:r>
      <w:r w:rsidR="006B4D35">
        <w:t>.</w:t>
      </w:r>
    </w:p>
    <w:p w14:paraId="69197E79" w14:textId="5A59561E" w:rsidR="002273E4" w:rsidRDefault="002273E4" w:rsidP="002273E4">
      <w:pPr>
        <w:pStyle w:val="FFABody"/>
        <w:numPr>
          <w:ilvl w:val="4"/>
          <w:numId w:val="6"/>
        </w:numPr>
      </w:pPr>
      <w:r w:rsidRPr="00611C37">
        <w:rPr>
          <w:i/>
        </w:rPr>
        <w:t>Optional:</w:t>
      </w:r>
      <w:r w:rsidRPr="00611C37">
        <w:t xml:space="preserve"> If YouTube is not </w:t>
      </w:r>
      <w:r>
        <w:t>available</w:t>
      </w:r>
      <w:r w:rsidRPr="00611C37">
        <w:t xml:space="preserve">, have students </w:t>
      </w:r>
      <w:r>
        <w:t xml:space="preserve">visit </w:t>
      </w:r>
      <w:r w:rsidR="006B4D35">
        <w:t xml:space="preserve">the </w:t>
      </w:r>
      <w:r w:rsidR="00193A35">
        <w:t>Billions in Change</w:t>
      </w:r>
      <w:r>
        <w:t xml:space="preserve"> (</w:t>
      </w:r>
      <w:r w:rsidR="00193A35">
        <w:t>2019</w:t>
      </w:r>
      <w:r>
        <w:t xml:space="preserve">) website, available at </w:t>
      </w:r>
      <w:hyperlink r:id="rId42" w:history="1">
        <w:r w:rsidR="00193A35" w:rsidRPr="00306DC6">
          <w:rPr>
            <w:rStyle w:val="Hyperlink"/>
          </w:rPr>
          <w:t>https://billionsinc</w:t>
        </w:r>
        <w:r w:rsidR="00193A35" w:rsidRPr="00306DC6">
          <w:rPr>
            <w:rStyle w:val="Hyperlink"/>
          </w:rPr>
          <w:t>h</w:t>
        </w:r>
        <w:r w:rsidR="00193A35" w:rsidRPr="00306DC6">
          <w:rPr>
            <w:rStyle w:val="Hyperlink"/>
          </w:rPr>
          <w:t>ange.com</w:t>
        </w:r>
      </w:hyperlink>
      <w:r w:rsidR="006B4D35">
        <w:t>.</w:t>
      </w:r>
    </w:p>
    <w:p w14:paraId="0FDE2F90" w14:textId="30499610" w:rsidR="004D262A" w:rsidRDefault="002273E4" w:rsidP="002273E4">
      <w:pPr>
        <w:pStyle w:val="FFABody"/>
        <w:numPr>
          <w:ilvl w:val="3"/>
          <w:numId w:val="6"/>
        </w:numPr>
      </w:pPr>
      <w:r>
        <w:t xml:space="preserve">Have students get into groups of </w:t>
      </w:r>
      <w:r w:rsidR="006B4D35">
        <w:t>two or three</w:t>
      </w:r>
      <w:r>
        <w:t xml:space="preserve">. </w:t>
      </w:r>
    </w:p>
    <w:p w14:paraId="474F3CDA" w14:textId="5B6EB740" w:rsidR="004D262A" w:rsidRDefault="004D262A" w:rsidP="002273E4">
      <w:pPr>
        <w:pStyle w:val="FFABody"/>
        <w:numPr>
          <w:ilvl w:val="3"/>
          <w:numId w:val="6"/>
        </w:numPr>
      </w:pPr>
      <w:r w:rsidRPr="003E11D4">
        <w:t>Using</w:t>
      </w:r>
      <w:r w:rsidR="006B4D35">
        <w:t xml:space="preserve"> the</w:t>
      </w:r>
      <w:r w:rsidRPr="003E11D4">
        <w:t xml:space="preserve"> “Innovations in the AFNR Value Chain” worksheet, have</w:t>
      </w:r>
      <w:r>
        <w:t xml:space="preserve"> students determine a model for a new innovation to add to or support the AFNR </w:t>
      </w:r>
      <w:r w:rsidR="006B4D35">
        <w:t>Value Chain</w:t>
      </w:r>
      <w:r>
        <w:t>.</w:t>
      </w:r>
    </w:p>
    <w:p w14:paraId="199A2165" w14:textId="77777777" w:rsidR="004D262A" w:rsidRDefault="004D262A" w:rsidP="004D262A">
      <w:pPr>
        <w:pStyle w:val="FFABody"/>
        <w:numPr>
          <w:ilvl w:val="4"/>
          <w:numId w:val="6"/>
        </w:numPr>
        <w:rPr>
          <w:color w:val="000000" w:themeColor="text1"/>
        </w:rPr>
      </w:pPr>
      <w:r>
        <w:rPr>
          <w:color w:val="000000" w:themeColor="text1"/>
        </w:rPr>
        <w:t>Questions included in the worksheet:</w:t>
      </w:r>
    </w:p>
    <w:p w14:paraId="435AE348" w14:textId="77777777" w:rsidR="003E11D4" w:rsidRDefault="00BA09A9" w:rsidP="003E11D4">
      <w:pPr>
        <w:pStyle w:val="FFABody"/>
        <w:numPr>
          <w:ilvl w:val="5"/>
          <w:numId w:val="6"/>
        </w:numPr>
      </w:pPr>
      <w:r w:rsidRPr="00611C37">
        <w:t xml:space="preserve">Using the </w:t>
      </w:r>
      <w:r>
        <w:t>f</w:t>
      </w:r>
      <w:r w:rsidRPr="00611C37">
        <w:t xml:space="preserve">our </w:t>
      </w:r>
      <w:r>
        <w:t>s</w:t>
      </w:r>
      <w:r w:rsidRPr="00611C37">
        <w:t xml:space="preserve">tages of </w:t>
      </w:r>
      <w:r>
        <w:t>i</w:t>
      </w:r>
      <w:r w:rsidRPr="00611C37">
        <w:t xml:space="preserve">nnovation, describe a new, innovative solution (a product, method, technology, etc.) to address </w:t>
      </w:r>
      <w:r>
        <w:t>its function or need in the AFNR Value Chain</w:t>
      </w:r>
      <w:r w:rsidRPr="00611C37">
        <w:t>.</w:t>
      </w:r>
    </w:p>
    <w:p w14:paraId="7EF96BFD" w14:textId="77777777" w:rsidR="003E11D4" w:rsidRDefault="003E11D4" w:rsidP="003E11D4">
      <w:pPr>
        <w:pStyle w:val="FFABody"/>
        <w:numPr>
          <w:ilvl w:val="5"/>
          <w:numId w:val="6"/>
        </w:numPr>
      </w:pPr>
      <w:r w:rsidRPr="00611C37">
        <w:t xml:space="preserve">Using the </w:t>
      </w:r>
      <w:r>
        <w:t>f</w:t>
      </w:r>
      <w:r w:rsidRPr="00611C37">
        <w:t xml:space="preserve">our </w:t>
      </w:r>
      <w:r>
        <w:t>s</w:t>
      </w:r>
      <w:r w:rsidRPr="00611C37">
        <w:t xml:space="preserve">tages of </w:t>
      </w:r>
      <w:r>
        <w:t>i</w:t>
      </w:r>
      <w:r w:rsidRPr="00611C37">
        <w:t>nnovation diagram, design and illustrate the new, innovative solution (a product, method, technology, etc.)</w:t>
      </w:r>
      <w:r>
        <w:t>.</w:t>
      </w:r>
    </w:p>
    <w:p w14:paraId="3BE8B390" w14:textId="09C4582E" w:rsidR="003E11D4" w:rsidRDefault="003E11D4" w:rsidP="003E11D4">
      <w:pPr>
        <w:pStyle w:val="FFABody"/>
        <w:numPr>
          <w:ilvl w:val="5"/>
          <w:numId w:val="6"/>
        </w:numPr>
      </w:pPr>
      <w:r w:rsidRPr="003E11D4">
        <w:t>Diagram of the innovation/product (p</w:t>
      </w:r>
      <w:r>
        <w:t>rovide labels and descriptions).</w:t>
      </w:r>
    </w:p>
    <w:p w14:paraId="699D79BC" w14:textId="41790378" w:rsidR="007E75F6" w:rsidRPr="007E75F6" w:rsidRDefault="007E75F6" w:rsidP="007E75F6">
      <w:pPr>
        <w:pStyle w:val="FFABody"/>
        <w:numPr>
          <w:ilvl w:val="5"/>
          <w:numId w:val="6"/>
        </w:numPr>
      </w:pPr>
      <w:r w:rsidRPr="007E75F6">
        <w:t>Describe its projected role in the AFNR Value Chain</w:t>
      </w:r>
      <w:r w:rsidR="006B4D35">
        <w:t>.</w:t>
      </w:r>
    </w:p>
    <w:p w14:paraId="10F6F716" w14:textId="020CF3D3" w:rsidR="00BA09A9" w:rsidRDefault="006B4D35" w:rsidP="007E75F6">
      <w:pPr>
        <w:pStyle w:val="FFABody"/>
        <w:numPr>
          <w:ilvl w:val="5"/>
          <w:numId w:val="6"/>
        </w:numPr>
      </w:pPr>
      <w:r>
        <w:t>Provide the p</w:t>
      </w:r>
      <w:r w:rsidRPr="003E11D4">
        <w:t>rojected</w:t>
      </w:r>
      <w:r>
        <w:t xml:space="preserve"> </w:t>
      </w:r>
      <w:r w:rsidR="003E11D4">
        <w:t>cost of the innovation/product.</w:t>
      </w:r>
    </w:p>
    <w:p w14:paraId="0687A205" w14:textId="0570C99C" w:rsidR="002273E4" w:rsidRDefault="002273E4" w:rsidP="004D262A">
      <w:pPr>
        <w:pStyle w:val="FFABody"/>
        <w:numPr>
          <w:ilvl w:val="3"/>
          <w:numId w:val="6"/>
        </w:numPr>
      </w:pPr>
      <w:r>
        <w:t xml:space="preserve">Allow </w:t>
      </w:r>
      <w:r w:rsidR="006B4D35">
        <w:t xml:space="preserve">five to </w:t>
      </w:r>
      <w:r w:rsidR="004D262A">
        <w:t>10</w:t>
      </w:r>
      <w:r>
        <w:t xml:space="preserve"> minutes for each group to </w:t>
      </w:r>
      <w:r w:rsidR="004D262A">
        <w:t>share their innovation with</w:t>
      </w:r>
      <w:r>
        <w:t xml:space="preserve"> the class.</w:t>
      </w:r>
    </w:p>
    <w:p w14:paraId="6B7F5D05" w14:textId="77777777" w:rsidR="009D5EAE" w:rsidRPr="009D5EAE" w:rsidRDefault="009D5EAE" w:rsidP="009D5EAE">
      <w:pPr>
        <w:pStyle w:val="FFABody"/>
        <w:rPr>
          <w:rFonts w:eastAsiaTheme="minorEastAsia"/>
          <w:lang w:eastAsia="ja-JP"/>
        </w:rPr>
      </w:pPr>
    </w:p>
    <w:p w14:paraId="7CBF4A41" w14:textId="1B996314" w:rsidR="009D15EB" w:rsidRPr="009D15EB" w:rsidRDefault="004E1FA0" w:rsidP="009D15EB">
      <w:pPr>
        <w:pStyle w:val="FFABody"/>
        <w:numPr>
          <w:ilvl w:val="0"/>
          <w:numId w:val="6"/>
        </w:numPr>
        <w:rPr>
          <w:rFonts w:eastAsiaTheme="minorEastAsia"/>
          <w:lang w:eastAsia="ja-JP"/>
        </w:rPr>
      </w:pPr>
      <w:r w:rsidRPr="00611C37">
        <w:rPr>
          <w:i/>
          <w:color w:val="004C97"/>
        </w:rPr>
        <w:t>Follow-up:</w:t>
      </w:r>
      <w:r w:rsidRPr="00611C37">
        <w:t xml:space="preserve"> </w:t>
      </w:r>
      <w:r w:rsidR="009D5EAE">
        <w:t xml:space="preserve">Following each presentation, have students complete a takeaway page from each </w:t>
      </w:r>
      <w:r w:rsidR="009E5049">
        <w:t>innovation</w:t>
      </w:r>
      <w:r w:rsidR="009D5EAE">
        <w:t xml:space="preserve">. Encourage students to think </w:t>
      </w:r>
      <w:r w:rsidR="00A320BC">
        <w:t>critically</w:t>
      </w:r>
      <w:r w:rsidR="009D5EAE">
        <w:t xml:space="preserve"> about how they interpret the</w:t>
      </w:r>
      <w:r w:rsidR="00CF624F">
        <w:t>ir peers’</w:t>
      </w:r>
      <w:r w:rsidR="009D5EAE">
        <w:t xml:space="preserve"> </w:t>
      </w:r>
      <w:r w:rsidR="000F263A">
        <w:t>innovation</w:t>
      </w:r>
      <w:r w:rsidR="009D5EAE">
        <w:t xml:space="preserve"> </w:t>
      </w:r>
      <w:r w:rsidR="000F263A">
        <w:t>presentation</w:t>
      </w:r>
      <w:r w:rsidR="00CF624F">
        <w:t>(s)</w:t>
      </w:r>
      <w:r w:rsidR="00A320BC">
        <w:t xml:space="preserve">. </w:t>
      </w:r>
    </w:p>
    <w:p w14:paraId="2906212E" w14:textId="2734252A" w:rsidR="00506E02" w:rsidRPr="00C64C9E" w:rsidRDefault="009D15EB" w:rsidP="009D15EB">
      <w:pPr>
        <w:pStyle w:val="FFABody"/>
        <w:numPr>
          <w:ilvl w:val="1"/>
          <w:numId w:val="6"/>
        </w:numPr>
        <w:rPr>
          <w:rFonts w:eastAsiaTheme="minorEastAsia"/>
          <w:lang w:eastAsia="ja-JP"/>
        </w:rPr>
      </w:pPr>
      <w:r w:rsidRPr="00C64C9E">
        <w:t>Complete the “</w:t>
      </w:r>
      <w:r w:rsidR="009E5049" w:rsidRPr="00C64C9E">
        <w:t>Securing Innovative Ideas</w:t>
      </w:r>
      <w:r w:rsidR="00A320BC" w:rsidRPr="00C64C9E">
        <w:t xml:space="preserve"> </w:t>
      </w:r>
      <w:r w:rsidR="009E5049" w:rsidRPr="00C64C9E">
        <w:t>in the AFNR Value Chain</w:t>
      </w:r>
      <w:r w:rsidRPr="00C64C9E">
        <w:t>” worksheet</w:t>
      </w:r>
      <w:r w:rsidR="006B4D35">
        <w:t>.</w:t>
      </w:r>
      <w:r w:rsidRPr="00C64C9E">
        <w:t xml:space="preserve"> </w:t>
      </w:r>
    </w:p>
    <w:p w14:paraId="3695B119" w14:textId="77777777" w:rsidR="00506E02" w:rsidRDefault="00506E02" w:rsidP="00506E02">
      <w:pPr>
        <w:pStyle w:val="FFABody"/>
        <w:numPr>
          <w:ilvl w:val="2"/>
          <w:numId w:val="6"/>
        </w:numPr>
        <w:rPr>
          <w:color w:val="000000" w:themeColor="text1"/>
        </w:rPr>
      </w:pPr>
      <w:r>
        <w:rPr>
          <w:color w:val="000000" w:themeColor="text1"/>
        </w:rPr>
        <w:t>Questions included in the worksheet:</w:t>
      </w:r>
    </w:p>
    <w:p w14:paraId="3923D7A0" w14:textId="550011F4" w:rsidR="00B7129A" w:rsidRDefault="00772556" w:rsidP="00F32542">
      <w:pPr>
        <w:pStyle w:val="FFABody"/>
        <w:numPr>
          <w:ilvl w:val="3"/>
          <w:numId w:val="6"/>
        </w:numPr>
      </w:pPr>
      <w:r>
        <w:t>What is the background or the need for the innovation?</w:t>
      </w:r>
    </w:p>
    <w:p w14:paraId="6A36D7C2" w14:textId="20058881" w:rsidR="00772556" w:rsidRDefault="00772556" w:rsidP="00F32542">
      <w:pPr>
        <w:pStyle w:val="FFABody"/>
        <w:numPr>
          <w:ilvl w:val="3"/>
          <w:numId w:val="6"/>
        </w:numPr>
      </w:pPr>
      <w:r>
        <w:t>What is the impact of the innovation?</w:t>
      </w:r>
    </w:p>
    <w:p w14:paraId="20A9754B" w14:textId="402755E8" w:rsidR="00772556" w:rsidRDefault="00772556" w:rsidP="00F32542">
      <w:pPr>
        <w:pStyle w:val="FFABody"/>
        <w:numPr>
          <w:ilvl w:val="3"/>
          <w:numId w:val="6"/>
        </w:numPr>
      </w:pPr>
      <w:r>
        <w:t>What are the risks associated with the innovation?</w:t>
      </w:r>
    </w:p>
    <w:p w14:paraId="3ED4E60D" w14:textId="77777777" w:rsidR="00772556" w:rsidRDefault="00772556" w:rsidP="00F32542">
      <w:pPr>
        <w:pStyle w:val="FFABody"/>
      </w:pPr>
    </w:p>
    <w:p w14:paraId="6738E0D8" w14:textId="4EFC3890" w:rsidR="00AD0613" w:rsidRPr="00611C37" w:rsidRDefault="00AD0613" w:rsidP="000932CA">
      <w:pPr>
        <w:pStyle w:val="FFABody"/>
        <w:numPr>
          <w:ilvl w:val="0"/>
          <w:numId w:val="6"/>
        </w:numPr>
        <w:rPr>
          <w:i/>
        </w:rPr>
      </w:pPr>
      <w:r w:rsidRPr="00611C37">
        <w:rPr>
          <w:i/>
          <w:color w:val="004C97"/>
        </w:rPr>
        <w:t>Leveling Up:</w:t>
      </w:r>
      <w:r w:rsidRPr="00611C37">
        <w:rPr>
          <w:i/>
        </w:rPr>
        <w:t xml:space="preserve"> </w:t>
      </w:r>
    </w:p>
    <w:p w14:paraId="47B681A4" w14:textId="4F8DFF0D" w:rsidR="000C2437" w:rsidRPr="00611C37" w:rsidRDefault="000C2437" w:rsidP="000932CA">
      <w:pPr>
        <w:pStyle w:val="FFABody"/>
        <w:numPr>
          <w:ilvl w:val="1"/>
          <w:numId w:val="6"/>
        </w:numPr>
      </w:pPr>
      <w:r>
        <w:t>“</w:t>
      </w:r>
      <w:r w:rsidRPr="00611C37">
        <w:t xml:space="preserve">Agriscience </w:t>
      </w:r>
      <w:r>
        <w:t>Fair P</w:t>
      </w:r>
      <w:r w:rsidRPr="00611C37">
        <w:t>roject</w:t>
      </w:r>
      <w:r>
        <w:t>”</w:t>
      </w:r>
      <w:r w:rsidRPr="00611C37">
        <w:t>:</w:t>
      </w:r>
    </w:p>
    <w:p w14:paraId="3F9852A9" w14:textId="22A471D6" w:rsidR="000C2437" w:rsidRPr="00611C37" w:rsidRDefault="000C2437" w:rsidP="000932CA">
      <w:pPr>
        <w:pStyle w:val="FFABody"/>
        <w:numPr>
          <w:ilvl w:val="2"/>
          <w:numId w:val="6"/>
        </w:numPr>
      </w:pPr>
      <w:r>
        <w:t>Read</w:t>
      </w:r>
      <w:r w:rsidRPr="00611C37">
        <w:t xml:space="preserve"> the overview and rules for the </w:t>
      </w:r>
      <w:r>
        <w:t xml:space="preserve">National FFA Agriscience Fair </w:t>
      </w:r>
      <w:r w:rsidRPr="00611C37">
        <w:t xml:space="preserve">at </w:t>
      </w:r>
      <w:hyperlink r:id="rId43" w:history="1">
        <w:r>
          <w:rPr>
            <w:rStyle w:val="Hyperlink"/>
          </w:rPr>
          <w:t>FFA</w:t>
        </w:r>
        <w:r w:rsidRPr="00611C37">
          <w:rPr>
            <w:rStyle w:val="Hyperlink"/>
          </w:rPr>
          <w:t>.org/participate/awards/agriscience-fair/</w:t>
        </w:r>
      </w:hyperlink>
      <w:r w:rsidRPr="00611C37">
        <w:t xml:space="preserve">. </w:t>
      </w:r>
    </w:p>
    <w:p w14:paraId="51A7EE51" w14:textId="2272BF68" w:rsidR="000C2437" w:rsidRPr="00611C37" w:rsidRDefault="000C2437" w:rsidP="000932CA">
      <w:pPr>
        <w:pStyle w:val="FFABody"/>
        <w:numPr>
          <w:ilvl w:val="2"/>
          <w:numId w:val="6"/>
        </w:numPr>
      </w:pPr>
      <w:r w:rsidRPr="00611C37">
        <w:t xml:space="preserve">Identify a need within one of the six </w:t>
      </w:r>
      <w:r>
        <w:t>a</w:t>
      </w:r>
      <w:r w:rsidRPr="00611C37">
        <w:t xml:space="preserve">griscience </w:t>
      </w:r>
      <w:r>
        <w:t>f</w:t>
      </w:r>
      <w:r w:rsidRPr="00611C37">
        <w:t>air categories: animal systems; environmental service/natural resource systems; food products and processing systems; plant systems; power, structural and technical systems; and social science.</w:t>
      </w:r>
    </w:p>
    <w:p w14:paraId="326E79DC" w14:textId="51246EFA" w:rsidR="000C2437" w:rsidRPr="00611C37" w:rsidRDefault="000C2437" w:rsidP="000932CA">
      <w:pPr>
        <w:pStyle w:val="FFABody"/>
        <w:numPr>
          <w:ilvl w:val="2"/>
          <w:numId w:val="6"/>
        </w:numPr>
      </w:pPr>
      <w:r>
        <w:t>Using the key elements of</w:t>
      </w:r>
      <w:r w:rsidRPr="00611C37">
        <w:t xml:space="preserve"> </w:t>
      </w:r>
      <w:r w:rsidR="00B636B5">
        <w:t xml:space="preserve">the AFNR </w:t>
      </w:r>
      <w:r w:rsidR="00AC5AF3">
        <w:t>V</w:t>
      </w:r>
      <w:r w:rsidR="00B636B5">
        <w:t xml:space="preserve">alue </w:t>
      </w:r>
      <w:r w:rsidR="00AC5AF3">
        <w:t>C</w:t>
      </w:r>
      <w:r w:rsidR="00B636B5">
        <w:t>hain</w:t>
      </w:r>
      <w:r w:rsidRPr="00611C37">
        <w:t xml:space="preserve"> as a framework</w:t>
      </w:r>
      <w:r>
        <w:t>,</w:t>
      </w:r>
      <w:r w:rsidRPr="00611C37">
        <w:t xml:space="preserve"> the </w:t>
      </w:r>
      <w:r>
        <w:t xml:space="preserve">National FFA </w:t>
      </w:r>
      <w:r w:rsidRPr="00611C37">
        <w:t xml:space="preserve">Agriscience Fair handbook and </w:t>
      </w:r>
      <w:r>
        <w:t xml:space="preserve">online resources, </w:t>
      </w:r>
      <w:r w:rsidRPr="00611C37">
        <w:t xml:space="preserve">prepare an agriscience fair project to investigate </w:t>
      </w:r>
      <w:r>
        <w:t xml:space="preserve">the </w:t>
      </w:r>
      <w:r w:rsidRPr="00611C37">
        <w:t>identified need.</w:t>
      </w:r>
    </w:p>
    <w:p w14:paraId="18E14A02" w14:textId="0AF5E49D" w:rsidR="000C2437" w:rsidRDefault="000C2437" w:rsidP="000932CA">
      <w:pPr>
        <w:pStyle w:val="FFABody"/>
        <w:numPr>
          <w:ilvl w:val="1"/>
          <w:numId w:val="6"/>
        </w:numPr>
      </w:pPr>
      <w:r>
        <w:t>“Art Gallery” or “Public Campaign Display”:</w:t>
      </w:r>
    </w:p>
    <w:p w14:paraId="15E0F9F5" w14:textId="6E57BEAA" w:rsidR="000C2437" w:rsidRDefault="000C2437" w:rsidP="000932CA">
      <w:pPr>
        <w:pStyle w:val="FFABody"/>
        <w:numPr>
          <w:ilvl w:val="2"/>
          <w:numId w:val="6"/>
        </w:numPr>
      </w:pPr>
      <w:r>
        <w:t xml:space="preserve">Invite other teachers or community members to share </w:t>
      </w:r>
      <w:r w:rsidR="00023447">
        <w:t xml:space="preserve">ideas for </w:t>
      </w:r>
      <w:r w:rsidR="00B636B5">
        <w:t xml:space="preserve">innovative ideas in the AFNR </w:t>
      </w:r>
      <w:r w:rsidR="00BF41C1">
        <w:t xml:space="preserve">Value Chain </w:t>
      </w:r>
      <w:r w:rsidR="00023447">
        <w:t>in schools and communities</w:t>
      </w:r>
      <w:r>
        <w:t xml:space="preserve">. </w:t>
      </w:r>
    </w:p>
    <w:p w14:paraId="07D887E0" w14:textId="022820F2" w:rsidR="000C2437" w:rsidRDefault="000C2437" w:rsidP="000932CA">
      <w:pPr>
        <w:pStyle w:val="FFABody"/>
        <w:numPr>
          <w:ilvl w:val="2"/>
          <w:numId w:val="6"/>
        </w:numPr>
      </w:pPr>
      <w:r>
        <w:t>Connect with existing school events to get others involved. For example, post art projects in the lobby of the school during sporting events or invite presentations on each campaign during FFA chapter or alumni meetings.</w:t>
      </w:r>
    </w:p>
    <w:p w14:paraId="5345BDFE" w14:textId="77777777" w:rsidR="000C2437" w:rsidRDefault="000C2437" w:rsidP="000932CA">
      <w:pPr>
        <w:pStyle w:val="FFABody"/>
        <w:numPr>
          <w:ilvl w:val="1"/>
          <w:numId w:val="6"/>
        </w:numPr>
      </w:pPr>
      <w:r>
        <w:t>“Careers Guest Speaker”:</w:t>
      </w:r>
    </w:p>
    <w:p w14:paraId="3596A7A5" w14:textId="4CD20C25" w:rsidR="000C2437" w:rsidRDefault="000C2437" w:rsidP="000932CA">
      <w:pPr>
        <w:pStyle w:val="FFABody"/>
        <w:numPr>
          <w:ilvl w:val="2"/>
          <w:numId w:val="6"/>
        </w:numPr>
      </w:pPr>
      <w:r>
        <w:t xml:space="preserve">Identify what types of careers </w:t>
      </w:r>
      <w:r w:rsidR="0064741A">
        <w:t xml:space="preserve">can </w:t>
      </w:r>
      <w:r>
        <w:t xml:space="preserve">relate to </w:t>
      </w:r>
      <w:r w:rsidR="00441FC1">
        <w:t>the value chain</w:t>
      </w:r>
      <w:r>
        <w:t>. What types of careers support the</w:t>
      </w:r>
      <w:r w:rsidR="00441FC1">
        <w:t>se stakeholders</w:t>
      </w:r>
      <w:r>
        <w:t>?</w:t>
      </w:r>
    </w:p>
    <w:p w14:paraId="6FAA2DC5" w14:textId="50CF1C20" w:rsidR="000C2437" w:rsidRDefault="000C2437" w:rsidP="000932CA">
      <w:pPr>
        <w:pStyle w:val="FFABody"/>
        <w:numPr>
          <w:ilvl w:val="3"/>
          <w:numId w:val="6"/>
        </w:numPr>
      </w:pPr>
      <w:r w:rsidRPr="00611C37">
        <w:t xml:space="preserve">Visit </w:t>
      </w:r>
      <w:proofErr w:type="spellStart"/>
      <w:r w:rsidRPr="00611C37">
        <w:t>AgExplorer</w:t>
      </w:r>
      <w:proofErr w:type="spellEnd"/>
      <w:r w:rsidRPr="00611C37">
        <w:t xml:space="preserve"> (</w:t>
      </w:r>
      <w:hyperlink r:id="rId44" w:history="1">
        <w:r w:rsidRPr="00972C26">
          <w:rPr>
            <w:rStyle w:val="Hyperlink"/>
          </w:rPr>
          <w:t>AgExplorer.</w:t>
        </w:r>
        <w:r w:rsidR="00972C26" w:rsidRPr="00972C26">
          <w:rPr>
            <w:rStyle w:val="Hyperlink"/>
          </w:rPr>
          <w:t>ffa.org</w:t>
        </w:r>
      </w:hyperlink>
      <w:r w:rsidRPr="00611C37">
        <w:t>)</w:t>
      </w:r>
      <w:r>
        <w:t xml:space="preserve"> and review the career focus areas for ideas of types of careers to choose from.</w:t>
      </w:r>
    </w:p>
    <w:p w14:paraId="6EAACDAF" w14:textId="3C670119" w:rsidR="000C2437" w:rsidRDefault="000C2437" w:rsidP="000932CA">
      <w:pPr>
        <w:pStyle w:val="FFABody"/>
        <w:numPr>
          <w:ilvl w:val="2"/>
          <w:numId w:val="6"/>
        </w:numPr>
      </w:pPr>
      <w:r>
        <w:t xml:space="preserve">As a class, select someone from the community who has a career that contributes to </w:t>
      </w:r>
      <w:r w:rsidR="009009FC">
        <w:t>the value chain</w:t>
      </w:r>
      <w:r w:rsidR="00023447">
        <w:t xml:space="preserve"> through agriculture</w:t>
      </w:r>
      <w:r>
        <w:t xml:space="preserve">. Ask the individual to speak to the class to share details about his or her career. </w:t>
      </w:r>
    </w:p>
    <w:p w14:paraId="29A19ACD" w14:textId="1B6D560E" w:rsidR="000C2437" w:rsidRDefault="000C2437" w:rsidP="000932CA">
      <w:pPr>
        <w:pStyle w:val="FFABody"/>
        <w:numPr>
          <w:ilvl w:val="3"/>
          <w:numId w:val="6"/>
        </w:numPr>
      </w:pPr>
      <w:r>
        <w:t>It might be helpful to refer this task to a class committee to select a speaker.</w:t>
      </w:r>
    </w:p>
    <w:p w14:paraId="37BC776D" w14:textId="00D1B323" w:rsidR="000C2437" w:rsidRDefault="000C2437" w:rsidP="000932CA">
      <w:pPr>
        <w:pStyle w:val="FFABody"/>
        <w:numPr>
          <w:ilvl w:val="2"/>
          <w:numId w:val="6"/>
        </w:numPr>
      </w:pPr>
      <w:r>
        <w:t>Encourage students to research the speaker’s bio and business/company/school and prepare two to three questions for the speaker prior to his or her arrival.</w:t>
      </w:r>
    </w:p>
    <w:p w14:paraId="3E770E22" w14:textId="1E3BF238" w:rsidR="00BA6065" w:rsidRDefault="00F642D2" w:rsidP="000932CA">
      <w:pPr>
        <w:pStyle w:val="FFABody"/>
        <w:numPr>
          <w:ilvl w:val="1"/>
          <w:numId w:val="6"/>
        </w:numPr>
      </w:pPr>
      <w:r>
        <w:t xml:space="preserve">“Agricultural </w:t>
      </w:r>
      <w:r w:rsidR="009009FC">
        <w:t>Value Chain</w:t>
      </w:r>
      <w:r w:rsidR="00AF4E78">
        <w:t xml:space="preserve">” </w:t>
      </w:r>
      <w:r>
        <w:t>Symposium</w:t>
      </w:r>
      <w:r w:rsidR="00AF4E78">
        <w:t>:</w:t>
      </w:r>
    </w:p>
    <w:p w14:paraId="33D2BB2E" w14:textId="579ACF0C" w:rsidR="00AF4E78" w:rsidRDefault="00F642D2" w:rsidP="00AF4E78">
      <w:pPr>
        <w:pStyle w:val="FFABody"/>
        <w:numPr>
          <w:ilvl w:val="2"/>
          <w:numId w:val="6"/>
        </w:numPr>
      </w:pPr>
      <w:r>
        <w:t xml:space="preserve">Have groups of students prepare various presentations on </w:t>
      </w:r>
      <w:r w:rsidR="009009FC">
        <w:t xml:space="preserve">AFNR </w:t>
      </w:r>
      <w:r w:rsidR="00CC16EA">
        <w:t xml:space="preserve">Value Chain </w:t>
      </w:r>
      <w:r>
        <w:t>issues.</w:t>
      </w:r>
    </w:p>
    <w:p w14:paraId="6A42E8E3" w14:textId="6905F705" w:rsidR="00F642D2" w:rsidRDefault="00F642D2" w:rsidP="00AF4E78">
      <w:pPr>
        <w:pStyle w:val="FFABody"/>
        <w:numPr>
          <w:ilvl w:val="2"/>
          <w:numId w:val="6"/>
        </w:numPr>
      </w:pPr>
      <w:r>
        <w:t xml:space="preserve">Prepare a symposium </w:t>
      </w:r>
      <w:r w:rsidR="00BA6C51">
        <w:t>displaying various</w:t>
      </w:r>
      <w:r>
        <w:t xml:space="preserve"> issues to share with the rest of the school and/or with a </w:t>
      </w:r>
      <w:r>
        <w:lastRenderedPageBreak/>
        <w:t xml:space="preserve">neighboring </w:t>
      </w:r>
      <w:r w:rsidR="00CC16EA">
        <w:t>e</w:t>
      </w:r>
      <w:r>
        <w:t>lementary or middle school.</w:t>
      </w:r>
    </w:p>
    <w:p w14:paraId="5CA32C83" w14:textId="6494922A" w:rsidR="000C2437" w:rsidRDefault="005D0E9E" w:rsidP="000932CA">
      <w:pPr>
        <w:pStyle w:val="FFABody"/>
        <w:numPr>
          <w:ilvl w:val="1"/>
          <w:numId w:val="6"/>
        </w:numPr>
      </w:pPr>
      <w:r>
        <w:t xml:space="preserve"> </w:t>
      </w:r>
      <w:r w:rsidR="000C2437">
        <w:t>“Four Stages of Innovation” Model:</w:t>
      </w:r>
    </w:p>
    <w:p w14:paraId="7AEF8643" w14:textId="54BB8079" w:rsidR="000C2437" w:rsidRDefault="000C2437" w:rsidP="000932CA">
      <w:pPr>
        <w:pStyle w:val="FFABody"/>
        <w:numPr>
          <w:ilvl w:val="2"/>
          <w:numId w:val="6"/>
        </w:numPr>
      </w:pPr>
      <w:r>
        <w:t>Using the “Blue 365: Four Stages of Innovation” lesson plan, have students apply the fou</w:t>
      </w:r>
      <w:r w:rsidR="00023447">
        <w:t xml:space="preserve">r stages of innovation model to one </w:t>
      </w:r>
      <w:r w:rsidR="009009FC">
        <w:t>value chain</w:t>
      </w:r>
      <w:r w:rsidR="00BB6D27">
        <w:t xml:space="preserve"> </w:t>
      </w:r>
      <w:r w:rsidR="009009FC">
        <w:t>issue</w:t>
      </w:r>
      <w:r>
        <w:t xml:space="preserve">. </w:t>
      </w:r>
    </w:p>
    <w:p w14:paraId="51FEAF07" w14:textId="77777777" w:rsidR="000C2437" w:rsidRDefault="000C2437" w:rsidP="000932CA">
      <w:pPr>
        <w:pStyle w:val="FFABody"/>
        <w:numPr>
          <w:ilvl w:val="2"/>
          <w:numId w:val="6"/>
        </w:numPr>
      </w:pPr>
      <w:r>
        <w:t xml:space="preserve">In what ways could the four stages help raise awareness of the issue? </w:t>
      </w:r>
    </w:p>
    <w:p w14:paraId="1A567FBF" w14:textId="098464BF" w:rsidR="00C83FAB" w:rsidRPr="00FF6D8B" w:rsidRDefault="00C83FAB" w:rsidP="000932CA">
      <w:pPr>
        <w:pStyle w:val="FFABody"/>
        <w:numPr>
          <w:ilvl w:val="1"/>
          <w:numId w:val="6"/>
        </w:numPr>
      </w:pPr>
      <w:r>
        <w:t>“L</w:t>
      </w:r>
      <w:r w:rsidRPr="004758D0">
        <w:t>iving to S</w:t>
      </w:r>
      <w:r w:rsidRPr="00F54E79">
        <w:t>erve</w:t>
      </w:r>
      <w:r>
        <w:t>”</w:t>
      </w:r>
      <w:r w:rsidRPr="00F54E79">
        <w:t xml:space="preserve"> platform</w:t>
      </w:r>
      <w:r w:rsidRPr="004758D0">
        <w:t>:</w:t>
      </w:r>
    </w:p>
    <w:p w14:paraId="059E0A1D" w14:textId="1C52BEC8" w:rsidR="00C83FAB" w:rsidRPr="00F54E79" w:rsidRDefault="00C83FAB" w:rsidP="000932CA">
      <w:pPr>
        <w:pStyle w:val="FFABody"/>
        <w:numPr>
          <w:ilvl w:val="2"/>
          <w:numId w:val="6"/>
        </w:numPr>
      </w:pPr>
      <w:r>
        <w:t xml:space="preserve">Encourage students to look through available grants for service plans related to </w:t>
      </w:r>
      <w:r w:rsidR="00BB6D27">
        <w:t>safety</w:t>
      </w:r>
      <w:r>
        <w:t>.</w:t>
      </w:r>
      <w:r w:rsidR="006C5C79">
        <w:t xml:space="preserve"> </w:t>
      </w:r>
      <w:r w:rsidR="00AF0564">
        <w:t>See links below:</w:t>
      </w:r>
    </w:p>
    <w:p w14:paraId="44CEA40D" w14:textId="2D6DC3F7" w:rsidR="00C83FAB" w:rsidRDefault="00C83FAB" w:rsidP="000932CA">
      <w:pPr>
        <w:pStyle w:val="FFABody"/>
        <w:numPr>
          <w:ilvl w:val="3"/>
          <w:numId w:val="6"/>
        </w:numPr>
      </w:pPr>
      <w:r w:rsidRPr="00F54E79">
        <w:t>Living to Serve Grants from National FFA: </w:t>
      </w:r>
      <w:hyperlink r:id="rId45" w:history="1">
        <w:r w:rsidR="00D31BB0">
          <w:rPr>
            <w:rStyle w:val="Hyperlink"/>
          </w:rPr>
          <w:t>FFA</w:t>
        </w:r>
        <w:r w:rsidR="00D31BB0" w:rsidRPr="00F54E79">
          <w:rPr>
            <w:rStyle w:val="Hyperlink"/>
          </w:rPr>
          <w:t>.org/</w:t>
        </w:r>
        <w:proofErr w:type="spellStart"/>
        <w:r w:rsidR="00D31BB0" w:rsidRPr="00F54E79">
          <w:rPr>
            <w:rStyle w:val="Hyperlink"/>
          </w:rPr>
          <w:t>livi</w:t>
        </w:r>
        <w:r w:rsidR="00D31BB0" w:rsidRPr="00F54E79">
          <w:rPr>
            <w:rStyle w:val="Hyperlink"/>
          </w:rPr>
          <w:t>n</w:t>
        </w:r>
        <w:r w:rsidR="00D31BB0" w:rsidRPr="00F54E79">
          <w:rPr>
            <w:rStyle w:val="Hyperlink"/>
          </w:rPr>
          <w:t>gtoserve</w:t>
        </w:r>
        <w:proofErr w:type="spellEnd"/>
        <w:r w:rsidR="00D31BB0" w:rsidRPr="00F54E79">
          <w:rPr>
            <w:rStyle w:val="Hyperlink"/>
          </w:rPr>
          <w:t>/grants/</w:t>
        </w:r>
      </w:hyperlink>
      <w:r w:rsidR="006C5C79">
        <w:t xml:space="preserve"> </w:t>
      </w:r>
    </w:p>
    <w:p w14:paraId="7C33458A" w14:textId="44A6D37C" w:rsidR="006C5C79" w:rsidRPr="00410A38" w:rsidRDefault="006C5C79" w:rsidP="000932CA">
      <w:pPr>
        <w:pStyle w:val="FFABody"/>
        <w:numPr>
          <w:ilvl w:val="3"/>
          <w:numId w:val="6"/>
        </w:numPr>
      </w:pPr>
      <w:r w:rsidRPr="00410A38">
        <w:t>Planning Guide: </w:t>
      </w:r>
      <w:hyperlink r:id="rId46" w:history="1">
        <w:r w:rsidR="00D31BB0" w:rsidRPr="00E33806">
          <w:rPr>
            <w:rStyle w:val="Hyperlink"/>
          </w:rPr>
          <w:t>https://FFA.app.box.c</w:t>
        </w:r>
        <w:r w:rsidR="00D31BB0" w:rsidRPr="00E33806">
          <w:rPr>
            <w:rStyle w:val="Hyperlink"/>
          </w:rPr>
          <w:t>o</w:t>
        </w:r>
        <w:r w:rsidR="00D31BB0" w:rsidRPr="00E33806">
          <w:rPr>
            <w:rStyle w:val="Hyperlink"/>
          </w:rPr>
          <w:t>m/s/9969na39x2qdvy70olfadu3dj1uxae6m</w:t>
        </w:r>
      </w:hyperlink>
      <w:r>
        <w:t xml:space="preserve"> </w:t>
      </w:r>
    </w:p>
    <w:p w14:paraId="348262C0" w14:textId="5DB667FB" w:rsidR="000C2437" w:rsidRPr="00611C37" w:rsidRDefault="000C2437" w:rsidP="000932CA">
      <w:pPr>
        <w:pStyle w:val="FFABody"/>
        <w:numPr>
          <w:ilvl w:val="1"/>
          <w:numId w:val="6"/>
        </w:numPr>
      </w:pPr>
      <w:r>
        <w:t>“School or Community Service”</w:t>
      </w:r>
      <w:r w:rsidRPr="003D634D">
        <w:t xml:space="preserve"> </w:t>
      </w:r>
      <w:r>
        <w:t>P</w:t>
      </w:r>
      <w:r w:rsidRPr="00611C37">
        <w:t>roject:</w:t>
      </w:r>
    </w:p>
    <w:p w14:paraId="09133EFD" w14:textId="144CF58D" w:rsidR="000C2437" w:rsidRPr="00611C37" w:rsidRDefault="000C2437" w:rsidP="000932CA">
      <w:pPr>
        <w:pStyle w:val="FFABody"/>
        <w:numPr>
          <w:ilvl w:val="2"/>
          <w:numId w:val="6"/>
        </w:numPr>
      </w:pPr>
      <w:r w:rsidRPr="00611C37">
        <w:t>Identify a need on the school campus or in the community</w:t>
      </w:r>
      <w:r w:rsidRPr="00407CE1">
        <w:t xml:space="preserve"> </w:t>
      </w:r>
      <w:r>
        <w:t xml:space="preserve">related to </w:t>
      </w:r>
      <w:r w:rsidR="0064741A">
        <w:t xml:space="preserve">improving </w:t>
      </w:r>
      <w:r w:rsidR="00BB6D27">
        <w:t>safety protocol</w:t>
      </w:r>
      <w:r w:rsidRPr="00611C37">
        <w:t>.</w:t>
      </w:r>
    </w:p>
    <w:p w14:paraId="42641E37" w14:textId="77777777" w:rsidR="000C2437" w:rsidRDefault="000C2437" w:rsidP="000932CA">
      <w:pPr>
        <w:pStyle w:val="FFABody"/>
        <w:numPr>
          <w:ilvl w:val="2"/>
          <w:numId w:val="6"/>
        </w:numPr>
      </w:pPr>
      <w:r>
        <w:t>Organize a community or school drive to help address that need in the local community.</w:t>
      </w:r>
    </w:p>
    <w:p w14:paraId="15E80790" w14:textId="77777777" w:rsidR="000C2437" w:rsidRDefault="000C2437" w:rsidP="000932CA">
      <w:pPr>
        <w:pStyle w:val="FFABody"/>
        <w:numPr>
          <w:ilvl w:val="1"/>
          <w:numId w:val="6"/>
        </w:numPr>
      </w:pPr>
      <w:r>
        <w:t>“Ted Talk”</w:t>
      </w:r>
      <w:r w:rsidRPr="003D634D">
        <w:t xml:space="preserve"> </w:t>
      </w:r>
      <w:r>
        <w:t>Oral Presentations:</w:t>
      </w:r>
    </w:p>
    <w:p w14:paraId="4B3133DD" w14:textId="509DE15E" w:rsidR="00C325C4" w:rsidRDefault="00C325C4" w:rsidP="00C325C4">
      <w:pPr>
        <w:pStyle w:val="FFABody"/>
        <w:numPr>
          <w:ilvl w:val="2"/>
          <w:numId w:val="6"/>
        </w:numPr>
      </w:pPr>
      <w:r>
        <w:t>Watch</w:t>
      </w:r>
      <w:r w:rsidRPr="00516E7F">
        <w:t xml:space="preserve"> </w:t>
      </w:r>
      <w:r>
        <w:t>the “</w:t>
      </w:r>
      <w:r w:rsidRPr="00516E7F">
        <w:t>Blue 365</w:t>
      </w:r>
      <w:r>
        <w:t>” (2018) video from</w:t>
      </w:r>
      <w:r w:rsidRPr="00C325C4">
        <w:t xml:space="preserve"> Reza </w:t>
      </w:r>
      <w:proofErr w:type="spellStart"/>
      <w:r w:rsidRPr="00C325C4">
        <w:t>Rasoulpour</w:t>
      </w:r>
      <w:proofErr w:type="spellEnd"/>
      <w:r w:rsidRPr="00C325C4">
        <w:t>, Leader of Global Regulatory for Corteva,</w:t>
      </w:r>
      <w:r>
        <w:t xml:space="preserve"> on “</w:t>
      </w:r>
      <w:r w:rsidRPr="00C325C4">
        <w:t>Myths and Misconceptions of Pesticide Safety</w:t>
      </w:r>
      <w:r>
        <w:t>,” available</w:t>
      </w:r>
      <w:r w:rsidR="000A1F05">
        <w:t xml:space="preserve"> at</w:t>
      </w:r>
      <w:r>
        <w:t xml:space="preserve"> </w:t>
      </w:r>
      <w:hyperlink r:id="rId47" w:history="1">
        <w:r w:rsidR="000A1F05" w:rsidRPr="003077F3">
          <w:rPr>
            <w:rStyle w:val="Hyperlink"/>
          </w:rPr>
          <w:t>https://</w:t>
        </w:r>
        <w:r w:rsidR="000A1F05" w:rsidRPr="003077F3">
          <w:rPr>
            <w:rStyle w:val="Hyperlink"/>
          </w:rPr>
          <w:t>v</w:t>
        </w:r>
        <w:r w:rsidR="000A1F05" w:rsidRPr="003077F3">
          <w:rPr>
            <w:rStyle w:val="Hyperlink"/>
          </w:rPr>
          <w:t>imeo.com/314344941</w:t>
        </w:r>
      </w:hyperlink>
      <w:r w:rsidR="000A1F05">
        <w:t>.</w:t>
      </w:r>
    </w:p>
    <w:p w14:paraId="3085CC46" w14:textId="72FEE70D" w:rsidR="00C325C4" w:rsidRDefault="00C325C4" w:rsidP="00C325C4">
      <w:pPr>
        <w:pStyle w:val="FFABody"/>
        <w:numPr>
          <w:ilvl w:val="2"/>
          <w:numId w:val="6"/>
        </w:numPr>
      </w:pPr>
      <w:r>
        <w:t>Watch</w:t>
      </w:r>
      <w:r w:rsidRPr="00516E7F">
        <w:t xml:space="preserve"> </w:t>
      </w:r>
      <w:r>
        <w:t>the “</w:t>
      </w:r>
      <w:r w:rsidRPr="00516E7F">
        <w:t>Blue 365</w:t>
      </w:r>
      <w:r>
        <w:t xml:space="preserve">” (2018) video from Rick Ekins with FMC on “Saving Water, Fuel, Labor and Time,” available at </w:t>
      </w:r>
      <w:hyperlink r:id="rId48" w:history="1">
        <w:r w:rsidRPr="00234E21">
          <w:rPr>
            <w:rStyle w:val="Hyperlink"/>
          </w:rPr>
          <w:t>https://vimeo.com/</w:t>
        </w:r>
        <w:r w:rsidRPr="00234E21">
          <w:rPr>
            <w:rStyle w:val="Hyperlink"/>
          </w:rPr>
          <w:t>3</w:t>
        </w:r>
        <w:r w:rsidRPr="00234E21">
          <w:rPr>
            <w:rStyle w:val="Hyperlink"/>
          </w:rPr>
          <w:t>14082126</w:t>
        </w:r>
      </w:hyperlink>
      <w:r w:rsidR="0051351D">
        <w:t>.</w:t>
      </w:r>
    </w:p>
    <w:p w14:paraId="3FBC9C41" w14:textId="77777777" w:rsidR="00023447" w:rsidRDefault="00023447" w:rsidP="000932CA">
      <w:pPr>
        <w:pStyle w:val="FFABody"/>
        <w:numPr>
          <w:ilvl w:val="3"/>
          <w:numId w:val="6"/>
        </w:numPr>
      </w:pPr>
      <w:r>
        <w:t xml:space="preserve">Select one video to watch. </w:t>
      </w:r>
    </w:p>
    <w:p w14:paraId="0AC76E95" w14:textId="1A4C5D67" w:rsidR="000C2437" w:rsidRDefault="000C2437" w:rsidP="000932CA">
      <w:pPr>
        <w:pStyle w:val="FFABody"/>
        <w:numPr>
          <w:ilvl w:val="3"/>
          <w:numId w:val="6"/>
        </w:numPr>
      </w:pPr>
      <w:r>
        <w:t xml:space="preserve">Using techniques and points from </w:t>
      </w:r>
      <w:r w:rsidR="00382542">
        <w:t>the</w:t>
      </w:r>
      <w:r>
        <w:t xml:space="preserve"> selected speaker, develop a 12</w:t>
      </w:r>
      <w:r w:rsidR="007443A3">
        <w:t>-</w:t>
      </w:r>
      <w:r w:rsidR="00023447">
        <w:t xml:space="preserve"> to 15</w:t>
      </w:r>
      <w:r w:rsidR="007443A3">
        <w:t>-</w:t>
      </w:r>
      <w:r>
        <w:t>minute Ted Talk-style oral presentation to deliver to the class about an issue related to</w:t>
      </w:r>
      <w:r w:rsidR="00BB6D27">
        <w:t xml:space="preserve"> safety and/or</w:t>
      </w:r>
      <w:r>
        <w:t xml:space="preserve"> </w:t>
      </w:r>
      <w:r w:rsidR="00382542">
        <w:t>improving lives</w:t>
      </w:r>
      <w:r>
        <w:t>.</w:t>
      </w:r>
    </w:p>
    <w:p w14:paraId="1FE9EE79" w14:textId="46108CAF" w:rsidR="000C2437" w:rsidRDefault="000C2437" w:rsidP="000932CA">
      <w:pPr>
        <w:pStyle w:val="FFABody"/>
        <w:numPr>
          <w:ilvl w:val="4"/>
          <w:numId w:val="6"/>
        </w:numPr>
      </w:pPr>
      <w:r>
        <w:t xml:space="preserve">If possible, set </w:t>
      </w:r>
      <w:r w:rsidR="0020065D">
        <w:t>the</w:t>
      </w:r>
      <w:r>
        <w:t xml:space="preserve"> classroom up around a center stage to allow students to speak as if they were giving a real Ted Talk.</w:t>
      </w:r>
    </w:p>
    <w:p w14:paraId="6C6E4F1A" w14:textId="2E035D60" w:rsidR="000C2437" w:rsidRDefault="000C2437" w:rsidP="000932CA">
      <w:pPr>
        <w:pStyle w:val="FFABody"/>
        <w:numPr>
          <w:ilvl w:val="1"/>
          <w:numId w:val="6"/>
        </w:numPr>
      </w:pPr>
      <w:r>
        <w:t>“Written Report”:</w:t>
      </w:r>
    </w:p>
    <w:p w14:paraId="5CBC449A" w14:textId="7766B369" w:rsidR="0051351D" w:rsidRDefault="0051351D" w:rsidP="0051351D">
      <w:pPr>
        <w:pStyle w:val="FFABody"/>
        <w:numPr>
          <w:ilvl w:val="2"/>
          <w:numId w:val="6"/>
        </w:numPr>
      </w:pPr>
      <w:r>
        <w:t>Watch</w:t>
      </w:r>
      <w:r w:rsidRPr="00516E7F">
        <w:t xml:space="preserve"> </w:t>
      </w:r>
      <w:r>
        <w:t>the “</w:t>
      </w:r>
      <w:r w:rsidRPr="00516E7F">
        <w:t>Blue 365</w:t>
      </w:r>
      <w:r>
        <w:t>” (2018) video from</w:t>
      </w:r>
      <w:r w:rsidRPr="00C325C4">
        <w:t xml:space="preserve"> Reza </w:t>
      </w:r>
      <w:proofErr w:type="spellStart"/>
      <w:r w:rsidRPr="00C325C4">
        <w:t>Rasoulpour</w:t>
      </w:r>
      <w:proofErr w:type="spellEnd"/>
      <w:r w:rsidRPr="00C325C4">
        <w:t>, Leader of Global Regulatory for Corteva,</w:t>
      </w:r>
      <w:r>
        <w:t xml:space="preserve"> on “</w:t>
      </w:r>
      <w:r w:rsidRPr="00C325C4">
        <w:t>Myths and Misconceptions of Pesticide Safety</w:t>
      </w:r>
      <w:r>
        <w:t xml:space="preserve">,” available at </w:t>
      </w:r>
      <w:hyperlink r:id="rId49" w:history="1">
        <w:r w:rsidRPr="003077F3">
          <w:rPr>
            <w:rStyle w:val="Hyperlink"/>
          </w:rPr>
          <w:t>https://vimeo</w:t>
        </w:r>
        <w:r w:rsidRPr="003077F3">
          <w:rPr>
            <w:rStyle w:val="Hyperlink"/>
          </w:rPr>
          <w:t>.</w:t>
        </w:r>
        <w:r w:rsidRPr="003077F3">
          <w:rPr>
            <w:rStyle w:val="Hyperlink"/>
          </w:rPr>
          <w:t>com/314344941</w:t>
        </w:r>
      </w:hyperlink>
      <w:r w:rsidR="007443A3">
        <w:t>.</w:t>
      </w:r>
    </w:p>
    <w:p w14:paraId="47CE9F26" w14:textId="07D3156E" w:rsidR="0051351D" w:rsidRDefault="0051351D" w:rsidP="0051351D">
      <w:pPr>
        <w:pStyle w:val="FFABody"/>
        <w:numPr>
          <w:ilvl w:val="2"/>
          <w:numId w:val="6"/>
        </w:numPr>
      </w:pPr>
      <w:r>
        <w:t>Watch</w:t>
      </w:r>
      <w:r w:rsidRPr="00516E7F">
        <w:t xml:space="preserve"> </w:t>
      </w:r>
      <w:r>
        <w:t>the “</w:t>
      </w:r>
      <w:r w:rsidRPr="00516E7F">
        <w:t>Blue 365</w:t>
      </w:r>
      <w:r>
        <w:t xml:space="preserve">” (2018) video from Rick Ekins with FMC on “Saving Water, Fuel, Labor and Time,” available at </w:t>
      </w:r>
      <w:hyperlink r:id="rId50" w:history="1">
        <w:r w:rsidRPr="00234E21">
          <w:rPr>
            <w:rStyle w:val="Hyperlink"/>
          </w:rPr>
          <w:t>https://</w:t>
        </w:r>
        <w:r w:rsidRPr="00234E21">
          <w:rPr>
            <w:rStyle w:val="Hyperlink"/>
          </w:rPr>
          <w:t>v</w:t>
        </w:r>
        <w:r w:rsidRPr="00234E21">
          <w:rPr>
            <w:rStyle w:val="Hyperlink"/>
          </w:rPr>
          <w:t>imeo.com/314082126</w:t>
        </w:r>
      </w:hyperlink>
      <w:r>
        <w:t>.</w:t>
      </w:r>
    </w:p>
    <w:p w14:paraId="6FCC22CE" w14:textId="3FFEC88D" w:rsidR="00023447" w:rsidRDefault="00023447" w:rsidP="00023447">
      <w:pPr>
        <w:pStyle w:val="FFABody"/>
        <w:numPr>
          <w:ilvl w:val="3"/>
          <w:numId w:val="6"/>
        </w:numPr>
      </w:pPr>
      <w:r>
        <w:t xml:space="preserve">Select one video to watch. </w:t>
      </w:r>
    </w:p>
    <w:p w14:paraId="47293071" w14:textId="03A34B93" w:rsidR="000C2437" w:rsidRDefault="000C2437" w:rsidP="000932CA">
      <w:pPr>
        <w:pStyle w:val="FFABody"/>
        <w:numPr>
          <w:ilvl w:val="3"/>
          <w:numId w:val="6"/>
        </w:numPr>
      </w:pPr>
      <w:r>
        <w:t xml:space="preserve">Using techniques and points from </w:t>
      </w:r>
      <w:r w:rsidR="00382542">
        <w:t>the</w:t>
      </w:r>
      <w:r>
        <w:t xml:space="preserve"> selected speaker, prepare an eight</w:t>
      </w:r>
      <w:r w:rsidR="007443A3">
        <w:t>-</w:t>
      </w:r>
      <w:r w:rsidR="00382542">
        <w:t xml:space="preserve"> to 10</w:t>
      </w:r>
      <w:r w:rsidR="007443A3">
        <w:t>-</w:t>
      </w:r>
      <w:r>
        <w:t xml:space="preserve">page written report analyzing opportunities to </w:t>
      </w:r>
      <w:r w:rsidR="00382542">
        <w:t>i</w:t>
      </w:r>
      <w:r w:rsidR="00F642D2">
        <w:t xml:space="preserve">mprove lives through </w:t>
      </w:r>
      <w:r w:rsidR="009009FC">
        <w:t xml:space="preserve">the AFNR </w:t>
      </w:r>
      <w:r w:rsidR="007443A3">
        <w:t>Value Chain</w:t>
      </w:r>
      <w:r>
        <w:t>. Students should be sure to highlight the following:</w:t>
      </w:r>
    </w:p>
    <w:p w14:paraId="73387F58" w14:textId="2A96FCE0" w:rsidR="00023447" w:rsidRDefault="00023447" w:rsidP="00023447">
      <w:pPr>
        <w:pStyle w:val="FFABody"/>
        <w:numPr>
          <w:ilvl w:val="4"/>
          <w:numId w:val="6"/>
        </w:numPr>
      </w:pPr>
      <w:r>
        <w:t xml:space="preserve">What elements do they discuss in their presentation that highlights how the </w:t>
      </w:r>
      <w:r w:rsidR="007443A3">
        <w:t xml:space="preserve">agriculture </w:t>
      </w:r>
      <w:r>
        <w:t>industry is improving lives</w:t>
      </w:r>
      <w:r w:rsidR="00F642D2">
        <w:t xml:space="preserve"> through </w:t>
      </w:r>
      <w:r w:rsidR="009009FC">
        <w:t>the value chain</w:t>
      </w:r>
      <w:r>
        <w:t>?</w:t>
      </w:r>
    </w:p>
    <w:p w14:paraId="76B408CD" w14:textId="4BB96729" w:rsidR="000C2437" w:rsidRDefault="000C2437" w:rsidP="000932CA">
      <w:pPr>
        <w:pStyle w:val="FFABody"/>
        <w:numPr>
          <w:ilvl w:val="4"/>
          <w:numId w:val="6"/>
        </w:numPr>
      </w:pPr>
      <w:r>
        <w:t xml:space="preserve">What challenges does </w:t>
      </w:r>
      <w:r w:rsidR="009009FC">
        <w:t>the agricultur</w:t>
      </w:r>
      <w:r w:rsidR="007443A3">
        <w:t>e</w:t>
      </w:r>
      <w:r w:rsidR="009009FC">
        <w:t xml:space="preserve"> industry</w:t>
      </w:r>
      <w:r>
        <w:t xml:space="preserve"> face </w:t>
      </w:r>
      <w:r w:rsidR="009009FC">
        <w:t>from a supply chain perspective</w:t>
      </w:r>
      <w:r>
        <w:t>?</w:t>
      </w:r>
    </w:p>
    <w:p w14:paraId="73C29B0D" w14:textId="60D16474" w:rsidR="000C2437" w:rsidRDefault="000C2437" w:rsidP="000932CA">
      <w:pPr>
        <w:pStyle w:val="FFABody"/>
        <w:numPr>
          <w:ilvl w:val="4"/>
          <w:numId w:val="6"/>
        </w:numPr>
      </w:pPr>
      <w:r>
        <w:t xml:space="preserve">What can be done to </w:t>
      </w:r>
      <w:r w:rsidR="00023447">
        <w:t xml:space="preserve">help improve lives using the </w:t>
      </w:r>
      <w:r w:rsidR="009009FC">
        <w:t xml:space="preserve">AFNR </w:t>
      </w:r>
      <w:r w:rsidR="007443A3">
        <w:t xml:space="preserve">Value Chain </w:t>
      </w:r>
      <w:r>
        <w:t>in the future?</w:t>
      </w:r>
    </w:p>
    <w:p w14:paraId="3B928CF5" w14:textId="3F2A7798" w:rsidR="000C2437" w:rsidRDefault="000C2437" w:rsidP="000C2437">
      <w:pPr>
        <w:pStyle w:val="FFABody"/>
      </w:pPr>
    </w:p>
    <w:p w14:paraId="1AA19304" w14:textId="5C0795AC" w:rsidR="001A3ED5" w:rsidRPr="001A3ED5" w:rsidRDefault="00510D62" w:rsidP="004270DE">
      <w:pPr>
        <w:pStyle w:val="FFABody"/>
        <w:numPr>
          <w:ilvl w:val="0"/>
          <w:numId w:val="6"/>
        </w:numPr>
        <w:rPr>
          <w:rFonts w:eastAsiaTheme="minorEastAsia"/>
          <w:lang w:eastAsia="ja-JP"/>
        </w:rPr>
      </w:pPr>
      <w:r w:rsidRPr="00E73AAC">
        <w:rPr>
          <w:i/>
          <w:color w:val="004C97"/>
        </w:rPr>
        <w:t>Exit Ticket:</w:t>
      </w:r>
      <w:r w:rsidRPr="00E73AAC">
        <w:rPr>
          <w:i/>
        </w:rPr>
        <w:t xml:space="preserve"> </w:t>
      </w:r>
      <w:r w:rsidR="002B4EB0">
        <w:t xml:space="preserve">Challenge students to </w:t>
      </w:r>
      <w:r w:rsidR="002E3111">
        <w:t>think about the food they can buy</w:t>
      </w:r>
      <w:r w:rsidR="002B4EB0">
        <w:t xml:space="preserve"> </w:t>
      </w:r>
      <w:r w:rsidR="002E3111">
        <w:t>at</w:t>
      </w:r>
      <w:r w:rsidR="002B4EB0">
        <w:t xml:space="preserve"> </w:t>
      </w:r>
      <w:r w:rsidR="002E3111">
        <w:t>a</w:t>
      </w:r>
      <w:r w:rsidR="002B4EB0">
        <w:t xml:space="preserve"> grocery store</w:t>
      </w:r>
      <w:r w:rsidR="002E3111">
        <w:t xml:space="preserve">. </w:t>
      </w:r>
    </w:p>
    <w:p w14:paraId="72878403" w14:textId="4391BD12" w:rsidR="004270DE" w:rsidRPr="009D15EB" w:rsidRDefault="002E3111" w:rsidP="001A3ED5">
      <w:pPr>
        <w:pStyle w:val="FFABody"/>
        <w:numPr>
          <w:ilvl w:val="1"/>
          <w:numId w:val="6"/>
        </w:numPr>
        <w:rPr>
          <w:rFonts w:eastAsiaTheme="minorEastAsia"/>
          <w:lang w:eastAsia="ja-JP"/>
        </w:rPr>
      </w:pPr>
      <w:r>
        <w:t xml:space="preserve">With a partner, discuss </w:t>
      </w:r>
      <w:r w:rsidR="002B4EB0">
        <w:t xml:space="preserve">what steps each product had to go through to get to the shelf. </w:t>
      </w:r>
      <w:r w:rsidR="001A3ED5">
        <w:t>What might make the food chain more sustainable for your selected product?</w:t>
      </w:r>
    </w:p>
    <w:p w14:paraId="49EED7D7" w14:textId="3C0B37B0" w:rsidR="0093273B" w:rsidRDefault="0093273B" w:rsidP="00510D62">
      <w:pPr>
        <w:pStyle w:val="FFABody"/>
        <w:ind w:left="720"/>
      </w:pPr>
    </w:p>
    <w:p w14:paraId="01AB731D" w14:textId="77777777" w:rsidR="0093273B" w:rsidRPr="00611C37" w:rsidRDefault="0093273B" w:rsidP="000B5E95">
      <w:pPr>
        <w:pStyle w:val="FFABody"/>
        <w:sectPr w:rsidR="0093273B" w:rsidRPr="00611C37" w:rsidSect="008C1F98">
          <w:footerReference w:type="default" r:id="rId51"/>
          <w:headerReference w:type="first" r:id="rId52"/>
          <w:footerReference w:type="first" r:id="rId53"/>
          <w:pgSz w:w="12240" w:h="15840" w:code="1"/>
          <w:pgMar w:top="990" w:right="720" w:bottom="1170" w:left="720" w:header="1440" w:footer="720" w:gutter="0"/>
          <w:cols w:space="720"/>
          <w:titlePg/>
          <w:docGrid w:linePitch="360"/>
        </w:sectPr>
      </w:pPr>
    </w:p>
    <w:p w14:paraId="208C090A" w14:textId="77777777" w:rsidR="008A1143" w:rsidRDefault="008A1143" w:rsidP="00963D3F">
      <w:pPr>
        <w:pStyle w:val="FFATitle"/>
        <w:spacing w:before="120"/>
        <w:sectPr w:rsidR="008A1143" w:rsidSect="000E7AF3">
          <w:headerReference w:type="first" r:id="rId54"/>
          <w:type w:val="continuous"/>
          <w:pgSz w:w="12240" w:h="15840" w:code="1"/>
          <w:pgMar w:top="990" w:right="720" w:bottom="1170" w:left="720" w:header="720" w:footer="720" w:gutter="0"/>
          <w:cols w:space="720"/>
          <w:titlePg/>
          <w:docGrid w:linePitch="360"/>
        </w:sectPr>
      </w:pPr>
    </w:p>
    <w:p w14:paraId="3480DDF8" w14:textId="1010B64A" w:rsidR="00CC0532" w:rsidRPr="00611C37" w:rsidRDefault="000B5571" w:rsidP="00963D3F">
      <w:pPr>
        <w:pStyle w:val="FFATitle"/>
        <w:spacing w:before="120"/>
      </w:pPr>
      <w:r w:rsidRPr="00876B65">
        <w:rPr>
          <w:noProof/>
          <w:sz w:val="28"/>
          <w:szCs w:val="28"/>
        </w:rPr>
        <w:lastRenderedPageBreak/>
        <mc:AlternateContent>
          <mc:Choice Requires="wps">
            <w:drawing>
              <wp:anchor distT="0" distB="0" distL="114300" distR="114300" simplePos="0" relativeHeight="251654656" behindDoc="0" locked="0" layoutInCell="1" allowOverlap="1" wp14:anchorId="6C2DF10C" wp14:editId="4B280CAA">
                <wp:simplePos x="0" y="0"/>
                <wp:positionH relativeFrom="margin">
                  <wp:posOffset>4143375</wp:posOffset>
                </wp:positionH>
                <wp:positionV relativeFrom="paragraph">
                  <wp:posOffset>-760412</wp:posOffset>
                </wp:positionV>
                <wp:extent cx="2857500" cy="1304925"/>
                <wp:effectExtent l="0" t="0" r="19050" b="28575"/>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304925"/>
                        </a:xfrm>
                        <a:prstGeom prst="rect">
                          <a:avLst/>
                        </a:prstGeom>
                        <a:solidFill>
                          <a:srgbClr val="FFFFFF"/>
                        </a:solidFill>
                        <a:ln w="9525">
                          <a:solidFill>
                            <a:srgbClr val="000000"/>
                          </a:solidFill>
                          <a:miter lim="800000"/>
                          <a:headEnd/>
                          <a:tailEnd/>
                        </a:ln>
                      </wps:spPr>
                      <wps:txbx>
                        <w:txbxContent>
                          <w:p w14:paraId="21A91ECB"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700F2524"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C2DF10C" id="_x0000_t202" coordsize="21600,21600" o:spt="202" path="m,l,21600r21600,l21600,xe">
                <v:stroke joinstyle="miter"/>
                <v:path gradientshapeok="t" o:connecttype="rect"/>
              </v:shapetype>
              <v:shape id="Text Box 8" o:spid="_x0000_s1026" type="#_x0000_t202" style="position:absolute;margin-left:326.25pt;margin-top:-59.85pt;width:225pt;height:102.75pt;z-index:2516546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PSgADwIAACAEAAAOAAAAZHJzL2Uyb0RvYy54bWysU9tu2zAMfR+wfxD0vtjJkjUx4hRdugwD&#10;ugvQ7QNoWY6FyaImKbG7rx+luGl2wR6G6UEgReqQPCTX10On2VE6r9CUfDrJOZNGYK3MvuRfPu9e&#10;LDnzAUwNGo0s+YP0/Hrz/Nm6t4WcYYu6lo4RiPFFb0vehmCLLPOilR34CVppyNig6yCQ6vZZ7aAn&#10;9E5nszx/lfXoautQSO/p9fZk5JuE3zRShI9N42VguuSUW0i3S3cV72yzhmLvwLZKjGnAP2TRgTIU&#10;9Ax1CwHYwanfoDolHHpswkRgl2HTKCFTDVTNNP+lmvsWrEy1EDnenmny/w9WfDje20+OheE1DtTA&#10;VIS3dyi+emZw24LZyxvnsG8l1BR4GinLeuuL8Wuk2hc+glT9e6ypyXAImICGxnWRFaqTETo14OFM&#10;uhwCE/Q4Wy6uFjmZBNmmL/P5arZIMaB4/G6dD28ldiwKJXfU1QQPxzsfYjpQPLrEaB61qndK66S4&#10;fbXVjh2BJmCXzoj+k5s2rC/5akGx/w6Rp/MniE4FGmWtupIvz05QRN7emDoNWgClTzKlrM1IZOTu&#10;xGIYqoEcI6EV1g9EqcPTyNKKkdCi+85ZT+Nacv/tAE5ypt8ZastqOp/H+U7KfHE1I8VdWqpLCxhB&#10;UCUPnJ3EbUg7EUs3eEPta1Qi9imTMVcaw8T3uDJxzi/15PW02JsfAAAA//8DAFBLAwQUAAYACAAA&#10;ACEAFfNA8eEAAAAMAQAADwAAAGRycy9kb3ducmV2LnhtbEyPwU7DMAyG70i8Q2QkLmhLO2jXlaYT&#10;QgLBDQaCa9Z4bUXilCTrytuTnuBo+9P/f662k9FsROd7SwLSZQIMqbGqp1bA+9vDogDmgyQltSUU&#10;8IMetvX5WSVLZU/0iuMutCyGkC+lgC6EoeTcNx0a6Zd2QIq3g3VGhji6lisnTzHcaL5Kkpwb2VNs&#10;6OSA9x02X7ujEVDcPI2f/vn65aPJD3oTrtbj47cT4vJiursFFnAKfzDM+lEd6ui0t0dSnmkBebbK&#10;IipgkaabNbAZSZN5t48FWQG8rvj/J+pfAAAA//8DAFBLAQItABQABgAIAAAAIQC2gziS/gAAAOEB&#10;AAATAAAAAAAAAAAAAAAAAAAAAABbQ29udGVudF9UeXBlc10ueG1sUEsBAi0AFAAGAAgAAAAhADj9&#10;If/WAAAAlAEAAAsAAAAAAAAAAAAAAAAALwEAAF9yZWxzLy5yZWxzUEsBAi0AFAAGAAgAAAAhADA9&#10;KAAPAgAAIAQAAA4AAAAAAAAAAAAAAAAALgIAAGRycy9lMm9Eb2MueG1sUEsBAi0AFAAGAAgAAAAh&#10;ABXzQPHhAAAADAEAAA8AAAAAAAAAAAAAAAAAaQQAAGRycy9kb3ducmV2LnhtbFBLBQYAAAAABAAE&#10;APMAAAB3BQAAAAA=&#10;">
                <v:textbox>
                  <w:txbxContent>
                    <w:p w14:paraId="21A91ECB"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700F2524"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BB5B1E">
        <w:t>Role of Consumers in the Market</w:t>
      </w:r>
    </w:p>
    <w:p w14:paraId="0B8F7DAB" w14:textId="77777777" w:rsidR="00A06B8D" w:rsidRPr="00611C37" w:rsidRDefault="00A06B8D" w:rsidP="00A06B8D">
      <w:pPr>
        <w:pStyle w:val="FFASub1"/>
        <w:spacing w:line="240" w:lineRule="auto"/>
      </w:pPr>
      <w:r w:rsidRPr="00611C37">
        <w:t>Directions:</w:t>
      </w:r>
    </w:p>
    <w:p w14:paraId="5F8FE397" w14:textId="4A0EC7A9" w:rsidR="00A06B8D" w:rsidRPr="004009F4" w:rsidRDefault="004C51FF" w:rsidP="004C51FF">
      <w:pPr>
        <w:pStyle w:val="FFABody"/>
        <w:rPr>
          <w:i/>
        </w:rPr>
      </w:pPr>
      <w:r>
        <w:t xml:space="preserve">In a free market, </w:t>
      </w:r>
      <w:r w:rsidR="007737EE">
        <w:t>Agriculture</w:t>
      </w:r>
      <w:r>
        <w:t xml:space="preserve">, </w:t>
      </w:r>
      <w:r w:rsidR="007737EE">
        <w:t xml:space="preserve">Food </w:t>
      </w:r>
      <w:r>
        <w:t xml:space="preserve">and </w:t>
      </w:r>
      <w:r w:rsidR="007737EE">
        <w:t>Natural R</w:t>
      </w:r>
      <w:r>
        <w:t>esources (AFNR) systems are driven by consumer demands. Consumer demands are shaped by several factors.</w:t>
      </w:r>
      <w:r w:rsidR="004009F4">
        <w:rPr>
          <w:i/>
        </w:rPr>
        <w:t xml:space="preserve"> </w:t>
      </w:r>
      <w:r>
        <w:t>Grasping how consumers influence the markets begins with understanding consumer purchasing power and motivations for buying agricultural products</w:t>
      </w:r>
      <w:r w:rsidR="00295BEC">
        <w:t xml:space="preserve"> in a capitalist economy</w:t>
      </w:r>
      <w:r>
        <w:t>.</w:t>
      </w:r>
    </w:p>
    <w:p w14:paraId="10F750E6" w14:textId="77777777" w:rsidR="004009F4" w:rsidRDefault="004009F4" w:rsidP="004C51FF">
      <w:pPr>
        <w:pStyle w:val="FFABody"/>
      </w:pPr>
    </w:p>
    <w:p w14:paraId="64BED1B4" w14:textId="77777777" w:rsidR="004009F4" w:rsidRDefault="004009F4" w:rsidP="004009F4">
      <w:pPr>
        <w:pStyle w:val="FFABody"/>
        <w:rPr>
          <w:color w:val="000000" w:themeColor="text1"/>
        </w:rPr>
      </w:pPr>
      <w:r>
        <w:rPr>
          <w:color w:val="000000" w:themeColor="text1"/>
        </w:rPr>
        <w:t>Complete the following:</w:t>
      </w:r>
    </w:p>
    <w:p w14:paraId="2C4DEA5F" w14:textId="236B320B" w:rsidR="00C979D1" w:rsidRDefault="00FE16AC" w:rsidP="00BF3D25">
      <w:pPr>
        <w:pStyle w:val="FFABody"/>
        <w:numPr>
          <w:ilvl w:val="0"/>
          <w:numId w:val="9"/>
        </w:numPr>
        <w:ind w:left="720"/>
      </w:pPr>
      <w:r>
        <w:t>Visit</w:t>
      </w:r>
      <w:r w:rsidR="00C979D1">
        <w:t xml:space="preserve"> the </w:t>
      </w:r>
      <w:r>
        <w:t>“Supply and Demand</w:t>
      </w:r>
      <w:r w:rsidR="003B3109">
        <w:t>” and</w:t>
      </w:r>
      <w:r>
        <w:t xml:space="preserve"> </w:t>
      </w:r>
      <w:r w:rsidR="003B3109">
        <w:t>“</w:t>
      </w:r>
      <w:r>
        <w:t xml:space="preserve">Markets and Prices” </w:t>
      </w:r>
      <w:r w:rsidR="003B3109">
        <w:t xml:space="preserve">webpages </w:t>
      </w:r>
      <w:r>
        <w:t>by The Library of Economics and Liberty (</w:t>
      </w:r>
      <w:r w:rsidR="00A51807">
        <w:t>n.d.</w:t>
      </w:r>
      <w:r>
        <w:t xml:space="preserve">), available at </w:t>
      </w:r>
      <w:hyperlink r:id="rId55" w:history="1">
        <w:r w:rsidRPr="00DC6247">
          <w:rPr>
            <w:rStyle w:val="Hyperlink"/>
          </w:rPr>
          <w:t>https://www.econlib.org/library/Topics/College/s</w:t>
        </w:r>
        <w:r w:rsidRPr="00DC6247">
          <w:rPr>
            <w:rStyle w:val="Hyperlink"/>
          </w:rPr>
          <w:t>u</w:t>
        </w:r>
        <w:r w:rsidRPr="00DC6247">
          <w:rPr>
            <w:rStyle w:val="Hyperlink"/>
          </w:rPr>
          <w:t>pplyanddemand.html</w:t>
        </w:r>
      </w:hyperlink>
      <w:r>
        <w:t xml:space="preserve"> </w:t>
      </w:r>
      <w:r w:rsidR="00295BEC">
        <w:t>and “Economic Systems” by The Library of Economics and Liberty (</w:t>
      </w:r>
      <w:r w:rsidR="00A51807">
        <w:t>n.d.</w:t>
      </w:r>
      <w:r w:rsidR="00295BEC">
        <w:t xml:space="preserve">), available at </w:t>
      </w:r>
      <w:hyperlink r:id="rId56" w:history="1">
        <w:r w:rsidR="00295BEC" w:rsidRPr="00DC6247">
          <w:rPr>
            <w:rStyle w:val="Hyperlink"/>
          </w:rPr>
          <w:t>https://www.econlib.org/library/Topics/HighSchool/Econo</w:t>
        </w:r>
        <w:r w:rsidR="00295BEC" w:rsidRPr="00DC6247">
          <w:rPr>
            <w:rStyle w:val="Hyperlink"/>
          </w:rPr>
          <w:t>m</w:t>
        </w:r>
        <w:r w:rsidR="00295BEC" w:rsidRPr="00DC6247">
          <w:rPr>
            <w:rStyle w:val="Hyperlink"/>
          </w:rPr>
          <w:t>icSystems.html</w:t>
        </w:r>
      </w:hyperlink>
      <w:r w:rsidR="003B3109">
        <w:t>.</w:t>
      </w:r>
    </w:p>
    <w:p w14:paraId="5E8F0D5A" w14:textId="563735BC" w:rsidR="00BF3D25" w:rsidRPr="00BF3D25" w:rsidRDefault="00FE16AC" w:rsidP="00BF3D25">
      <w:pPr>
        <w:pStyle w:val="FFABody"/>
        <w:numPr>
          <w:ilvl w:val="0"/>
          <w:numId w:val="9"/>
        </w:numPr>
        <w:ind w:left="720"/>
      </w:pPr>
      <w:r>
        <w:t>Visit the</w:t>
      </w:r>
      <w:r w:rsidR="00BF3D25" w:rsidRPr="00BF3D25">
        <w:t xml:space="preserve"> “</w:t>
      </w:r>
      <w:r w:rsidR="003B3109">
        <w:t>Five</w:t>
      </w:r>
      <w:r w:rsidR="003B3109" w:rsidRPr="00BF3D25">
        <w:t xml:space="preserve"> </w:t>
      </w:r>
      <w:r w:rsidR="00BF3D25" w:rsidRPr="00BF3D25">
        <w:t xml:space="preserve">Common Factors Influencing Consumer Behavior” by </w:t>
      </w:r>
      <w:proofErr w:type="spellStart"/>
      <w:r w:rsidR="00BF3D25" w:rsidRPr="00BF3D25">
        <w:t>iResearch</w:t>
      </w:r>
      <w:proofErr w:type="spellEnd"/>
      <w:r w:rsidR="00BF3D25" w:rsidRPr="00BF3D25">
        <w:t xml:space="preserve"> Services (2018) website, available at </w:t>
      </w:r>
      <w:hyperlink r:id="rId57" w:history="1">
        <w:r w:rsidR="00BF3D25" w:rsidRPr="00BF3D25">
          <w:rPr>
            <w:rStyle w:val="Hyperlink"/>
          </w:rPr>
          <w:t>https://www.iresearchservices.com/5-common-factors-influen</w:t>
        </w:r>
        <w:r w:rsidR="00BF3D25" w:rsidRPr="00BF3D25">
          <w:rPr>
            <w:rStyle w:val="Hyperlink"/>
          </w:rPr>
          <w:t>c</w:t>
        </w:r>
        <w:r w:rsidR="00BF3D25" w:rsidRPr="00BF3D25">
          <w:rPr>
            <w:rStyle w:val="Hyperlink"/>
          </w:rPr>
          <w:t>ing-consumer-behavior/</w:t>
        </w:r>
      </w:hyperlink>
      <w:r w:rsidR="003B3109">
        <w:t>.</w:t>
      </w:r>
    </w:p>
    <w:p w14:paraId="5B012CCC" w14:textId="77777777" w:rsidR="004009F4" w:rsidRPr="00BF3D25" w:rsidRDefault="004009F4" w:rsidP="004009F4">
      <w:pPr>
        <w:pStyle w:val="FFABody"/>
        <w:numPr>
          <w:ilvl w:val="0"/>
          <w:numId w:val="9"/>
        </w:numPr>
        <w:ind w:left="720"/>
      </w:pPr>
      <w:r w:rsidRPr="00BF3D25">
        <w:t>Record your responses below.</w:t>
      </w:r>
    </w:p>
    <w:p w14:paraId="154BE283" w14:textId="77777777" w:rsidR="004009F4" w:rsidRDefault="004009F4" w:rsidP="004C51FF">
      <w:pPr>
        <w:pStyle w:val="FFABody"/>
      </w:pPr>
    </w:p>
    <w:p w14:paraId="25BBB507" w14:textId="77777777" w:rsidR="00FE16AC" w:rsidRDefault="00FE16AC" w:rsidP="004C51FF">
      <w:pPr>
        <w:pStyle w:val="FFABody"/>
      </w:pPr>
    </w:p>
    <w:p w14:paraId="6888734E" w14:textId="30106CC2" w:rsidR="00FE16AC" w:rsidRDefault="00FE16AC" w:rsidP="00FE16AC">
      <w:pPr>
        <w:pStyle w:val="FFABody"/>
      </w:pPr>
      <w:r>
        <w:t>Visit the “Supply and Demand,</w:t>
      </w:r>
      <w:r w:rsidR="006F498C">
        <w:t>”</w:t>
      </w:r>
      <w:r>
        <w:t xml:space="preserve"> </w:t>
      </w:r>
      <w:r w:rsidR="006F498C">
        <w:t>“</w:t>
      </w:r>
      <w:r>
        <w:t>Markets and Prices”</w:t>
      </w:r>
      <w:r w:rsidR="00295BEC">
        <w:t xml:space="preserve"> and “Economic Systems” webpages</w:t>
      </w:r>
      <w:r>
        <w:t xml:space="preserve"> </w:t>
      </w:r>
      <w:r w:rsidR="006F498C">
        <w:t>(links listed above)</w:t>
      </w:r>
      <w:r>
        <w:t xml:space="preserve"> and define the following economic terms:</w:t>
      </w:r>
    </w:p>
    <w:p w14:paraId="3848D191" w14:textId="77777777" w:rsidR="00FE16AC" w:rsidRDefault="00FE16AC" w:rsidP="00FE16AC">
      <w:pPr>
        <w:pStyle w:val="FFABody"/>
      </w:pPr>
    </w:p>
    <w:tbl>
      <w:tblPr>
        <w:tblStyle w:val="TableGrid"/>
        <w:tblW w:w="11020" w:type="dxa"/>
        <w:jc w:val="center"/>
        <w:tblBorders>
          <w:top w:val="single" w:sz="6" w:space="0" w:color="1F497D" w:themeColor="text2"/>
          <w:left w:val="single" w:sz="6" w:space="0" w:color="1F497D" w:themeColor="text2"/>
          <w:bottom w:val="single" w:sz="6" w:space="0" w:color="1F497D" w:themeColor="text2"/>
          <w:right w:val="single" w:sz="6" w:space="0" w:color="1F497D" w:themeColor="text2"/>
          <w:insideH w:val="single" w:sz="6" w:space="0" w:color="1F497D" w:themeColor="text2"/>
          <w:insideV w:val="single" w:sz="6" w:space="0" w:color="1F497D" w:themeColor="text2"/>
        </w:tblBorders>
        <w:tblLook w:val="04A0" w:firstRow="1" w:lastRow="0" w:firstColumn="1" w:lastColumn="0" w:noHBand="0" w:noVBand="1"/>
      </w:tblPr>
      <w:tblGrid>
        <w:gridCol w:w="2204"/>
        <w:gridCol w:w="2204"/>
        <w:gridCol w:w="2204"/>
        <w:gridCol w:w="2204"/>
        <w:gridCol w:w="2204"/>
      </w:tblGrid>
      <w:tr w:rsidR="009714A8" w14:paraId="5F065618" w14:textId="30CD0C2D" w:rsidTr="00A51807">
        <w:trPr>
          <w:trHeight w:val="4188"/>
          <w:jc w:val="center"/>
        </w:trPr>
        <w:tc>
          <w:tcPr>
            <w:tcW w:w="2204" w:type="dxa"/>
          </w:tcPr>
          <w:p w14:paraId="305F9C92" w14:textId="59666211" w:rsidR="009714A8" w:rsidRPr="00295BEC" w:rsidRDefault="009714A8" w:rsidP="00295BEC">
            <w:pPr>
              <w:pStyle w:val="FFABody"/>
              <w:jc w:val="center"/>
              <w:rPr>
                <w:b/>
                <w:color w:val="1F497D" w:themeColor="text2"/>
                <w:sz w:val="24"/>
                <w:szCs w:val="24"/>
              </w:rPr>
            </w:pPr>
            <w:r w:rsidRPr="00295BEC">
              <w:rPr>
                <w:b/>
                <w:color w:val="1F497D" w:themeColor="text2"/>
                <w:sz w:val="24"/>
                <w:szCs w:val="24"/>
              </w:rPr>
              <w:t>Capitalism</w:t>
            </w:r>
          </w:p>
        </w:tc>
        <w:tc>
          <w:tcPr>
            <w:tcW w:w="2204" w:type="dxa"/>
          </w:tcPr>
          <w:p w14:paraId="4558D9F6" w14:textId="4718EC47" w:rsidR="009714A8" w:rsidRPr="00295BEC" w:rsidRDefault="009714A8" w:rsidP="00295BEC">
            <w:pPr>
              <w:pStyle w:val="FFABody"/>
              <w:jc w:val="center"/>
              <w:rPr>
                <w:b/>
                <w:color w:val="1F497D" w:themeColor="text2"/>
                <w:sz w:val="24"/>
                <w:szCs w:val="24"/>
              </w:rPr>
            </w:pPr>
            <w:r w:rsidRPr="00295BEC">
              <w:rPr>
                <w:b/>
                <w:color w:val="1F497D" w:themeColor="text2"/>
                <w:sz w:val="24"/>
                <w:szCs w:val="24"/>
              </w:rPr>
              <w:t>Supply</w:t>
            </w:r>
          </w:p>
        </w:tc>
        <w:tc>
          <w:tcPr>
            <w:tcW w:w="2204" w:type="dxa"/>
          </w:tcPr>
          <w:p w14:paraId="7CAE945F" w14:textId="222D41E0" w:rsidR="009714A8" w:rsidRPr="00295BEC" w:rsidRDefault="009714A8" w:rsidP="00295BEC">
            <w:pPr>
              <w:pStyle w:val="FFABody"/>
              <w:jc w:val="center"/>
              <w:rPr>
                <w:b/>
                <w:color w:val="1F497D" w:themeColor="text2"/>
                <w:sz w:val="24"/>
                <w:szCs w:val="24"/>
              </w:rPr>
            </w:pPr>
            <w:r w:rsidRPr="00295BEC">
              <w:rPr>
                <w:b/>
                <w:color w:val="1F497D" w:themeColor="text2"/>
                <w:sz w:val="24"/>
                <w:szCs w:val="24"/>
              </w:rPr>
              <w:t>Demand</w:t>
            </w:r>
          </w:p>
        </w:tc>
        <w:tc>
          <w:tcPr>
            <w:tcW w:w="2204" w:type="dxa"/>
          </w:tcPr>
          <w:p w14:paraId="507EF0D4" w14:textId="3D44FF4C" w:rsidR="009714A8" w:rsidRPr="00295BEC" w:rsidRDefault="009714A8" w:rsidP="00295BEC">
            <w:pPr>
              <w:pStyle w:val="FFABody"/>
              <w:jc w:val="center"/>
              <w:rPr>
                <w:b/>
                <w:color w:val="1F497D" w:themeColor="text2"/>
                <w:sz w:val="24"/>
                <w:szCs w:val="24"/>
              </w:rPr>
            </w:pPr>
            <w:r w:rsidRPr="00295BEC">
              <w:rPr>
                <w:b/>
                <w:color w:val="1F497D" w:themeColor="text2"/>
                <w:sz w:val="24"/>
                <w:szCs w:val="24"/>
              </w:rPr>
              <w:t>Equilibrium Prices</w:t>
            </w:r>
          </w:p>
        </w:tc>
        <w:tc>
          <w:tcPr>
            <w:tcW w:w="2204" w:type="dxa"/>
          </w:tcPr>
          <w:p w14:paraId="30E9D9A5" w14:textId="17448D16" w:rsidR="009714A8" w:rsidRPr="00295BEC" w:rsidRDefault="00997A4C" w:rsidP="00295BEC">
            <w:pPr>
              <w:pStyle w:val="FFABody"/>
              <w:jc w:val="center"/>
              <w:rPr>
                <w:b/>
                <w:color w:val="1F497D" w:themeColor="text2"/>
                <w:sz w:val="24"/>
                <w:szCs w:val="24"/>
              </w:rPr>
            </w:pPr>
            <w:r>
              <w:rPr>
                <w:b/>
                <w:color w:val="1F497D" w:themeColor="text2"/>
                <w:sz w:val="24"/>
                <w:szCs w:val="24"/>
              </w:rPr>
              <w:t>Market-C</w:t>
            </w:r>
            <w:r w:rsidR="009714A8" w:rsidRPr="00295BEC">
              <w:rPr>
                <w:b/>
                <w:color w:val="1F497D" w:themeColor="text2"/>
                <w:sz w:val="24"/>
                <w:szCs w:val="24"/>
              </w:rPr>
              <w:t>learing Price</w:t>
            </w:r>
          </w:p>
        </w:tc>
      </w:tr>
    </w:tbl>
    <w:p w14:paraId="5F91A3C3" w14:textId="5C9C7D78" w:rsidR="00FE16AC" w:rsidRDefault="00FE16AC" w:rsidP="00FE16AC">
      <w:pPr>
        <w:pStyle w:val="FFABody"/>
      </w:pPr>
    </w:p>
    <w:p w14:paraId="2D1C99E5" w14:textId="1378FCB9" w:rsidR="00FE16AC" w:rsidRDefault="00FE16AC" w:rsidP="00A51807">
      <w:pPr>
        <w:pStyle w:val="FFABody"/>
        <w:tabs>
          <w:tab w:val="left" w:pos="3789"/>
        </w:tabs>
      </w:pPr>
    </w:p>
    <w:p w14:paraId="3D48C38D" w14:textId="7CBE4B0B" w:rsidR="00FE16AC" w:rsidRDefault="00A51807" w:rsidP="004C51FF">
      <w:pPr>
        <w:pStyle w:val="FFABody"/>
      </w:pPr>
      <w:r>
        <w:t>Based on what you learned from these definitions, explain the role of a consumer in a capitalist economy.</w:t>
      </w:r>
    </w:p>
    <w:p w14:paraId="221EC4D6" w14:textId="1118EE10" w:rsidR="00A51807" w:rsidRDefault="00A51807" w:rsidP="00A51807">
      <w:pPr>
        <w:pStyle w:val="FFABody"/>
        <w:tabs>
          <w:tab w:val="left" w:pos="3581"/>
        </w:tabs>
      </w:pPr>
    </w:p>
    <w:p w14:paraId="11720B81" w14:textId="77777777" w:rsidR="00A51807" w:rsidRDefault="00A51807" w:rsidP="004C51FF">
      <w:pPr>
        <w:pStyle w:val="FFABody"/>
      </w:pPr>
    </w:p>
    <w:p w14:paraId="5F300B75" w14:textId="77777777" w:rsidR="00A51807" w:rsidRDefault="00A51807" w:rsidP="004C51FF">
      <w:pPr>
        <w:pStyle w:val="FFABody"/>
      </w:pPr>
    </w:p>
    <w:p w14:paraId="51347F2A" w14:textId="77777777" w:rsidR="00A51807" w:rsidRDefault="00A51807" w:rsidP="004C51FF">
      <w:pPr>
        <w:pStyle w:val="FFABody"/>
      </w:pPr>
    </w:p>
    <w:p w14:paraId="65FF4B2B" w14:textId="77777777" w:rsidR="00A51807" w:rsidRDefault="00A51807" w:rsidP="004C51FF">
      <w:pPr>
        <w:pStyle w:val="FFABody"/>
      </w:pPr>
    </w:p>
    <w:p w14:paraId="0DF39374" w14:textId="77777777" w:rsidR="00A51807" w:rsidRDefault="00A51807" w:rsidP="004C51FF">
      <w:pPr>
        <w:pStyle w:val="FFABody"/>
      </w:pPr>
    </w:p>
    <w:p w14:paraId="1DEBB02C" w14:textId="77777777" w:rsidR="00A51807" w:rsidRDefault="00A51807" w:rsidP="004C51FF">
      <w:pPr>
        <w:pStyle w:val="FFABody"/>
      </w:pPr>
    </w:p>
    <w:p w14:paraId="75D254C8" w14:textId="77777777" w:rsidR="00A51807" w:rsidRDefault="00A51807" w:rsidP="004C51FF">
      <w:pPr>
        <w:pStyle w:val="FFABody"/>
      </w:pPr>
    </w:p>
    <w:p w14:paraId="51CD2991" w14:textId="77777777" w:rsidR="00A51807" w:rsidRDefault="00A51807" w:rsidP="004C51FF">
      <w:pPr>
        <w:pStyle w:val="FFABody"/>
      </w:pPr>
    </w:p>
    <w:p w14:paraId="64510466" w14:textId="77777777" w:rsidR="00A51807" w:rsidRDefault="00A51807" w:rsidP="004C51FF">
      <w:pPr>
        <w:pStyle w:val="FFABody"/>
      </w:pPr>
    </w:p>
    <w:p w14:paraId="026B9A5C" w14:textId="00E69ADD" w:rsidR="00A51807" w:rsidRDefault="00A51807" w:rsidP="00A51807">
      <w:pPr>
        <w:pStyle w:val="FFABody"/>
      </w:pPr>
      <w:r>
        <w:t>What is the role of a consumer in supply and demand?</w:t>
      </w:r>
    </w:p>
    <w:p w14:paraId="1322B83D" w14:textId="77777777" w:rsidR="00A51807" w:rsidRDefault="00A51807" w:rsidP="004C51FF">
      <w:pPr>
        <w:pStyle w:val="FFABody"/>
      </w:pPr>
    </w:p>
    <w:p w14:paraId="3602C750" w14:textId="77777777" w:rsidR="00A51807" w:rsidRDefault="00A51807" w:rsidP="004C51FF">
      <w:pPr>
        <w:pStyle w:val="FFABody"/>
      </w:pPr>
    </w:p>
    <w:p w14:paraId="46C07971" w14:textId="77777777" w:rsidR="00A51807" w:rsidRDefault="00A51807" w:rsidP="004C51FF">
      <w:pPr>
        <w:pStyle w:val="FFABody"/>
      </w:pPr>
    </w:p>
    <w:p w14:paraId="60FFAEC1" w14:textId="77777777" w:rsidR="00A51807" w:rsidRDefault="00A51807" w:rsidP="004C51FF">
      <w:pPr>
        <w:pStyle w:val="FFABody"/>
      </w:pPr>
    </w:p>
    <w:p w14:paraId="29CFBE4B" w14:textId="77777777" w:rsidR="00A51807" w:rsidRDefault="00A51807" w:rsidP="004C51FF">
      <w:pPr>
        <w:pStyle w:val="FFABody"/>
      </w:pPr>
    </w:p>
    <w:p w14:paraId="4BDFFFA0" w14:textId="77777777" w:rsidR="00A51807" w:rsidRDefault="00A51807" w:rsidP="004C51FF">
      <w:pPr>
        <w:pStyle w:val="FFABody"/>
      </w:pPr>
    </w:p>
    <w:p w14:paraId="23A52906" w14:textId="77777777" w:rsidR="00A51807" w:rsidRDefault="00A51807" w:rsidP="004C51FF">
      <w:pPr>
        <w:pStyle w:val="FFABody"/>
      </w:pPr>
    </w:p>
    <w:p w14:paraId="2B82DE80" w14:textId="77777777" w:rsidR="00FE16AC" w:rsidRDefault="00FE16AC" w:rsidP="004C51FF">
      <w:pPr>
        <w:pStyle w:val="FFABody"/>
      </w:pPr>
    </w:p>
    <w:p w14:paraId="569EAC04" w14:textId="77777777" w:rsidR="00FE16AC" w:rsidRDefault="00FE16AC" w:rsidP="004C51FF">
      <w:pPr>
        <w:pStyle w:val="FFABody"/>
      </w:pPr>
    </w:p>
    <w:p w14:paraId="680B2572" w14:textId="23DF92E2" w:rsidR="00FE16AC" w:rsidRDefault="00FE16AC" w:rsidP="00FE16AC">
      <w:pPr>
        <w:pStyle w:val="FFABody"/>
      </w:pPr>
      <w:r>
        <w:t>Visit the</w:t>
      </w:r>
      <w:r w:rsidRPr="00BF3D25">
        <w:t xml:space="preserve"> “</w:t>
      </w:r>
      <w:r w:rsidR="006F498C">
        <w:t>Five</w:t>
      </w:r>
      <w:r w:rsidR="006F498C" w:rsidRPr="00BF3D25">
        <w:t xml:space="preserve"> </w:t>
      </w:r>
      <w:r w:rsidRPr="00BF3D25">
        <w:t>Common Factors Influencing Consumer Behavior” by</w:t>
      </w:r>
      <w:r w:rsidR="006F498C">
        <w:t xml:space="preserve"> the</w:t>
      </w:r>
      <w:r w:rsidRPr="00BF3D25">
        <w:t xml:space="preserve"> </w:t>
      </w:r>
      <w:proofErr w:type="spellStart"/>
      <w:r w:rsidRPr="00BF3D25">
        <w:t>iResearch</w:t>
      </w:r>
      <w:proofErr w:type="spellEnd"/>
      <w:r w:rsidRPr="00BF3D25">
        <w:t xml:space="preserve"> Services (2018) website, available at </w:t>
      </w:r>
      <w:hyperlink r:id="rId58" w:history="1">
        <w:r w:rsidRPr="00BF3D25">
          <w:rPr>
            <w:rStyle w:val="Hyperlink"/>
          </w:rPr>
          <w:t>https://www.iresearchservices.com/5-common-factors-influencing-consu</w:t>
        </w:r>
        <w:r w:rsidRPr="00BF3D25">
          <w:rPr>
            <w:rStyle w:val="Hyperlink"/>
          </w:rPr>
          <w:t>m</w:t>
        </w:r>
        <w:r w:rsidRPr="00BF3D25">
          <w:rPr>
            <w:rStyle w:val="Hyperlink"/>
          </w:rPr>
          <w:t>er-behavior/</w:t>
        </w:r>
      </w:hyperlink>
      <w:r w:rsidR="006F498C">
        <w:t>.</w:t>
      </w:r>
    </w:p>
    <w:p w14:paraId="705B6E63" w14:textId="77777777" w:rsidR="00FE16AC" w:rsidRDefault="00FE16AC" w:rsidP="00FE16AC">
      <w:pPr>
        <w:pStyle w:val="FFABody"/>
      </w:pPr>
    </w:p>
    <w:p w14:paraId="1DF67B7B" w14:textId="0EA879F5" w:rsidR="00384A59" w:rsidRDefault="00384A59" w:rsidP="00FE16AC">
      <w:pPr>
        <w:pStyle w:val="FFABody"/>
      </w:pPr>
      <w:r>
        <w:t xml:space="preserve">Define each of the </w:t>
      </w:r>
      <w:r w:rsidR="00BF3D25">
        <w:t>factors pertaining to the purchasing patterns of consumers in a free market</w:t>
      </w:r>
      <w:r>
        <w:t xml:space="preserve">. </w:t>
      </w:r>
    </w:p>
    <w:p w14:paraId="1956403C" w14:textId="7E75C23C" w:rsidR="00B439D2" w:rsidRDefault="00B439D2" w:rsidP="004C51FF">
      <w:pPr>
        <w:pStyle w:val="FFABody"/>
      </w:pPr>
      <w:r>
        <w:rPr>
          <w:noProof/>
        </w:rPr>
        <w:drawing>
          <wp:inline distT="0" distB="0" distL="0" distR="0" wp14:anchorId="06A964F9" wp14:editId="753D52A5">
            <wp:extent cx="6557211" cy="7074568"/>
            <wp:effectExtent l="57150" t="19050" r="72390" b="88265"/>
            <wp:docPr id="257" name="Diagram 25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9" r:lo="rId60" r:qs="rId61" r:cs="rId62"/>
              </a:graphicData>
            </a:graphic>
          </wp:inline>
        </w:drawing>
      </w:r>
    </w:p>
    <w:p w14:paraId="2E1AF42B" w14:textId="77777777" w:rsidR="00A06B8D" w:rsidRDefault="00A06B8D" w:rsidP="00915F86">
      <w:pPr>
        <w:pStyle w:val="FFABody"/>
      </w:pPr>
    </w:p>
    <w:p w14:paraId="4C986D5D" w14:textId="43577DB3" w:rsidR="00A51807" w:rsidRDefault="00A51807" w:rsidP="00915F86">
      <w:pPr>
        <w:pStyle w:val="FFABody"/>
      </w:pPr>
      <w:r>
        <w:t>What is a consumer’s role in each of these steps?</w:t>
      </w:r>
    </w:p>
    <w:p w14:paraId="269F46FC" w14:textId="77777777" w:rsidR="008A1143" w:rsidRDefault="008A1143" w:rsidP="00930229">
      <w:pPr>
        <w:pStyle w:val="FFATitle"/>
        <w:spacing w:before="120"/>
        <w:sectPr w:rsidR="008A1143" w:rsidSect="008A1143">
          <w:pgSz w:w="12240" w:h="15840" w:code="1"/>
          <w:pgMar w:top="990" w:right="720" w:bottom="1170" w:left="720" w:header="720" w:footer="720" w:gutter="0"/>
          <w:cols w:space="720"/>
          <w:titlePg/>
          <w:docGrid w:linePitch="360"/>
        </w:sectPr>
      </w:pPr>
    </w:p>
    <w:p w14:paraId="2DC435D4" w14:textId="7DAE50B8" w:rsidR="00566BFA" w:rsidRPr="00611C37" w:rsidRDefault="000B5571" w:rsidP="00930229">
      <w:pPr>
        <w:pStyle w:val="FFATitle"/>
        <w:spacing w:before="120"/>
      </w:pPr>
      <w:r w:rsidRPr="00876B65">
        <w:rPr>
          <w:noProof/>
          <w:sz w:val="28"/>
          <w:szCs w:val="28"/>
        </w:rPr>
        <w:lastRenderedPageBreak/>
        <mc:AlternateContent>
          <mc:Choice Requires="wps">
            <w:drawing>
              <wp:anchor distT="0" distB="0" distL="114300" distR="114300" simplePos="0" relativeHeight="251926528" behindDoc="0" locked="0" layoutInCell="1" allowOverlap="1" wp14:anchorId="235BA54C" wp14:editId="4143B3FA">
                <wp:simplePos x="0" y="0"/>
                <wp:positionH relativeFrom="margin">
                  <wp:posOffset>3981450</wp:posOffset>
                </wp:positionH>
                <wp:positionV relativeFrom="paragraph">
                  <wp:posOffset>-636587</wp:posOffset>
                </wp:positionV>
                <wp:extent cx="2857500" cy="1309687"/>
                <wp:effectExtent l="0" t="0" r="19050" b="24130"/>
                <wp:wrapNone/>
                <wp:docPr id="13" name="Text Box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309687"/>
                        </a:xfrm>
                        <a:prstGeom prst="rect">
                          <a:avLst/>
                        </a:prstGeom>
                        <a:solidFill>
                          <a:srgbClr val="FFFFFF"/>
                        </a:solidFill>
                        <a:ln w="9525">
                          <a:solidFill>
                            <a:srgbClr val="000000"/>
                          </a:solidFill>
                          <a:miter lim="800000"/>
                          <a:headEnd/>
                          <a:tailEnd/>
                        </a:ln>
                      </wps:spPr>
                      <wps:txbx>
                        <w:txbxContent>
                          <w:p w14:paraId="4974D802"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228FB20D"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35BA54C" id="Text Box 13" o:spid="_x0000_s1027" type="#_x0000_t202" style="position:absolute;margin-left:313.5pt;margin-top:-50.1pt;width:225pt;height:103.1pt;z-index:2519265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rt1VEwIAACcEAAAOAAAAZHJzL2Uyb0RvYy54bWysk9uO2yAQhu8r9R0Q942dNNlNrDirbbap&#10;Km0P0rYPgAHHqJihQGKnT78D9mbT001VLhDDwM/MN8P6pm81OUrnFZiSTic5JdJwEMrsS/r1y+7V&#10;khIfmBFMg5ElPUlPbzYvX6w7W8gZNKCFdARFjC86W9ImBFtkmeeNbJmfgJUGnTW4lgU03T4TjnWo&#10;3upsludXWQdOWAdceo+7d4OTbpJ+XUsePtW1l4HokmJsIc0uzVWcs82aFXvHbKP4GAb7hyhapgw+&#10;epa6Y4GRg1O/SbWKO/BQhwmHNoO6VlymHDCbaf5LNg8NszLlgnC8PWPy/0+Wfzw+2M+OhP4N9FjA&#10;lIS398C/eWJg2zCzl7fOQddIJvDhaUSWddYX49WI2hc+ilTdBxBYZHYIkIT62rWRCuZJUB0LcDpD&#10;l30gHDdny8X1IkcXR9/0db66Wl6nN1jxdN06H95JaElclNRhVZM8O977EMNhxdOR+JoHrcROaZ0M&#10;t6+22pEjww7YpTGq/3RMG9KVdLWYLQYCf5XI0/iTRKsCtrJWbUmX50OsiNzeGpEaLTClhzWGrM0I&#10;MrIbKIa+6okSI+XItQJxQrIOhs7Fn4aLBtwPSjrs2pL67wfmJCX6vcHqrKbzeWzzZMwX1zM03KWn&#10;uvQww1GqpIGSYbkN6WtEbgZusYq1SnyfIxlDxm5M2MefE9v90k6nnv/35hEAAP//AwBQSwMEFAAG&#10;AAgAAAAhAMRii9fgAAAADQEAAA8AAABkcnMvZG93bnJldi54bWxMj8FOwzAQRO9I/IO1SFxQazeg&#10;pIQ4FUICwa0UBFc33iYR9jrYbhr+HucEt92d0eybajNZw0b0oXckYbUUwJAap3tqJby/PS7WwEJU&#10;pJVxhBJ+MMCmPj+rVKndiV5x3MWWpRAKpZLQxTiUnIemQ6vC0g1ISTs4b1VMq2+59uqUwq3hmRA5&#10;t6qn9KFTAz502HztjlbC+uZ5/Awv19uPJj+Y23hVjE/fXsrLi+n+DljEKf6ZYcZP6FAnpr07kg7M&#10;SMizInWJEhYrITJgs0UU820/T7kAXlf8f4v6FwAA//8DAFBLAQItABQABgAIAAAAIQC2gziS/gAA&#10;AOEBAAATAAAAAAAAAAAAAAAAAAAAAABbQ29udGVudF9UeXBlc10ueG1sUEsBAi0AFAAGAAgAAAAh&#10;ADj9If/WAAAAlAEAAAsAAAAAAAAAAAAAAAAALwEAAF9yZWxzLy5yZWxzUEsBAi0AFAAGAAgAAAAh&#10;AJGu3VUTAgAAJwQAAA4AAAAAAAAAAAAAAAAALgIAAGRycy9lMm9Eb2MueG1sUEsBAi0AFAAGAAgA&#10;AAAhAMRii9fgAAAADQEAAA8AAAAAAAAAAAAAAAAAbQQAAGRycy9kb3ducmV2LnhtbFBLBQYAAAAA&#10;BAAEAPMAAAB6BQAAAAA=&#10;">
                <v:textbox>
                  <w:txbxContent>
                    <w:p w14:paraId="4974D802"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228FB20D"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BB5B1E">
        <w:t xml:space="preserve">Importance of the </w:t>
      </w:r>
      <w:r w:rsidR="00D72093">
        <w:br/>
      </w:r>
      <w:r w:rsidR="00BB5B1E">
        <w:t>Food Value Chain</w:t>
      </w:r>
    </w:p>
    <w:p w14:paraId="5F832E81" w14:textId="77777777" w:rsidR="008A1143" w:rsidRPr="00611C37" w:rsidRDefault="008A1143" w:rsidP="008A1143">
      <w:pPr>
        <w:pStyle w:val="FFASub1"/>
        <w:spacing w:line="240" w:lineRule="auto"/>
      </w:pPr>
      <w:r w:rsidRPr="00611C37">
        <w:t>Directions:</w:t>
      </w:r>
    </w:p>
    <w:p w14:paraId="187D9EF0" w14:textId="2E868C67" w:rsidR="00FC7789" w:rsidRDefault="00FC7789" w:rsidP="00AD6139">
      <w:pPr>
        <w:pStyle w:val="FFABody"/>
      </w:pPr>
      <w:r>
        <w:t xml:space="preserve">In addition to consumer purchasing power, technology also drives what and how agricultural items are produced. Personal health, sustainability and nutrition play key roles in driving </w:t>
      </w:r>
      <w:r w:rsidR="006F498C">
        <w:t>Agriculture</w:t>
      </w:r>
      <w:r>
        <w:t xml:space="preserve">, </w:t>
      </w:r>
      <w:r w:rsidR="006F498C">
        <w:t>Food</w:t>
      </w:r>
      <w:r>
        <w:t xml:space="preserve"> and </w:t>
      </w:r>
      <w:r w:rsidR="006F498C">
        <w:t xml:space="preserve">Natural Resources (AFNR) </w:t>
      </w:r>
      <w:r>
        <w:t xml:space="preserve">systems. Economics, governmental regulations and policies, environment and demographics also influence the market. </w:t>
      </w:r>
      <w:r w:rsidR="002A73C4">
        <w:t>Even still</w:t>
      </w:r>
      <w:r w:rsidR="00384A59">
        <w:t>, the food value chain supports the transportation of goods from the producer to the consumer.</w:t>
      </w:r>
    </w:p>
    <w:p w14:paraId="0D32C0F9" w14:textId="77777777" w:rsidR="00AD6139" w:rsidRDefault="00AD6139" w:rsidP="00AD6139">
      <w:pPr>
        <w:pStyle w:val="FFABody"/>
      </w:pPr>
    </w:p>
    <w:p w14:paraId="6F21C760" w14:textId="0BEAC08C" w:rsidR="00AD6139" w:rsidRPr="00AD6139" w:rsidRDefault="00AD6139" w:rsidP="00AD6139">
      <w:pPr>
        <w:pStyle w:val="FFABody"/>
        <w:rPr>
          <w:color w:val="000000" w:themeColor="text1"/>
        </w:rPr>
      </w:pPr>
      <w:r>
        <w:rPr>
          <w:color w:val="000000" w:themeColor="text1"/>
        </w:rPr>
        <w:t>Complete the following:</w:t>
      </w:r>
    </w:p>
    <w:p w14:paraId="40A266BB" w14:textId="18339EF2" w:rsidR="00A65DEE" w:rsidRPr="00AD6139" w:rsidRDefault="00A65DEE" w:rsidP="001613AC">
      <w:pPr>
        <w:pStyle w:val="FFABody"/>
        <w:numPr>
          <w:ilvl w:val="0"/>
          <w:numId w:val="8"/>
        </w:numPr>
      </w:pPr>
      <w:r w:rsidRPr="00AD6139">
        <w:t>Watch Bayer Crop Science’s (2017) video “Food Chain Partnership: Trends in Modern Agriculture</w:t>
      </w:r>
      <w:r w:rsidR="006F498C">
        <w:t>,</w:t>
      </w:r>
      <w:r w:rsidRPr="00AD6139">
        <w:t xml:space="preserve">” </w:t>
      </w:r>
      <w:r w:rsidR="006F498C">
        <w:t>available</w:t>
      </w:r>
      <w:r w:rsidRPr="00AD6139">
        <w:t xml:space="preserve"> at </w:t>
      </w:r>
      <w:hyperlink r:id="rId64" w:history="1">
        <w:r w:rsidR="001613AC" w:rsidRPr="00A426C4">
          <w:rPr>
            <w:rStyle w:val="Hyperlink"/>
          </w:rPr>
          <w:t>https://www.youtube.com/watch?v=SdmWSOC4TrM</w:t>
        </w:r>
      </w:hyperlink>
      <w:r w:rsidR="001613AC">
        <w:t>.</w:t>
      </w:r>
    </w:p>
    <w:p w14:paraId="54AE5FEA" w14:textId="28C1EADC" w:rsidR="00A65DEE" w:rsidRDefault="00A65DEE" w:rsidP="00A65DEE">
      <w:pPr>
        <w:pStyle w:val="FFABody"/>
        <w:numPr>
          <w:ilvl w:val="1"/>
          <w:numId w:val="9"/>
        </w:numPr>
      </w:pPr>
      <w:r w:rsidRPr="00AD6139">
        <w:t xml:space="preserve">Optional: If YouTube is not available, </w:t>
      </w:r>
      <w:r>
        <w:t>browse the</w:t>
      </w:r>
      <w:r w:rsidRPr="00AD6139">
        <w:t xml:space="preserve"> Bayer Crop Science’s (2017) Food Chain Partnership website, available at </w:t>
      </w:r>
      <w:hyperlink r:id="rId65" w:history="1">
        <w:r w:rsidRPr="00DC6247">
          <w:rPr>
            <w:rStyle w:val="Hyperlink"/>
          </w:rPr>
          <w:t>https://www.foodchainpartnership.cropscience.bayer.com</w:t>
        </w:r>
      </w:hyperlink>
      <w:r w:rsidR="006F498C">
        <w:t>.</w:t>
      </w:r>
    </w:p>
    <w:p w14:paraId="21798DD5" w14:textId="26B8B238" w:rsidR="00CD0050" w:rsidRDefault="004A23A7" w:rsidP="00CD0050">
      <w:pPr>
        <w:pStyle w:val="FFABody"/>
        <w:numPr>
          <w:ilvl w:val="0"/>
          <w:numId w:val="9"/>
        </w:numPr>
        <w:ind w:left="720"/>
      </w:pPr>
      <w:r>
        <w:t>V</w:t>
      </w:r>
      <w:r w:rsidR="00CD0050">
        <w:t>isit</w:t>
      </w:r>
      <w:r w:rsidR="006F498C">
        <w:t xml:space="preserve"> the</w:t>
      </w:r>
      <w:r w:rsidR="00CD0050">
        <w:t xml:space="preserve"> Agricultural Marketed Resource Center (AMRC) website at </w:t>
      </w:r>
      <w:hyperlink r:id="rId66" w:history="1">
        <w:r w:rsidR="00416391" w:rsidRPr="00A426C4">
          <w:rPr>
            <w:rStyle w:val="Hyperlink"/>
          </w:rPr>
          <w:t>https://www.agmrc.org/value-added-agriculture/what-is-value-added-agriculture</w:t>
        </w:r>
      </w:hyperlink>
      <w:r w:rsidR="00416391">
        <w:t xml:space="preserve">. </w:t>
      </w:r>
    </w:p>
    <w:p w14:paraId="5349900D" w14:textId="13FC229B" w:rsidR="00AD6139" w:rsidRDefault="002C4E2B" w:rsidP="00AD6139">
      <w:pPr>
        <w:pStyle w:val="FFABody"/>
        <w:numPr>
          <w:ilvl w:val="0"/>
          <w:numId w:val="9"/>
        </w:numPr>
        <w:ind w:left="720"/>
      </w:pPr>
      <w:r>
        <w:t>Using the Agricultural Marketed Resource Center (AMRC) website as a guide, r</w:t>
      </w:r>
      <w:r w:rsidR="00AD6139">
        <w:t>ecord your responses below.</w:t>
      </w:r>
    </w:p>
    <w:p w14:paraId="6795C88F" w14:textId="77777777" w:rsidR="008A1143" w:rsidRDefault="008A1143" w:rsidP="00CD0050">
      <w:pPr>
        <w:pStyle w:val="FFABody"/>
      </w:pPr>
    </w:p>
    <w:p w14:paraId="06564F42" w14:textId="77777777" w:rsidR="00CD0050" w:rsidRDefault="00CD0050" w:rsidP="00CD0050">
      <w:pPr>
        <w:pStyle w:val="FFABody"/>
      </w:pPr>
    </w:p>
    <w:p w14:paraId="02B9F1A3" w14:textId="77777777" w:rsidR="002C4E2B" w:rsidRDefault="002C4E2B" w:rsidP="00CD0050">
      <w:pPr>
        <w:pStyle w:val="FFABody"/>
      </w:pPr>
    </w:p>
    <w:p w14:paraId="44849418" w14:textId="7C54B4FE" w:rsidR="002C4E2B" w:rsidRDefault="00EB7C33" w:rsidP="00CD0050">
      <w:pPr>
        <w:pStyle w:val="FFABody"/>
      </w:pPr>
      <w:r>
        <w:rPr>
          <w:noProof/>
        </w:rPr>
        <w:drawing>
          <wp:inline distT="0" distB="0" distL="0" distR="0" wp14:anchorId="608A9BE2" wp14:editId="20349855">
            <wp:extent cx="462921" cy="612842"/>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rotWithShape="1">
                    <a:blip r:embed="rId67">
                      <a:extLst>
                        <a:ext uri="{28A0092B-C50C-407E-A947-70E740481C1C}">
                          <a14:useLocalDpi xmlns:a14="http://schemas.microsoft.com/office/drawing/2010/main" val="0"/>
                        </a:ext>
                      </a:extLst>
                    </a:blip>
                    <a:srcRect l="65744" t="65103" r="25986" b="23948"/>
                    <a:stretch/>
                  </pic:blipFill>
                  <pic:spPr bwMode="auto">
                    <a:xfrm>
                      <a:off x="0" y="0"/>
                      <a:ext cx="468193" cy="619822"/>
                    </a:xfrm>
                    <a:prstGeom prst="rect">
                      <a:avLst/>
                    </a:prstGeom>
                    <a:ln>
                      <a:noFill/>
                    </a:ln>
                    <a:extLst>
                      <a:ext uri="{53640926-AAD7-44D8-BBD7-CCE9431645EC}">
                        <a14:shadowObscured xmlns:a14="http://schemas.microsoft.com/office/drawing/2010/main"/>
                      </a:ext>
                    </a:extLst>
                  </pic:spPr>
                </pic:pic>
              </a:graphicData>
            </a:graphic>
          </wp:inline>
        </w:drawing>
      </w:r>
      <w:r>
        <w:t xml:space="preserve">1) </w:t>
      </w:r>
      <w:r w:rsidR="002C4E2B">
        <w:t>What is the definition of “value added”? What does the process of “adding value” to a product entail?</w:t>
      </w:r>
    </w:p>
    <w:p w14:paraId="7983A7B5" w14:textId="77777777" w:rsidR="002C4E2B" w:rsidRDefault="002C4E2B" w:rsidP="00CD0050">
      <w:pPr>
        <w:pStyle w:val="FFABody"/>
      </w:pPr>
    </w:p>
    <w:p w14:paraId="4AC5B2AE" w14:textId="77777777" w:rsidR="002C4E2B" w:rsidRDefault="002C4E2B" w:rsidP="00CD0050">
      <w:pPr>
        <w:pStyle w:val="FFABody"/>
      </w:pPr>
    </w:p>
    <w:p w14:paraId="1D6494A8" w14:textId="77777777" w:rsidR="002C4E2B" w:rsidRDefault="002C4E2B" w:rsidP="00CD0050">
      <w:pPr>
        <w:pStyle w:val="FFABody"/>
      </w:pPr>
    </w:p>
    <w:p w14:paraId="36A7A389" w14:textId="77777777" w:rsidR="002C4E2B" w:rsidRDefault="002C4E2B" w:rsidP="00CD0050">
      <w:pPr>
        <w:pStyle w:val="FFABody"/>
      </w:pPr>
    </w:p>
    <w:p w14:paraId="13CBEF4E" w14:textId="77777777" w:rsidR="00EB7C33" w:rsidRDefault="00EB7C33" w:rsidP="00CD0050">
      <w:pPr>
        <w:pStyle w:val="FFABody"/>
      </w:pPr>
    </w:p>
    <w:p w14:paraId="11A83EFB" w14:textId="77777777" w:rsidR="00EB7C33" w:rsidRDefault="00EB7C33" w:rsidP="00CD0050">
      <w:pPr>
        <w:pStyle w:val="FFABody"/>
      </w:pPr>
    </w:p>
    <w:p w14:paraId="6E36F3E9" w14:textId="77777777" w:rsidR="00EB7C33" w:rsidRDefault="00EB7C33" w:rsidP="00CD0050">
      <w:pPr>
        <w:pStyle w:val="FFABody"/>
      </w:pPr>
    </w:p>
    <w:p w14:paraId="4D383179" w14:textId="77777777" w:rsidR="00EB7C33" w:rsidRDefault="00EB7C33" w:rsidP="00CD0050">
      <w:pPr>
        <w:pStyle w:val="FFABody"/>
      </w:pPr>
    </w:p>
    <w:p w14:paraId="6E24E935" w14:textId="58398294" w:rsidR="00CD0050" w:rsidRDefault="00CD0050" w:rsidP="00CD0050">
      <w:pPr>
        <w:pStyle w:val="FFABody"/>
      </w:pPr>
    </w:p>
    <w:p w14:paraId="3153505E" w14:textId="77777777" w:rsidR="002C4E2B" w:rsidRDefault="002C4E2B" w:rsidP="00CD0050">
      <w:pPr>
        <w:pStyle w:val="FFABody"/>
      </w:pPr>
    </w:p>
    <w:p w14:paraId="41040FC4" w14:textId="1773024C" w:rsidR="002C4E2B" w:rsidRDefault="00EB7C33" w:rsidP="002C4E2B">
      <w:pPr>
        <w:pStyle w:val="FFABody"/>
      </w:pPr>
      <w:r>
        <w:rPr>
          <w:noProof/>
        </w:rPr>
        <w:drawing>
          <wp:inline distT="0" distB="0" distL="0" distR="0" wp14:anchorId="40F2445F" wp14:editId="1CC4B3BF">
            <wp:extent cx="462921" cy="612842"/>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rotWithShape="1">
                    <a:blip r:embed="rId67">
                      <a:extLst>
                        <a:ext uri="{28A0092B-C50C-407E-A947-70E740481C1C}">
                          <a14:useLocalDpi xmlns:a14="http://schemas.microsoft.com/office/drawing/2010/main" val="0"/>
                        </a:ext>
                      </a:extLst>
                    </a:blip>
                    <a:srcRect l="65744" t="65103" r="25986" b="23948"/>
                    <a:stretch/>
                  </pic:blipFill>
                  <pic:spPr bwMode="auto">
                    <a:xfrm>
                      <a:off x="0" y="0"/>
                      <a:ext cx="468193" cy="619822"/>
                    </a:xfrm>
                    <a:prstGeom prst="rect">
                      <a:avLst/>
                    </a:prstGeom>
                    <a:ln>
                      <a:noFill/>
                    </a:ln>
                    <a:extLst>
                      <a:ext uri="{53640926-AAD7-44D8-BBD7-CCE9431645EC}">
                        <a14:shadowObscured xmlns:a14="http://schemas.microsoft.com/office/drawing/2010/main"/>
                      </a:ext>
                    </a:extLst>
                  </pic:spPr>
                </pic:pic>
              </a:graphicData>
            </a:graphic>
          </wp:inline>
        </w:drawing>
      </w:r>
      <w:r>
        <w:t xml:space="preserve">2) </w:t>
      </w:r>
      <w:r w:rsidR="002C4E2B">
        <w:t xml:space="preserve">Compare and contrast commodities and products. </w:t>
      </w:r>
      <w:r>
        <w:t>Why</w:t>
      </w:r>
      <w:r w:rsidR="006F498C">
        <w:t xml:space="preserve"> do we</w:t>
      </w:r>
      <w:r>
        <w:t xml:space="preserve"> “</w:t>
      </w:r>
      <w:r w:rsidR="002C4E2B">
        <w:t>a</w:t>
      </w:r>
      <w:r>
        <w:t>dd</w:t>
      </w:r>
      <w:r w:rsidR="002C4E2B" w:rsidRPr="002C4E2B">
        <w:t xml:space="preserve"> value</w:t>
      </w:r>
      <w:r>
        <w:t>”</w:t>
      </w:r>
      <w:r w:rsidR="002C4E2B" w:rsidRPr="002C4E2B">
        <w:t xml:space="preserve"> to raw commodities</w:t>
      </w:r>
      <w:r w:rsidR="002C4E2B">
        <w:t>?</w:t>
      </w:r>
    </w:p>
    <w:p w14:paraId="2594ED18" w14:textId="77777777" w:rsidR="002C4E2B" w:rsidRDefault="002C4E2B" w:rsidP="002C4E2B">
      <w:pPr>
        <w:pStyle w:val="FFABody"/>
      </w:pPr>
    </w:p>
    <w:p w14:paraId="27E36AA6" w14:textId="77777777" w:rsidR="002C4E2B" w:rsidRDefault="002C4E2B" w:rsidP="002C4E2B">
      <w:pPr>
        <w:pStyle w:val="FFABody"/>
      </w:pPr>
    </w:p>
    <w:p w14:paraId="5A7F3B51" w14:textId="77777777" w:rsidR="002C4E2B" w:rsidRDefault="002C4E2B" w:rsidP="002C4E2B">
      <w:pPr>
        <w:pStyle w:val="FFABody"/>
      </w:pPr>
    </w:p>
    <w:p w14:paraId="553A0284" w14:textId="77777777" w:rsidR="00EB7C33" w:rsidRDefault="00EB7C33" w:rsidP="002C4E2B">
      <w:pPr>
        <w:pStyle w:val="FFABody"/>
      </w:pPr>
    </w:p>
    <w:p w14:paraId="2D7F6383" w14:textId="77777777" w:rsidR="00EB7C33" w:rsidRDefault="00EB7C33" w:rsidP="002C4E2B">
      <w:pPr>
        <w:pStyle w:val="FFABody"/>
      </w:pPr>
    </w:p>
    <w:p w14:paraId="0A70D9AE" w14:textId="77777777" w:rsidR="00EB7C33" w:rsidRDefault="00EB7C33" w:rsidP="002C4E2B">
      <w:pPr>
        <w:pStyle w:val="FFABody"/>
      </w:pPr>
    </w:p>
    <w:p w14:paraId="3965E373" w14:textId="77777777" w:rsidR="00EB7C33" w:rsidRDefault="00EB7C33" w:rsidP="002C4E2B">
      <w:pPr>
        <w:pStyle w:val="FFABody"/>
      </w:pPr>
    </w:p>
    <w:p w14:paraId="14D39370" w14:textId="77777777" w:rsidR="00EB7C33" w:rsidRDefault="00EB7C33" w:rsidP="002C4E2B">
      <w:pPr>
        <w:pStyle w:val="FFABody"/>
      </w:pPr>
    </w:p>
    <w:p w14:paraId="2B1170F8" w14:textId="77777777" w:rsidR="008A1143" w:rsidRDefault="008A1143" w:rsidP="00566BFA">
      <w:pPr>
        <w:pStyle w:val="FFATitle"/>
        <w:spacing w:before="120"/>
        <w:sectPr w:rsidR="008A1143" w:rsidSect="008A1143">
          <w:pgSz w:w="12240" w:h="15840" w:code="1"/>
          <w:pgMar w:top="990" w:right="720" w:bottom="1170" w:left="720" w:header="720" w:footer="720" w:gutter="0"/>
          <w:cols w:space="720"/>
          <w:titlePg/>
          <w:docGrid w:linePitch="360"/>
        </w:sectPr>
      </w:pPr>
    </w:p>
    <w:p w14:paraId="7D386702" w14:textId="50B901F4" w:rsidR="00566BFA" w:rsidRPr="008A1143" w:rsidRDefault="000B5571" w:rsidP="00566BFA">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928576" behindDoc="0" locked="0" layoutInCell="1" allowOverlap="1" wp14:anchorId="648CD377" wp14:editId="524ACAAE">
                <wp:simplePos x="0" y="0"/>
                <wp:positionH relativeFrom="margin">
                  <wp:posOffset>2562225</wp:posOffset>
                </wp:positionH>
                <wp:positionV relativeFrom="paragraph">
                  <wp:posOffset>-717550</wp:posOffset>
                </wp:positionV>
                <wp:extent cx="3971925" cy="962025"/>
                <wp:effectExtent l="0" t="0" r="28575" b="28575"/>
                <wp:wrapNone/>
                <wp:docPr id="15"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71925" cy="962025"/>
                        </a:xfrm>
                        <a:prstGeom prst="rect">
                          <a:avLst/>
                        </a:prstGeom>
                        <a:solidFill>
                          <a:srgbClr val="FFFFFF"/>
                        </a:solidFill>
                        <a:ln w="9525">
                          <a:solidFill>
                            <a:srgbClr val="000000"/>
                          </a:solidFill>
                          <a:miter lim="800000"/>
                          <a:headEnd/>
                          <a:tailEnd/>
                        </a:ln>
                      </wps:spPr>
                      <wps:txbx>
                        <w:txbxContent>
                          <w:p w14:paraId="2470D6F1"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17F297DF"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48CD377" id="Text Box 15" o:spid="_x0000_s1028" type="#_x0000_t202" style="position:absolute;margin-left:201.75pt;margin-top:-56.5pt;width:312.75pt;height:75.75pt;z-index:2519285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XpJREQIAACYEAAAOAAAAZHJzL2Uyb0RvYy54bWysU9tu2zAMfR+wfxD0vtjxkrYx4hRdugwD&#10;ugvQ7QNkSY6FyaImKbG7ry8lu2l2wR6G6UEgReqQPCTX10OnyVE6r8BUdD7LKZGGg1BmX9GvX3av&#10;rijxgRnBNBhZ0Qfp6fXm5Yt1b0tZQAtaSEcQxPiytxVtQ7Bllnneyo75GVhp0NiA61hA1e0z4ViP&#10;6J3Oijy/yHpwwjrg0nt8vR2NdJPwm0by8KlpvAxEVxRzC+l26a7jnW3WrNw7ZlvFpzTYP2TRMWUw&#10;6AnqlgVGDk79BtUp7sBDE2YcugyaRnGZasBq5vkv1dy3zMpUC5Lj7Ykm//9g+cfjvf3sSBjewIAN&#10;TEV4ewf8mycGti0ze3njHPStZAIDzyNlWW99OX2NVPvSR5C6/wACm8wOARLQ0LgusoJ1EkTHBjyc&#10;SJdDIBwfX68u56tiSQlH2+qiyFGOIVj59Ns6H95J6EgUKuqwqQmdHe98GF2fXGIwD1qJndI6KW5f&#10;b7UjR4YDsEtnQv/JTRvSY/Qlxv47RJ7OnyA6FXCSteoqenVyYmWk7a0Rac4CU3qUsTptJh4jdSOJ&#10;YagHokRFixgg0lqDeEBiHYyDi4uGQgvuByU9Dm1F/fcDc5IS/d5gc1bzxSJOeVIWy8sCFXduqc8t&#10;zHCEqmigZBS3IW1GZMDADTaxUYnf50ymlHEYU4emxYnTfq4nr+f13jwCAAD//wMAUEsDBBQABgAI&#10;AAAAIQC2Dj+m4gAAAAwBAAAPAAAAZHJzL2Rvd25yZXYueG1sTI9NT8JAEIbvJv6HzZh4MbBbClhq&#10;t8SYaOSmQPS6dIe2cT9qdyn13zuc9DaTefLO8xbr0Ro2YB9a7yQkUwEMXeV162oJ+93zJAMWonJa&#10;Ge9Qwg8GWJfXV4XKtT+7dxy2sWYU4kKuJDQxdjnnoWrQqjD1HTq6HX1vVaS1r7nu1ZnCreEzIZbc&#10;qtbRh0Z1+NRg9bU9WQnZ/HX4DJv07aNaHs0q3t0PL9+9lLc34+MDsIhj/IPhok/qUJLTwZ+cDsxI&#10;mIt0QaiESZKk1OqCiNmKpoOENFsALwv+v0T5CwAA//8DAFBLAQItABQABgAIAAAAIQC2gziS/gAA&#10;AOEBAAATAAAAAAAAAAAAAAAAAAAAAABbQ29udGVudF9UeXBlc10ueG1sUEsBAi0AFAAGAAgAAAAh&#10;ADj9If/WAAAAlAEAAAsAAAAAAAAAAAAAAAAALwEAAF9yZWxzLy5yZWxzUEsBAi0AFAAGAAgAAAAh&#10;AANeklERAgAAJgQAAA4AAAAAAAAAAAAAAAAALgIAAGRycy9lMm9Eb2MueG1sUEsBAi0AFAAGAAgA&#10;AAAhALYOP6biAAAADAEAAA8AAAAAAAAAAAAAAAAAawQAAGRycy9kb3ducmV2LnhtbFBLBQYAAAAA&#10;BAAEAPMAAAB6BQAAAAA=&#10;">
                <v:textbox>
                  <w:txbxContent>
                    <w:p w14:paraId="2470D6F1"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17F297DF"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BB5B1E">
        <w:rPr>
          <w:sz w:val="36"/>
          <w:szCs w:val="36"/>
        </w:rPr>
        <w:t>Introduction to the</w:t>
      </w:r>
      <w:r w:rsidR="00687A97">
        <w:rPr>
          <w:sz w:val="36"/>
          <w:szCs w:val="36"/>
        </w:rPr>
        <w:br/>
      </w:r>
      <w:r w:rsidR="00BB5B1E">
        <w:rPr>
          <w:sz w:val="36"/>
          <w:szCs w:val="36"/>
        </w:rPr>
        <w:t>Agriculture, Food and Natural Resources Value Chain</w:t>
      </w:r>
    </w:p>
    <w:p w14:paraId="5FDD986F" w14:textId="77777777" w:rsidR="008A1143" w:rsidRPr="00611C37" w:rsidRDefault="008A1143" w:rsidP="008A1143">
      <w:pPr>
        <w:pStyle w:val="FFASub1"/>
        <w:spacing w:line="240" w:lineRule="auto"/>
      </w:pPr>
      <w:r w:rsidRPr="00611C37">
        <w:t>Directions:</w:t>
      </w:r>
    </w:p>
    <w:p w14:paraId="642193B3" w14:textId="77777777" w:rsidR="004A23A7" w:rsidRDefault="004A23A7" w:rsidP="004A23A7">
      <w:pPr>
        <w:pStyle w:val="FFABody"/>
      </w:pPr>
      <w:r>
        <w:t>The agricultural food chain engages several players from production to the consumer.</w:t>
      </w:r>
    </w:p>
    <w:p w14:paraId="0E229F18" w14:textId="77777777" w:rsidR="004A23A7" w:rsidRDefault="004A23A7" w:rsidP="004A23A7">
      <w:pPr>
        <w:pStyle w:val="FFABody"/>
      </w:pPr>
    </w:p>
    <w:p w14:paraId="243E89D2" w14:textId="77777777" w:rsidR="004A23A7" w:rsidRDefault="004A23A7" w:rsidP="004A23A7">
      <w:pPr>
        <w:pStyle w:val="FFABody"/>
        <w:rPr>
          <w:color w:val="000000" w:themeColor="text1"/>
        </w:rPr>
      </w:pPr>
      <w:r>
        <w:rPr>
          <w:color w:val="000000" w:themeColor="text1"/>
        </w:rPr>
        <w:t>Complete the following:</w:t>
      </w:r>
    </w:p>
    <w:p w14:paraId="02FB4B3E" w14:textId="736CE5FF" w:rsidR="00635FDB" w:rsidRDefault="00635FDB" w:rsidP="001D4F69">
      <w:pPr>
        <w:pStyle w:val="FFABody"/>
        <w:numPr>
          <w:ilvl w:val="0"/>
          <w:numId w:val="9"/>
        </w:numPr>
        <w:ind w:left="720"/>
      </w:pPr>
      <w:r>
        <w:t>Review the National FFA Organization’s “</w:t>
      </w:r>
      <w:r w:rsidRPr="00611104">
        <w:t>Agriculture, Food and Natural Resources Value Chain</w:t>
      </w:r>
      <w:r>
        <w:t>” diagram, and record your responses below.</w:t>
      </w:r>
    </w:p>
    <w:p w14:paraId="6C0972BC" w14:textId="0682D7C1" w:rsidR="00635FDB" w:rsidRDefault="00F81748" w:rsidP="00F81748">
      <w:pPr>
        <w:pStyle w:val="FFABody"/>
        <w:numPr>
          <w:ilvl w:val="1"/>
          <w:numId w:val="9"/>
        </w:numPr>
      </w:pPr>
      <w:r>
        <w:t>If needed, u</w:t>
      </w:r>
      <w:r w:rsidR="00635FDB">
        <w:t>se the Agricultural Marketed Resource Center (AMRC) website as a</w:t>
      </w:r>
      <w:r>
        <w:t>n additional resource</w:t>
      </w:r>
      <w:r w:rsidR="006F498C">
        <w:t xml:space="preserve"> (</w:t>
      </w:r>
      <w:hyperlink r:id="rId68" w:history="1">
        <w:r w:rsidR="00416391" w:rsidRPr="00A426C4">
          <w:rPr>
            <w:rStyle w:val="Hyperlink"/>
          </w:rPr>
          <w:t>https://www.agmrc</w:t>
        </w:r>
        <w:r w:rsidR="00416391" w:rsidRPr="00A426C4">
          <w:rPr>
            <w:rStyle w:val="Hyperlink"/>
          </w:rPr>
          <w:t>.</w:t>
        </w:r>
        <w:r w:rsidR="00416391" w:rsidRPr="00A426C4">
          <w:rPr>
            <w:rStyle w:val="Hyperlink"/>
          </w:rPr>
          <w:t>org</w:t>
        </w:r>
      </w:hyperlink>
      <w:r w:rsidR="006F498C">
        <w:t>).</w:t>
      </w:r>
    </w:p>
    <w:p w14:paraId="3723BB5D" w14:textId="77777777" w:rsidR="004A23A7" w:rsidRDefault="004A23A7" w:rsidP="004A23A7">
      <w:pPr>
        <w:pStyle w:val="FFABody"/>
      </w:pPr>
    </w:p>
    <w:p w14:paraId="7841A152" w14:textId="55EBA8E3" w:rsidR="00901BFB" w:rsidRDefault="00D214C3" w:rsidP="00901BFB">
      <w:pPr>
        <w:pStyle w:val="FFABody"/>
      </w:pPr>
      <w:r>
        <w:rPr>
          <w:noProof/>
        </w:rPr>
        <w:drawing>
          <wp:inline distT="0" distB="0" distL="0" distR="0" wp14:anchorId="3532A204" wp14:editId="458EBDF2">
            <wp:extent cx="6858000" cy="314706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6858000" cy="3147060"/>
                    </a:xfrm>
                    <a:prstGeom prst="rect">
                      <a:avLst/>
                    </a:prstGeom>
                  </pic:spPr>
                </pic:pic>
              </a:graphicData>
            </a:graphic>
          </wp:inline>
        </w:drawing>
      </w:r>
    </w:p>
    <w:p w14:paraId="3C44B30E" w14:textId="77777777" w:rsidR="00B43DC4" w:rsidRDefault="00B43DC4" w:rsidP="00901BFB">
      <w:pPr>
        <w:pStyle w:val="FFABody"/>
      </w:pPr>
    </w:p>
    <w:p w14:paraId="1D4B8F95" w14:textId="6E0684A9" w:rsidR="00921236" w:rsidRDefault="00921236" w:rsidP="00921236">
      <w:pPr>
        <w:pStyle w:val="FFABody"/>
      </w:pPr>
      <w:r>
        <w:t>To best understand value chains, it is helpful to outline how products move from production to consumer in other contexts. For example, consider the steps it would take to send a birthday card to a family member who lives in a different state.</w:t>
      </w:r>
      <w:r w:rsidR="002660E9">
        <w:t xml:space="preserve"> As you read each step, r</w:t>
      </w:r>
      <w:r w:rsidR="00794A1D">
        <w:t xml:space="preserve">efer to the </w:t>
      </w:r>
      <w:r w:rsidR="00794A1D" w:rsidRPr="00611104">
        <w:t>Agriculture, Food and Natural Resources Value Chain</w:t>
      </w:r>
      <w:r w:rsidR="00794A1D">
        <w:t xml:space="preserve"> </w:t>
      </w:r>
      <w:r w:rsidR="002660E9">
        <w:t xml:space="preserve">diagram </w:t>
      </w:r>
      <w:r w:rsidR="006F498C">
        <w:t xml:space="preserve">shown </w:t>
      </w:r>
      <w:r w:rsidR="00794A1D">
        <w:t>above.</w:t>
      </w:r>
    </w:p>
    <w:p w14:paraId="76D0137A" w14:textId="560AB4E1" w:rsidR="00921236" w:rsidRDefault="00921236" w:rsidP="00921236">
      <w:pPr>
        <w:pStyle w:val="FFABody"/>
        <w:numPr>
          <w:ilvl w:val="4"/>
          <w:numId w:val="18"/>
        </w:numPr>
        <w:ind w:left="1800"/>
      </w:pPr>
      <w:r>
        <w:rPr>
          <w:rFonts w:ascii="Helvetica" w:hAnsi="Helvetica" w:cs="Helvetica"/>
          <w:noProof/>
        </w:rPr>
        <w:drawing>
          <wp:anchor distT="0" distB="0" distL="114300" distR="114300" simplePos="0" relativeHeight="251934720" behindDoc="0" locked="0" layoutInCell="1" allowOverlap="1" wp14:anchorId="15D0AD18" wp14:editId="018D420C">
            <wp:simplePos x="0" y="0"/>
            <wp:positionH relativeFrom="column">
              <wp:posOffset>209993</wp:posOffset>
            </wp:positionH>
            <wp:positionV relativeFrom="paragraph">
              <wp:posOffset>189508</wp:posOffset>
            </wp:positionV>
            <wp:extent cx="565079" cy="565079"/>
            <wp:effectExtent l="0" t="0" r="0" b="0"/>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565079" cy="565079"/>
                    </a:xfrm>
                    <a:prstGeom prst="rect">
                      <a:avLst/>
                    </a:prstGeom>
                    <a:noFill/>
                    <a:ln>
                      <a:noFill/>
                    </a:ln>
                  </pic:spPr>
                </pic:pic>
              </a:graphicData>
            </a:graphic>
            <wp14:sizeRelH relativeFrom="page">
              <wp14:pctWidth>0</wp14:pctWidth>
            </wp14:sizeRelH>
            <wp14:sizeRelV relativeFrom="page">
              <wp14:pctHeight>0</wp14:pctHeight>
            </wp14:sizeRelV>
          </wp:anchor>
        </w:drawing>
      </w:r>
      <w:r>
        <w:t>R&amp;D</w:t>
      </w:r>
      <w:r w:rsidR="006F498C">
        <w:t xml:space="preserve">: </w:t>
      </w:r>
      <w:r>
        <w:t xml:space="preserve">What type of card should you buy? What does your family member like? Is there a particular design that would appeal to </w:t>
      </w:r>
      <w:r w:rsidR="006F498C">
        <w:t>him or her</w:t>
      </w:r>
      <w:r>
        <w:t>?</w:t>
      </w:r>
    </w:p>
    <w:p w14:paraId="2788330C" w14:textId="73C9F799" w:rsidR="00921236" w:rsidRDefault="00921236" w:rsidP="00921236">
      <w:pPr>
        <w:pStyle w:val="FFABody"/>
        <w:numPr>
          <w:ilvl w:val="4"/>
          <w:numId w:val="18"/>
        </w:numPr>
        <w:ind w:left="1800"/>
      </w:pPr>
      <w:r>
        <w:t>Pre-Prod</w:t>
      </w:r>
      <w:r w:rsidR="0042382D">
        <w:t>uction</w:t>
      </w:r>
      <w:r w:rsidR="006F498C">
        <w:t xml:space="preserve">: </w:t>
      </w:r>
      <w:r>
        <w:t>How would the card get to the shelf? How would you travel to the store to get the card?</w:t>
      </w:r>
    </w:p>
    <w:p w14:paraId="2F1B136D" w14:textId="262C9CF3" w:rsidR="00921236" w:rsidRDefault="00921236" w:rsidP="00921236">
      <w:pPr>
        <w:pStyle w:val="FFABody"/>
        <w:numPr>
          <w:ilvl w:val="4"/>
          <w:numId w:val="18"/>
        </w:numPr>
        <w:ind w:left="1800"/>
      </w:pPr>
      <w:r>
        <w:t>Production</w:t>
      </w:r>
      <w:r w:rsidR="006F498C">
        <w:t xml:space="preserve">: </w:t>
      </w:r>
      <w:r>
        <w:t>What message will you write? What size stamp would it take?</w:t>
      </w:r>
    </w:p>
    <w:p w14:paraId="3CC4FBB0" w14:textId="188DCD34" w:rsidR="00921236" w:rsidRDefault="00921236" w:rsidP="00921236">
      <w:pPr>
        <w:pStyle w:val="FFABody"/>
        <w:numPr>
          <w:ilvl w:val="4"/>
          <w:numId w:val="18"/>
        </w:numPr>
        <w:ind w:left="1800"/>
      </w:pPr>
      <w:r>
        <w:t>Supply Chain</w:t>
      </w:r>
      <w:r w:rsidR="006F498C">
        <w:t xml:space="preserve">: </w:t>
      </w:r>
      <w:r>
        <w:t>How will the letter get to your family member? How will you get it in the mail?</w:t>
      </w:r>
    </w:p>
    <w:p w14:paraId="6BF86687" w14:textId="1305FCD7" w:rsidR="00921236" w:rsidRDefault="00921236" w:rsidP="00921236">
      <w:pPr>
        <w:pStyle w:val="FFABody"/>
        <w:numPr>
          <w:ilvl w:val="4"/>
          <w:numId w:val="18"/>
        </w:numPr>
        <w:ind w:left="1800"/>
      </w:pPr>
      <w:r>
        <w:t>End Product</w:t>
      </w:r>
      <w:r w:rsidR="006F498C">
        <w:t xml:space="preserve">: </w:t>
      </w:r>
      <w:r>
        <w:t>Once the letter gets to the postal service, who are the end-product players?</w:t>
      </w:r>
    </w:p>
    <w:p w14:paraId="33822FD8" w14:textId="5F871976" w:rsidR="00921236" w:rsidRDefault="00921236" w:rsidP="00921236">
      <w:pPr>
        <w:pStyle w:val="FFABody"/>
        <w:numPr>
          <w:ilvl w:val="4"/>
          <w:numId w:val="18"/>
        </w:numPr>
        <w:ind w:left="1800"/>
      </w:pPr>
      <w:r>
        <w:t xml:space="preserve">Sales, Service </w:t>
      </w:r>
      <w:r w:rsidR="006F498C">
        <w:t>and</w:t>
      </w:r>
      <w:r>
        <w:t xml:space="preserve"> Support</w:t>
      </w:r>
      <w:r w:rsidR="006F498C">
        <w:t xml:space="preserve">: </w:t>
      </w:r>
      <w:r>
        <w:t xml:space="preserve">How will the mailperson get the letter </w:t>
      </w:r>
      <w:r w:rsidR="00E35BC0">
        <w:t xml:space="preserve">to </w:t>
      </w:r>
      <w:r>
        <w:t xml:space="preserve">their mailbox? </w:t>
      </w:r>
    </w:p>
    <w:p w14:paraId="24725367" w14:textId="2607AD43" w:rsidR="00921236" w:rsidRDefault="00921236" w:rsidP="00921236">
      <w:pPr>
        <w:pStyle w:val="FFABody"/>
        <w:numPr>
          <w:ilvl w:val="4"/>
          <w:numId w:val="18"/>
        </w:numPr>
        <w:ind w:left="1800"/>
      </w:pPr>
      <w:r>
        <w:t>Consumers</w:t>
      </w:r>
      <w:r w:rsidR="006F498C">
        <w:t xml:space="preserve">: </w:t>
      </w:r>
      <w:r>
        <w:t xml:space="preserve">Once your family member gets the card, what will </w:t>
      </w:r>
      <w:r w:rsidR="006F498C">
        <w:t xml:space="preserve">his or her </w:t>
      </w:r>
      <w:r>
        <w:t xml:space="preserve">reaction be? </w:t>
      </w:r>
    </w:p>
    <w:p w14:paraId="50F65967" w14:textId="77777777" w:rsidR="00921236" w:rsidRDefault="00921236" w:rsidP="00921236">
      <w:pPr>
        <w:pStyle w:val="FFABody"/>
      </w:pPr>
    </w:p>
    <w:p w14:paraId="439EB3DA" w14:textId="77777777" w:rsidR="00580961" w:rsidRDefault="00580961" w:rsidP="00901BFB">
      <w:pPr>
        <w:pStyle w:val="FFABody"/>
      </w:pPr>
    </w:p>
    <w:p w14:paraId="3A668405" w14:textId="0A716CAE" w:rsidR="00580961" w:rsidRDefault="00794A1D" w:rsidP="00901BFB">
      <w:pPr>
        <w:pStyle w:val="FFABody"/>
      </w:pPr>
      <w:r>
        <w:t xml:space="preserve">Using the birthday card example above, think through the value chain steps it </w:t>
      </w:r>
      <w:r w:rsidR="001B1543">
        <w:t>will</w:t>
      </w:r>
      <w:r>
        <w:t xml:space="preserve"> take to submit an award application to your state </w:t>
      </w:r>
      <w:r w:rsidR="001B1543">
        <w:t xml:space="preserve">FFA </w:t>
      </w:r>
      <w:r>
        <w:t>association</w:t>
      </w:r>
      <w:r w:rsidR="001B1543">
        <w:t xml:space="preserve">. List the key players and questions </w:t>
      </w:r>
      <w:r w:rsidR="006F498C">
        <w:t xml:space="preserve">you must </w:t>
      </w:r>
      <w:r w:rsidR="001B1543">
        <w:t xml:space="preserve">consider to get an award application from your thoughts to your state association’s mailbox. Refer to the steps in the </w:t>
      </w:r>
      <w:r w:rsidR="001B1543" w:rsidRPr="00611104">
        <w:t>Agriculture, Food and Natural Resources Value Chain</w:t>
      </w:r>
      <w:r w:rsidR="001B1543">
        <w:t xml:space="preserve"> for ideas.</w:t>
      </w:r>
    </w:p>
    <w:p w14:paraId="09E374C8" w14:textId="77777777" w:rsidR="00580961" w:rsidRDefault="00580961" w:rsidP="00901BFB">
      <w:pPr>
        <w:pStyle w:val="FFABody"/>
      </w:pPr>
    </w:p>
    <w:p w14:paraId="4450A783" w14:textId="77777777" w:rsidR="00591E6F" w:rsidRDefault="00591E6F" w:rsidP="00901BFB">
      <w:pPr>
        <w:pStyle w:val="FFABody"/>
      </w:pPr>
    </w:p>
    <w:p w14:paraId="62E042B1" w14:textId="77777777" w:rsidR="00591E6F" w:rsidRDefault="00591E6F" w:rsidP="00591E6F">
      <w:pPr>
        <w:pStyle w:val="FFABody"/>
        <w:rPr>
          <w:b/>
        </w:rPr>
      </w:pPr>
      <w:r>
        <w:rPr>
          <w:b/>
        </w:rPr>
        <w:t>Award application name:</w:t>
      </w:r>
    </w:p>
    <w:p w14:paraId="1F1BBFDB" w14:textId="506B6D65" w:rsidR="00591E6F" w:rsidRDefault="00591E6F" w:rsidP="00591E6F">
      <w:pPr>
        <w:pStyle w:val="FFABody"/>
        <w:rPr>
          <w:b/>
        </w:rPr>
      </w:pPr>
      <w:r>
        <w:rPr>
          <w:b/>
        </w:rPr>
        <w:t xml:space="preserve"> </w:t>
      </w:r>
    </w:p>
    <w:p w14:paraId="4B1ED389" w14:textId="3C631711" w:rsidR="001B1543" w:rsidRDefault="001B1543" w:rsidP="00591E6F">
      <w:pPr>
        <w:pStyle w:val="FFABody"/>
        <w:numPr>
          <w:ilvl w:val="0"/>
          <w:numId w:val="36"/>
        </w:numPr>
        <w:ind w:left="2160" w:hanging="450"/>
        <w:rPr>
          <w:b/>
        </w:rPr>
      </w:pPr>
      <w:r w:rsidRPr="001B1543">
        <w:rPr>
          <w:b/>
        </w:rPr>
        <w:t>R&amp;D</w:t>
      </w:r>
      <w:r w:rsidR="006F498C">
        <w:rPr>
          <w:b/>
        </w:rPr>
        <w:t>:</w:t>
      </w:r>
    </w:p>
    <w:p w14:paraId="0857D58F" w14:textId="77777777" w:rsidR="001B1543" w:rsidRDefault="001B1543" w:rsidP="00591E6F">
      <w:pPr>
        <w:pStyle w:val="FFABody"/>
        <w:ind w:left="2160" w:hanging="450"/>
        <w:rPr>
          <w:b/>
        </w:rPr>
      </w:pPr>
    </w:p>
    <w:p w14:paraId="59DD5AC7" w14:textId="77777777" w:rsidR="001B1543" w:rsidRPr="001B1543" w:rsidRDefault="001B1543" w:rsidP="00591E6F">
      <w:pPr>
        <w:pStyle w:val="FFABody"/>
        <w:ind w:left="2160" w:hanging="450"/>
        <w:rPr>
          <w:b/>
        </w:rPr>
      </w:pPr>
    </w:p>
    <w:p w14:paraId="78A60EF9" w14:textId="4078C86F" w:rsidR="001B1543" w:rsidRDefault="001B1543" w:rsidP="00591E6F">
      <w:pPr>
        <w:pStyle w:val="FFABody"/>
        <w:numPr>
          <w:ilvl w:val="0"/>
          <w:numId w:val="36"/>
        </w:numPr>
        <w:ind w:left="2160" w:hanging="450"/>
        <w:rPr>
          <w:b/>
        </w:rPr>
      </w:pPr>
      <w:r w:rsidRPr="001B1543">
        <w:rPr>
          <w:b/>
        </w:rPr>
        <w:lastRenderedPageBreak/>
        <w:t>Pre-Prod</w:t>
      </w:r>
      <w:r w:rsidR="00FA2C73">
        <w:rPr>
          <w:b/>
        </w:rPr>
        <w:t>uction</w:t>
      </w:r>
      <w:r w:rsidR="006F498C">
        <w:rPr>
          <w:b/>
        </w:rPr>
        <w:t>:</w:t>
      </w:r>
    </w:p>
    <w:p w14:paraId="2CA894B5" w14:textId="251E6A7E" w:rsidR="001B1543" w:rsidRDefault="001B1543" w:rsidP="00591E6F">
      <w:pPr>
        <w:pStyle w:val="FFABody"/>
        <w:ind w:left="2160" w:hanging="450"/>
        <w:rPr>
          <w:b/>
        </w:rPr>
      </w:pPr>
    </w:p>
    <w:p w14:paraId="1BF06135" w14:textId="1A301159" w:rsidR="001B1543" w:rsidRPr="001B1543" w:rsidRDefault="001B1543" w:rsidP="00591E6F">
      <w:pPr>
        <w:pStyle w:val="FFABody"/>
        <w:ind w:left="2160" w:hanging="450"/>
        <w:rPr>
          <w:b/>
        </w:rPr>
      </w:pPr>
    </w:p>
    <w:p w14:paraId="15996F5B" w14:textId="74AE1B52" w:rsidR="001B1543" w:rsidRDefault="001B1543" w:rsidP="00591E6F">
      <w:pPr>
        <w:pStyle w:val="FFABody"/>
        <w:numPr>
          <w:ilvl w:val="0"/>
          <w:numId w:val="36"/>
        </w:numPr>
        <w:ind w:left="2160" w:hanging="450"/>
        <w:rPr>
          <w:b/>
        </w:rPr>
      </w:pPr>
      <w:r w:rsidRPr="001B1543">
        <w:rPr>
          <w:b/>
        </w:rPr>
        <w:t>Production</w:t>
      </w:r>
      <w:r w:rsidR="006F498C">
        <w:rPr>
          <w:b/>
        </w:rPr>
        <w:t>:</w:t>
      </w:r>
    </w:p>
    <w:p w14:paraId="6FCDEAB8" w14:textId="5D17F0FC" w:rsidR="001B1543" w:rsidRDefault="00591E6F" w:rsidP="00591E6F">
      <w:pPr>
        <w:pStyle w:val="FFABody"/>
        <w:ind w:left="2160" w:hanging="450"/>
        <w:rPr>
          <w:b/>
        </w:rPr>
      </w:pPr>
      <w:r>
        <w:rPr>
          <w:rFonts w:ascii="Helvetica" w:hAnsi="Helvetica" w:cs="Helvetica"/>
          <w:noProof/>
        </w:rPr>
        <w:drawing>
          <wp:anchor distT="0" distB="0" distL="114300" distR="114300" simplePos="0" relativeHeight="251655680" behindDoc="0" locked="0" layoutInCell="1" allowOverlap="1" wp14:anchorId="00985312" wp14:editId="07533B6F">
            <wp:simplePos x="0" y="0"/>
            <wp:positionH relativeFrom="column">
              <wp:posOffset>121023</wp:posOffset>
            </wp:positionH>
            <wp:positionV relativeFrom="paragraph">
              <wp:posOffset>106419</wp:posOffset>
            </wp:positionV>
            <wp:extent cx="753035" cy="792480"/>
            <wp:effectExtent l="0" t="0" r="0" b="0"/>
            <wp:wrapNone/>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758890" cy="798642"/>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9B28516" w14:textId="77777777" w:rsidR="001B1543" w:rsidRPr="001B1543" w:rsidRDefault="001B1543" w:rsidP="00591E6F">
      <w:pPr>
        <w:pStyle w:val="FFABody"/>
        <w:ind w:left="2160" w:hanging="450"/>
        <w:rPr>
          <w:b/>
        </w:rPr>
      </w:pPr>
    </w:p>
    <w:p w14:paraId="3A51A424" w14:textId="565B0030" w:rsidR="001B1543" w:rsidRDefault="001B1543" w:rsidP="00591E6F">
      <w:pPr>
        <w:pStyle w:val="FFABody"/>
        <w:numPr>
          <w:ilvl w:val="0"/>
          <w:numId w:val="36"/>
        </w:numPr>
        <w:ind w:left="2160" w:hanging="450"/>
        <w:rPr>
          <w:b/>
        </w:rPr>
      </w:pPr>
      <w:r w:rsidRPr="001B1543">
        <w:rPr>
          <w:b/>
        </w:rPr>
        <w:t>Supply Chain</w:t>
      </w:r>
      <w:r w:rsidR="006F498C">
        <w:rPr>
          <w:b/>
        </w:rPr>
        <w:t>:</w:t>
      </w:r>
    </w:p>
    <w:p w14:paraId="60A87ABA" w14:textId="11126200" w:rsidR="001B1543" w:rsidRDefault="001B1543" w:rsidP="00591E6F">
      <w:pPr>
        <w:pStyle w:val="FFABody"/>
        <w:ind w:left="2160" w:hanging="450"/>
        <w:rPr>
          <w:b/>
        </w:rPr>
      </w:pPr>
    </w:p>
    <w:p w14:paraId="3A791454" w14:textId="77777777" w:rsidR="001B1543" w:rsidRPr="001B1543" w:rsidRDefault="001B1543" w:rsidP="00591E6F">
      <w:pPr>
        <w:pStyle w:val="FFABody"/>
        <w:ind w:left="2160" w:hanging="450"/>
        <w:rPr>
          <w:b/>
        </w:rPr>
      </w:pPr>
    </w:p>
    <w:p w14:paraId="6912C7C0" w14:textId="7C2324C0" w:rsidR="001B1543" w:rsidRDefault="001B1543" w:rsidP="00591E6F">
      <w:pPr>
        <w:pStyle w:val="FFABody"/>
        <w:numPr>
          <w:ilvl w:val="0"/>
          <w:numId w:val="36"/>
        </w:numPr>
        <w:ind w:left="2160" w:hanging="450"/>
        <w:rPr>
          <w:b/>
        </w:rPr>
      </w:pPr>
      <w:r w:rsidRPr="001B1543">
        <w:rPr>
          <w:b/>
        </w:rPr>
        <w:t>End Product</w:t>
      </w:r>
      <w:r w:rsidR="006F498C">
        <w:rPr>
          <w:b/>
        </w:rPr>
        <w:t>:</w:t>
      </w:r>
    </w:p>
    <w:p w14:paraId="520D9D6D" w14:textId="77777777" w:rsidR="001B1543" w:rsidRDefault="001B1543" w:rsidP="00591E6F">
      <w:pPr>
        <w:pStyle w:val="FFABody"/>
        <w:ind w:left="2160" w:hanging="450"/>
        <w:rPr>
          <w:b/>
        </w:rPr>
      </w:pPr>
    </w:p>
    <w:p w14:paraId="6F5D404D" w14:textId="77777777" w:rsidR="001B1543" w:rsidRPr="001B1543" w:rsidRDefault="001B1543" w:rsidP="00591E6F">
      <w:pPr>
        <w:pStyle w:val="FFABody"/>
        <w:ind w:left="2160" w:hanging="450"/>
        <w:rPr>
          <w:b/>
        </w:rPr>
      </w:pPr>
    </w:p>
    <w:p w14:paraId="10860651" w14:textId="6F297598" w:rsidR="001B1543" w:rsidRDefault="001B1543" w:rsidP="00591E6F">
      <w:pPr>
        <w:pStyle w:val="FFABody"/>
        <w:numPr>
          <w:ilvl w:val="0"/>
          <w:numId w:val="36"/>
        </w:numPr>
        <w:ind w:left="2160" w:hanging="450"/>
        <w:rPr>
          <w:b/>
        </w:rPr>
      </w:pPr>
      <w:r w:rsidRPr="001B1543">
        <w:rPr>
          <w:b/>
        </w:rPr>
        <w:t xml:space="preserve">Sales, Service </w:t>
      </w:r>
      <w:r w:rsidR="006F498C">
        <w:rPr>
          <w:b/>
        </w:rPr>
        <w:t>and</w:t>
      </w:r>
      <w:r w:rsidRPr="001B1543">
        <w:rPr>
          <w:b/>
        </w:rPr>
        <w:t xml:space="preserve"> Support</w:t>
      </w:r>
      <w:r w:rsidR="006F498C">
        <w:rPr>
          <w:b/>
        </w:rPr>
        <w:t>:</w:t>
      </w:r>
      <w:r w:rsidRPr="001B1543">
        <w:rPr>
          <w:b/>
        </w:rPr>
        <w:t xml:space="preserve"> </w:t>
      </w:r>
    </w:p>
    <w:p w14:paraId="6778C4C7" w14:textId="77777777" w:rsidR="001B1543" w:rsidRDefault="001B1543" w:rsidP="00591E6F">
      <w:pPr>
        <w:pStyle w:val="FFABody"/>
        <w:ind w:left="2160" w:hanging="450"/>
        <w:rPr>
          <w:b/>
        </w:rPr>
      </w:pPr>
    </w:p>
    <w:p w14:paraId="1F21FB69" w14:textId="77777777" w:rsidR="001B1543" w:rsidRPr="001B1543" w:rsidRDefault="001B1543" w:rsidP="00591E6F">
      <w:pPr>
        <w:pStyle w:val="FFABody"/>
        <w:ind w:left="2160" w:hanging="450"/>
        <w:rPr>
          <w:b/>
        </w:rPr>
      </w:pPr>
    </w:p>
    <w:p w14:paraId="00AD04AE" w14:textId="249130BF" w:rsidR="001B1543" w:rsidRPr="001B1543" w:rsidRDefault="001B1543" w:rsidP="00591E6F">
      <w:pPr>
        <w:pStyle w:val="FFABody"/>
        <w:numPr>
          <w:ilvl w:val="0"/>
          <w:numId w:val="36"/>
        </w:numPr>
        <w:ind w:left="2160" w:hanging="450"/>
        <w:rPr>
          <w:b/>
        </w:rPr>
      </w:pPr>
      <w:r w:rsidRPr="001B1543">
        <w:rPr>
          <w:b/>
        </w:rPr>
        <w:t>Consumers</w:t>
      </w:r>
      <w:r w:rsidR="006F498C">
        <w:rPr>
          <w:b/>
        </w:rPr>
        <w:t>:</w:t>
      </w:r>
    </w:p>
    <w:p w14:paraId="7603E2A3" w14:textId="77777777" w:rsidR="00580961" w:rsidRDefault="00580961" w:rsidP="00901BFB">
      <w:pPr>
        <w:pStyle w:val="FFABody"/>
      </w:pPr>
    </w:p>
    <w:p w14:paraId="62CF7AA6" w14:textId="77777777" w:rsidR="00580961" w:rsidRDefault="00580961" w:rsidP="00901BFB">
      <w:pPr>
        <w:pStyle w:val="FFABody"/>
      </w:pPr>
    </w:p>
    <w:p w14:paraId="51121016" w14:textId="7107D1D8" w:rsidR="00D214C3" w:rsidRDefault="00580961" w:rsidP="00901BFB">
      <w:pPr>
        <w:pStyle w:val="FFABody"/>
      </w:pPr>
      <w:r>
        <w:t>Review the definitions for each of the seven sectors in the Agriculture, Food and Natural Resources Value Chain diagram.</w:t>
      </w:r>
      <w:r w:rsidRPr="00580961">
        <w:t xml:space="preserve"> </w:t>
      </w:r>
      <w:r>
        <w:t xml:space="preserve">In your own words, </w:t>
      </w:r>
      <w:r w:rsidR="00365D15">
        <w:t xml:space="preserve">label and </w:t>
      </w:r>
      <w:r>
        <w:t>describe each step:</w:t>
      </w:r>
    </w:p>
    <w:p w14:paraId="4463E895" w14:textId="40ABB13D" w:rsidR="00D214C3" w:rsidRDefault="00D214C3" w:rsidP="00901BFB">
      <w:pPr>
        <w:pStyle w:val="FFABody"/>
      </w:pPr>
      <w:r>
        <w:rPr>
          <w:noProof/>
        </w:rPr>
        <mc:AlternateContent>
          <mc:Choice Requires="wps">
            <w:drawing>
              <wp:anchor distT="0" distB="0" distL="114300" distR="114300" simplePos="0" relativeHeight="251650560" behindDoc="0" locked="0" layoutInCell="1" allowOverlap="1" wp14:anchorId="5D1FCCD6" wp14:editId="153867F7">
                <wp:simplePos x="0" y="0"/>
                <wp:positionH relativeFrom="column">
                  <wp:posOffset>1381125</wp:posOffset>
                </wp:positionH>
                <wp:positionV relativeFrom="paragraph">
                  <wp:posOffset>108585</wp:posOffset>
                </wp:positionV>
                <wp:extent cx="361950" cy="400050"/>
                <wp:effectExtent l="0" t="0" r="0" b="0"/>
                <wp:wrapNone/>
                <wp:docPr id="38" name="Text Box 38"/>
                <wp:cNvGraphicFramePr/>
                <a:graphic xmlns:a="http://schemas.openxmlformats.org/drawingml/2006/main">
                  <a:graphicData uri="http://schemas.microsoft.com/office/word/2010/wordprocessingShape">
                    <wps:wsp>
                      <wps:cNvSpPr txBox="1"/>
                      <wps:spPr>
                        <a:xfrm>
                          <a:off x="0" y="0"/>
                          <a:ext cx="361950" cy="400050"/>
                        </a:xfrm>
                        <a:prstGeom prst="rect">
                          <a:avLst/>
                        </a:prstGeom>
                        <a:solidFill>
                          <a:schemeClr val="lt1"/>
                        </a:solidFill>
                        <a:ln w="6350">
                          <a:noFill/>
                        </a:ln>
                      </wps:spPr>
                      <wps:txbx>
                        <w:txbxContent>
                          <w:p w14:paraId="4E757476" w14:textId="6FD229BA" w:rsidR="0037094F" w:rsidRDefault="0037094F" w:rsidP="00D214C3">
                            <w:pPr>
                              <w:pStyle w:val="FFATitle"/>
                            </w:pPr>
                            <w: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D1FCCD6" id="Text Box 38" o:spid="_x0000_s1029" type="#_x0000_t202" style="position:absolute;margin-left:108.75pt;margin-top:8.55pt;width:28.5pt;height:31.5pt;z-index:25165056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ssfBLQIAAFoEAAAOAAAAZHJzL2Uyb0RvYy54bWysVEtv2zAMvg/YfxB0X+ykadYacYosRYYB&#10;QVsgHXpWZCkWIIuapMTOfv0oOa91Ow27yKRI8fHxo6cPXaPJXjivwJR0OMgpEYZDpcy2pN9fl5/u&#10;KPGBmYppMKKkB+Hpw+zjh2lrCzGCGnQlHMEgxhetLWkdgi2yzPNaNMwPwAqDRgmuYQFVt80qx1qM&#10;3uhslOeTrAVXWQdceI+3j72RzlJ8KQUPz1J6EYguKdYW0unSuYlnNpuyYuuYrRU/lsH+oYqGKYNJ&#10;z6EeWWBk59QfoRrFHXiQYcChyUBKxUXqAbsZ5u+6WdfMitQLguPtGSb//8Lyp/3avjgSui/Q4QAj&#10;IK31hcfL2E8nXRO/WClBO0J4OMMmukA4Xt5Mhve3aOFoGud5jjJGyS6PrfPhq4CGRKGkDqeSwGL7&#10;lQ+968kl5vKgVbVUWiclMkEstCN7hjPUIZWIwX/z0oa0JZ3cYOr4yEB83kfWBmu5tBSl0G06oiqs&#10;/NTuBqoDouCgJ4i3fKmw1hXz4YU5ZAS2hywPz3hIDZgLjhIlNbiff7uP/jgotFLSIsNK6n/smBOU&#10;6G8GR3g/HI8jJZMyvv08QsVdWzbXFrNrFoAADHGfLE9i9A/6JEoHzRsuwzxmRRMzHHOXNJzEReh5&#10;j8vExXyenJCEloWVWVseQ0fs4iReuzfm7HFcAef8BCcusuLd1HrfHvX5LoBUaaQR5x7VI/xI4ESK&#10;47LFDbnWk9fllzD7BQAA//8DAFBLAwQUAAYACAAAACEAfochb+AAAAAJAQAADwAAAGRycy9kb3du&#10;cmV2LnhtbEyPTU+DQBCG7yb+h82YeDHtArXSIEtjjB9Jb5aq8bZlRyCys4TdAv57x5MeZ94n7zyT&#10;b2fbiREH3zpSEC8jEEiVMy3VCg7l42IDwgdNRneOUME3etgW52e5zoyb6AXHfagFl5DPtIImhD6T&#10;0lcNWu2Xrkfi7NMNVgceh1qaQU9cbjuZRNGNtLolvtDoHu8brL72J6vg46p+3/n56XVarVf9w/NY&#10;pm+mVOryYr67BRFwDn8w/OqzOhTsdHQnMl50CpI4XTPKQRqDYCBJr3lxVLCJYpBFLv9/UPwAAAD/&#10;/wMAUEsBAi0AFAAGAAgAAAAhALaDOJL+AAAA4QEAABMAAAAAAAAAAAAAAAAAAAAAAFtDb250ZW50&#10;X1R5cGVzXS54bWxQSwECLQAUAAYACAAAACEAOP0h/9YAAACUAQAACwAAAAAAAAAAAAAAAAAvAQAA&#10;X3JlbHMvLnJlbHNQSwECLQAUAAYACAAAACEAzbLHwS0CAABaBAAADgAAAAAAAAAAAAAAAAAuAgAA&#10;ZHJzL2Uyb0RvYy54bWxQSwECLQAUAAYACAAAACEAfochb+AAAAAJAQAADwAAAAAAAAAAAAAAAACH&#10;BAAAZHJzL2Rvd25yZXYueG1sUEsFBgAAAAAEAAQA8wAAAJQFAAAAAA==&#10;" fillcolor="white [3201]" stroked="f" strokeweight=".5pt">
                <v:textbox>
                  <w:txbxContent>
                    <w:p w14:paraId="4E757476" w14:textId="6FD229BA" w:rsidR="0037094F" w:rsidRDefault="0037094F" w:rsidP="00D214C3">
                      <w:pPr>
                        <w:pStyle w:val="FFATitle"/>
                      </w:pPr>
                      <w:r>
                        <w:t>2</w:t>
                      </w:r>
                    </w:p>
                  </w:txbxContent>
                </v:textbox>
              </v:shape>
            </w:pict>
          </mc:Fallback>
        </mc:AlternateContent>
      </w:r>
      <w:r>
        <w:rPr>
          <w:noProof/>
        </w:rPr>
        <mc:AlternateContent>
          <mc:Choice Requires="wps">
            <w:drawing>
              <wp:anchor distT="0" distB="0" distL="114300" distR="114300" simplePos="0" relativeHeight="251682304" behindDoc="0" locked="0" layoutInCell="1" allowOverlap="1" wp14:anchorId="2DADBE6D" wp14:editId="24EE9140">
                <wp:simplePos x="0" y="0"/>
                <wp:positionH relativeFrom="column">
                  <wp:posOffset>5114925</wp:posOffset>
                </wp:positionH>
                <wp:positionV relativeFrom="paragraph">
                  <wp:posOffset>13335</wp:posOffset>
                </wp:positionV>
                <wp:extent cx="381000" cy="400050"/>
                <wp:effectExtent l="0" t="0" r="0" b="0"/>
                <wp:wrapNone/>
                <wp:docPr id="42" name="Text Box 42"/>
                <wp:cNvGraphicFramePr/>
                <a:graphic xmlns:a="http://schemas.openxmlformats.org/drawingml/2006/main">
                  <a:graphicData uri="http://schemas.microsoft.com/office/word/2010/wordprocessingShape">
                    <wps:wsp>
                      <wps:cNvSpPr txBox="1"/>
                      <wps:spPr>
                        <a:xfrm>
                          <a:off x="0" y="0"/>
                          <a:ext cx="381000" cy="400050"/>
                        </a:xfrm>
                        <a:prstGeom prst="rect">
                          <a:avLst/>
                        </a:prstGeom>
                        <a:solidFill>
                          <a:schemeClr val="lt1"/>
                        </a:solidFill>
                        <a:ln w="6350">
                          <a:noFill/>
                        </a:ln>
                      </wps:spPr>
                      <wps:txbx>
                        <w:txbxContent>
                          <w:p w14:paraId="177E7EDF" w14:textId="47F7452C" w:rsidR="0037094F" w:rsidRDefault="0037094F" w:rsidP="00D214C3">
                            <w:pPr>
                              <w:pStyle w:val="FFATitle"/>
                            </w:pPr>
                            <w: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DADBE6D" id="Text Box 42" o:spid="_x0000_s1030" type="#_x0000_t202" style="position:absolute;margin-left:402.75pt;margin-top:1.05pt;width:30pt;height:31.5pt;z-index:2516823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8N8LQIAAFoEAAAOAAAAZHJzL2Uyb0RvYy54bWysVEtv2zAMvg/YfxB0X+ykadcacYosRYYB&#10;QVsgHXpWZCkWIIuapMTOfv0oOa+1PQ27yKRI8fF9pCf3XaPJTjivwJR0OMgpEYZDpcympD9fFl9u&#10;KfGBmYppMKKke+Hp/fTzp0lrCzGCGnQlHMEgxhetLWkdgi2yzPNaNMwPwAqDRgmuYQFVt8kqx1qM&#10;3uhslOc3WQuusg648B5vH3ojnab4UgoenqT0IhBdUqwtpNOlcx3PbDphxcYxWyt+KIP9QxUNUwaT&#10;nkI9sMDI1ql3oRrFHXiQYcChyUBKxUXqAbsZ5m+6WdXMitQLguPtCSb//8Lyx93KPjsSum/QIYER&#10;kNb6wuNl7KeTrolfrJSgHSHcn2ATXSAcL69uh3mOFo6mMUrXCdbs/Ng6H74LaEgUSuqQlQQW2y19&#10;wIToenSJuTxoVS2U1kmJkyDm2pEdQw51SCXii7+8tCFtSW+uMHV8ZCA+7yNrgwnOLUUpdOuOqAqr&#10;Pba7hmqPKDjoB8RbvlBY65L58MwcTgS2h1MenvCQGjAXHCRKanC/P7qP/kgUWilpccJK6n9tmROU&#10;6B8GKbwbjsdxJJMyvv46QsVdWtaXFrNt5oAADHGfLE9i9A/6KEoHzSsuwyxmRRMzHHOXNBzFeejn&#10;HpeJi9ksOeEQWhaWZmV5DB2xi0y8dK/M2QNdAXl+hOMssuINa71vj/psG0CqRGnEuUf1AD8OcGL6&#10;sGxxQy715HX+JUz/AAAA//8DAFBLAwQUAAYACAAAACEAdU4rGt8AAAAIAQAADwAAAGRycy9kb3du&#10;cmV2LnhtbEyPS0+EQBCE7yb+h0mbeDHuwG5AgjQbY3wk3nbxEW+zTAtEpocws4D/3tmTHitVqfqq&#10;2C6mFxONrrOMEK8iEMS11R03CK/V43UGwnnFWvWWCeGHHGzL87NC5drOvKNp7xsRStjlCqH1fsil&#10;dHVLRrmVHYiD92VHo3yQYyP1qOZQbnq5jqJUGtVxWGjVQPct1d/7o0H4vGo+Xtzy9DZvks3w8DxV&#10;N++6Qry8WO5uQXha/F8YTvgBHcrAdLBH1k70CFmUJCGKsI5BBD9LT/qAkCYxyLKQ/w+UvwAAAP//&#10;AwBQSwECLQAUAAYACAAAACEAtoM4kv4AAADhAQAAEwAAAAAAAAAAAAAAAAAAAAAAW0NvbnRlbnRf&#10;VHlwZXNdLnhtbFBLAQItABQABgAIAAAAIQA4/SH/1gAAAJQBAAALAAAAAAAAAAAAAAAAAC8BAABf&#10;cmVscy8ucmVsc1BLAQItABQABgAIAAAAIQBos8N8LQIAAFoEAAAOAAAAAAAAAAAAAAAAAC4CAABk&#10;cnMvZTJvRG9jLnhtbFBLAQItABQABgAIAAAAIQB1Tisa3wAAAAgBAAAPAAAAAAAAAAAAAAAAAIcE&#10;AABkcnMvZG93bnJldi54bWxQSwUGAAAAAAQABADzAAAAkwUAAAAA&#10;" fillcolor="white [3201]" stroked="f" strokeweight=".5pt">
                <v:textbox>
                  <w:txbxContent>
                    <w:p w14:paraId="177E7EDF" w14:textId="47F7452C" w:rsidR="0037094F" w:rsidRDefault="0037094F" w:rsidP="00D214C3">
                      <w:pPr>
                        <w:pStyle w:val="FFATitle"/>
                      </w:pPr>
                      <w:r>
                        <w:t>6</w:t>
                      </w:r>
                    </w:p>
                  </w:txbxContent>
                </v:textbox>
              </v:shape>
            </w:pict>
          </mc:Fallback>
        </mc:AlternateContent>
      </w:r>
    </w:p>
    <w:p w14:paraId="3D46726C" w14:textId="63619A18" w:rsidR="00D214C3" w:rsidRDefault="00D214C3" w:rsidP="00901BFB">
      <w:pPr>
        <w:pStyle w:val="FFABody"/>
      </w:pPr>
      <w:r>
        <w:rPr>
          <w:noProof/>
        </w:rPr>
        <mc:AlternateContent>
          <mc:Choice Requires="wps">
            <w:drawing>
              <wp:anchor distT="0" distB="0" distL="114300" distR="114300" simplePos="0" relativeHeight="251671040" behindDoc="0" locked="0" layoutInCell="1" allowOverlap="1" wp14:anchorId="28DBB329" wp14:editId="5F301E8A">
                <wp:simplePos x="0" y="0"/>
                <wp:positionH relativeFrom="column">
                  <wp:posOffset>3248026</wp:posOffset>
                </wp:positionH>
                <wp:positionV relativeFrom="paragraph">
                  <wp:posOffset>6350</wp:posOffset>
                </wp:positionV>
                <wp:extent cx="400050" cy="400050"/>
                <wp:effectExtent l="0" t="0" r="0" b="0"/>
                <wp:wrapNone/>
                <wp:docPr id="40" name="Text Box 40"/>
                <wp:cNvGraphicFramePr/>
                <a:graphic xmlns:a="http://schemas.openxmlformats.org/drawingml/2006/main">
                  <a:graphicData uri="http://schemas.microsoft.com/office/word/2010/wordprocessingShape">
                    <wps:wsp>
                      <wps:cNvSpPr txBox="1"/>
                      <wps:spPr>
                        <a:xfrm>
                          <a:off x="0" y="0"/>
                          <a:ext cx="400050" cy="400050"/>
                        </a:xfrm>
                        <a:prstGeom prst="rect">
                          <a:avLst/>
                        </a:prstGeom>
                        <a:solidFill>
                          <a:schemeClr val="lt1"/>
                        </a:solidFill>
                        <a:ln w="6350">
                          <a:noFill/>
                        </a:ln>
                      </wps:spPr>
                      <wps:txbx>
                        <w:txbxContent>
                          <w:p w14:paraId="41C0DCFC" w14:textId="27FE44A7" w:rsidR="0037094F" w:rsidRDefault="0037094F" w:rsidP="00D214C3">
                            <w:pPr>
                              <w:pStyle w:val="FFATitle"/>
                            </w:pPr>
                            <w:r>
                              <w:t>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8DBB329" id="Text Box 40" o:spid="_x0000_s1031" type="#_x0000_t202" style="position:absolute;margin-left:255.75pt;margin-top:.5pt;width:31.5pt;height:31.5pt;z-index:2516710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Km6KwIAAFoEAAAOAAAAZHJzL2Uyb0RvYy54bWysVEtv2zAMvg/YfxB0X+xkSdcZcYosRYYB&#10;RVsgHXpWZCkWIIuapMTOfv0o2Xms22nYRSZFio+PHz2/6xpNDsJ5Baak41FOiTAcKmV2Jf3+sv5w&#10;S4kPzFRMgxElPQpP7xbv381bW4gJ1KAr4QgGMb5obUnrEGyRZZ7XomF+BFYYNEpwDQuoul1WOdZi&#10;9EZnkzy/yVpwlXXAhfd4e98b6SLFl1Lw8CSlF4HokmJtIZ0undt4Zos5K3aO2VrxoQz2D1U0TBlM&#10;eg51zwIje6f+CNUo7sCDDCMOTQZSKi5SD9jNOH/TzaZmVqReEBxvzzD5/xeWPx429tmR0H2BDgcY&#10;AWmtLzxexn466Zr4xUoJ2hHC4xk20QXC8XKa5/kMLRxNg4xRsstj63z4KqAhUSipw6kksNjhwYfe&#10;9eQSc3nQqlorrZMSmSBW2pEDwxnqkErE4L95aUPakt58xDLiIwPxeR9ZG6zl0lKUQrftiKpKOju1&#10;u4XqiCg46AniLV8rrPWB+fDMHDIC20OWhyc8pAbMBYNESQ3u59/uoz8OCq2UtMiwkvofe+YEJfqb&#10;wRF+Hk+nkZJJmc4+TVBx15bttcXsmxUgAGPcJ8uTGP2DPonSQfOKy7CMWdHEDMfcJQ0ncRV63uMy&#10;cbFcJickoWXhwWwsj6EjdnESL90rc3YYV8A5P8KJi6x4M7Xet0d9uQ8gVRppxLlHdYAfCZxIMSxb&#10;3JBrPXldfgmLXwAAAP//AwBQSwMEFAAGAAgAAAAhAM6hnujeAAAACAEAAA8AAABkcnMvZG93bnJl&#10;di54bWxMj0tLw0AUhfeC/2G4ghuxk9imLWkmRcQHdGfjg+6mmdskmLkTMtMk/nuvK10evsN5ZNvJ&#10;tmLA3jeOFMSzCARS6UxDlYK34ul2DcIHTUa3jlDBN3rY5pcXmU6NG+kVh32oBIeQT7WCOoQuldKX&#10;NVrtZ65DYnZyvdWBZV9J0+uRw20r76JoKa1uiBtq3eFDjeXX/mwVHG6qz52fnt/HeTLvHl+GYvVh&#10;CqWur6b7DYiAU/gzw+98ng45bzq6MxkvWgVJHCdsZcCXmCerBeujguUiApln8v+B/AcAAP//AwBQ&#10;SwECLQAUAAYACAAAACEAtoM4kv4AAADhAQAAEwAAAAAAAAAAAAAAAAAAAAAAW0NvbnRlbnRfVHlw&#10;ZXNdLnhtbFBLAQItABQABgAIAAAAIQA4/SH/1gAAAJQBAAALAAAAAAAAAAAAAAAAAC8BAABfcmVs&#10;cy8ucmVsc1BLAQItABQABgAIAAAAIQATKKm6KwIAAFoEAAAOAAAAAAAAAAAAAAAAAC4CAABkcnMv&#10;ZTJvRG9jLnhtbFBLAQItABQABgAIAAAAIQDOoZ7o3gAAAAgBAAAPAAAAAAAAAAAAAAAAAIUEAABk&#10;cnMvZG93bnJldi54bWxQSwUGAAAAAAQABADzAAAAkAUAAAAA&#10;" fillcolor="white [3201]" stroked="f" strokeweight=".5pt">
                <v:textbox>
                  <w:txbxContent>
                    <w:p w14:paraId="41C0DCFC" w14:textId="27FE44A7" w:rsidR="0037094F" w:rsidRDefault="0037094F" w:rsidP="00D214C3">
                      <w:pPr>
                        <w:pStyle w:val="FFATitle"/>
                      </w:pPr>
                      <w:r>
                        <w:t>4</w:t>
                      </w:r>
                    </w:p>
                  </w:txbxContent>
                </v:textbox>
              </v:shape>
            </w:pict>
          </mc:Fallback>
        </mc:AlternateContent>
      </w:r>
    </w:p>
    <w:p w14:paraId="6CF059AA" w14:textId="07C54C02" w:rsidR="00D214C3" w:rsidRDefault="00D214C3" w:rsidP="00901BFB">
      <w:pPr>
        <w:pStyle w:val="FFABody"/>
      </w:pPr>
      <w:r>
        <w:rPr>
          <w:noProof/>
        </w:rPr>
        <mc:AlternateContent>
          <mc:Choice Requires="wps">
            <w:drawing>
              <wp:anchor distT="0" distB="0" distL="114300" distR="114300" simplePos="0" relativeHeight="251662848" behindDoc="0" locked="0" layoutInCell="1" allowOverlap="1" wp14:anchorId="5D620F98" wp14:editId="21FAB71C">
                <wp:simplePos x="0" y="0"/>
                <wp:positionH relativeFrom="column">
                  <wp:posOffset>2314575</wp:posOffset>
                </wp:positionH>
                <wp:positionV relativeFrom="paragraph">
                  <wp:posOffset>8255</wp:posOffset>
                </wp:positionV>
                <wp:extent cx="352425" cy="400050"/>
                <wp:effectExtent l="0" t="0" r="9525" b="0"/>
                <wp:wrapNone/>
                <wp:docPr id="39" name="Text Box 39"/>
                <wp:cNvGraphicFramePr/>
                <a:graphic xmlns:a="http://schemas.openxmlformats.org/drawingml/2006/main">
                  <a:graphicData uri="http://schemas.microsoft.com/office/word/2010/wordprocessingShape">
                    <wps:wsp>
                      <wps:cNvSpPr txBox="1"/>
                      <wps:spPr>
                        <a:xfrm>
                          <a:off x="0" y="0"/>
                          <a:ext cx="352425" cy="400050"/>
                        </a:xfrm>
                        <a:prstGeom prst="rect">
                          <a:avLst/>
                        </a:prstGeom>
                        <a:solidFill>
                          <a:schemeClr val="lt1"/>
                        </a:solidFill>
                        <a:ln w="6350">
                          <a:noFill/>
                        </a:ln>
                      </wps:spPr>
                      <wps:txbx>
                        <w:txbxContent>
                          <w:p w14:paraId="463DC8E1" w14:textId="609C861E" w:rsidR="0037094F" w:rsidRDefault="0037094F" w:rsidP="00D214C3">
                            <w:pPr>
                              <w:pStyle w:val="FFATitle"/>
                            </w:pPr>
                            <w:r>
                              <w:t>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D620F98" id="Text Box 39" o:spid="_x0000_s1032" type="#_x0000_t202" style="position:absolute;margin-left:182.25pt;margin-top:.65pt;width:27.75pt;height:31.5pt;z-index:2516628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b0cLwIAAFoEAAAOAAAAZHJzL2Uyb0RvYy54bWysVEtv2zAMvg/YfxB0X+ykSbcZcYosRYYB&#10;QVsgHXpWZCkWIIuapMTOfv0oOa+1PQ27yKRI8fF9pKd3XaPJXjivwJR0OMgpEYZDpcy2pD+fl5++&#10;UOIDMxXTYERJD8LTu9nHD9PWFmIENehKOIJBjC9aW9I6BFtkmee1aJgfgBUGjRJcwwKqbptVjrUY&#10;vdHZKM9vsxZcZR1w4T3e3vdGOkvxpRQ8PErpRSC6pFhbSKdL5yae2WzKiq1jtlb8WAb7hyoapgwm&#10;PYe6Z4GRnVNvQjWKO/Agw4BDk4GUiovUA3YzzF91s66ZFakXBMfbM0z+/4XlD/u1fXIkdN+gQwIj&#10;IK31hcfL2E8nXRO/WClBO0J4OMMmukA4Xt5MRuPRhBKOpnGe55MEa3Z5bJ0P3wU0JAoldchKAovt&#10;Vz5gQnQ9ucRcHrSqlkrrpMRJEAvtyJ4hhzqkEvHFX17akLaktzeYOj4yEJ/3kbXBBJeWohS6TUdU&#10;hQ9O7W6gOiAKDvoB8ZYvFda6Yj48MYcTgY3jlIdHPKQGzAVHiZIa3O/37qM/EoVWSlqcsJL6Xzvm&#10;BCX6h0EKvw7H4ziSSRlPPo9QcdeWzbXF7JoFIABD3CfLkxj9gz6J0kHzgsswj1nRxAzH3CUNJ3ER&#10;+rnHZeJiPk9OOISWhZVZWx5DR+wiE8/dC3P2SFdAnh/gNIuseMVa79ujPt8FkCpRGnHuUT3CjwOc&#10;mD4uW9yQaz15XX4Jsz8AAAD//wMAUEsDBBQABgAIAAAAIQCz03er3gAAAAgBAAAPAAAAZHJzL2Rv&#10;d25yZXYueG1sTI9NS8QwEIbvgv8hjOBF3FTTrVKbLiJ+wN7c+oG3bDO2xWZSmmxb/73jSY/D8/K+&#10;zxSbxfViwjF0njRcrBIQSLW3HTUaXqqH82sQIRqypveEGr4xwKY8PipMbv1MzzjtYiO4hEJuNLQx&#10;DrmUoW7RmbDyAxKzTz86E/kcG2lHM3O56+VlkmTSmY54oTUD3rVYf+0OTsPHWfO+Dcvj66zWarh/&#10;mqqrN1tpfXqy3N6AiLjEvzD86rM6lOy09weyQfQaVJauOcpAgWCe8hyIvYYsVSDLQv5/oPwBAAD/&#10;/wMAUEsBAi0AFAAGAAgAAAAhALaDOJL+AAAA4QEAABMAAAAAAAAAAAAAAAAAAAAAAFtDb250ZW50&#10;X1R5cGVzXS54bWxQSwECLQAUAAYACAAAACEAOP0h/9YAAACUAQAACwAAAAAAAAAAAAAAAAAvAQAA&#10;X3JlbHMvLnJlbHNQSwECLQAUAAYACAAAACEA6Gm9HC8CAABaBAAADgAAAAAAAAAAAAAAAAAuAgAA&#10;ZHJzL2Uyb0RvYy54bWxQSwECLQAUAAYACAAAACEAs9N3q94AAAAIAQAADwAAAAAAAAAAAAAAAACJ&#10;BAAAZHJzL2Rvd25yZXYueG1sUEsFBgAAAAAEAAQA8wAAAJQFAAAAAA==&#10;" fillcolor="white [3201]" stroked="f" strokeweight=".5pt">
                <v:textbox>
                  <w:txbxContent>
                    <w:p w14:paraId="463DC8E1" w14:textId="609C861E" w:rsidR="0037094F" w:rsidRDefault="0037094F" w:rsidP="00D214C3">
                      <w:pPr>
                        <w:pStyle w:val="FFATitle"/>
                      </w:pPr>
                      <w:r>
                        <w:t>3</w:t>
                      </w:r>
                    </w:p>
                  </w:txbxContent>
                </v:textbox>
              </v:shape>
            </w:pict>
          </mc:Fallback>
        </mc:AlternateContent>
      </w:r>
    </w:p>
    <w:p w14:paraId="5F791C08" w14:textId="45B6A9E3" w:rsidR="00580961" w:rsidRDefault="00D214C3" w:rsidP="00D214C3">
      <w:pPr>
        <w:pStyle w:val="FFABody"/>
        <w:jc w:val="center"/>
      </w:pPr>
      <w:r>
        <w:rPr>
          <w:noProof/>
        </w:rPr>
        <mc:AlternateContent>
          <mc:Choice Requires="wps">
            <w:drawing>
              <wp:anchor distT="0" distB="0" distL="114300" distR="114300" simplePos="0" relativeHeight="251639296" behindDoc="0" locked="0" layoutInCell="1" allowOverlap="1" wp14:anchorId="50BCF9B1" wp14:editId="7D41896D">
                <wp:simplePos x="0" y="0"/>
                <wp:positionH relativeFrom="column">
                  <wp:posOffset>466725</wp:posOffset>
                </wp:positionH>
                <wp:positionV relativeFrom="paragraph">
                  <wp:posOffset>10795</wp:posOffset>
                </wp:positionV>
                <wp:extent cx="295275" cy="400050"/>
                <wp:effectExtent l="0" t="0" r="9525" b="0"/>
                <wp:wrapNone/>
                <wp:docPr id="37" name="Text Box 37"/>
                <wp:cNvGraphicFramePr/>
                <a:graphic xmlns:a="http://schemas.openxmlformats.org/drawingml/2006/main">
                  <a:graphicData uri="http://schemas.microsoft.com/office/word/2010/wordprocessingShape">
                    <wps:wsp>
                      <wps:cNvSpPr txBox="1"/>
                      <wps:spPr>
                        <a:xfrm>
                          <a:off x="0" y="0"/>
                          <a:ext cx="295275" cy="400050"/>
                        </a:xfrm>
                        <a:prstGeom prst="rect">
                          <a:avLst/>
                        </a:prstGeom>
                        <a:solidFill>
                          <a:schemeClr val="lt1"/>
                        </a:solidFill>
                        <a:ln w="6350">
                          <a:noFill/>
                        </a:ln>
                      </wps:spPr>
                      <wps:txbx>
                        <w:txbxContent>
                          <w:p w14:paraId="0008556D" w14:textId="6C97B5EF" w:rsidR="0037094F" w:rsidRDefault="0037094F" w:rsidP="00D214C3">
                            <w:pPr>
                              <w:pStyle w:val="FFATitle"/>
                            </w:pPr>
                            <w: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0BCF9B1" id="Text Box 37" o:spid="_x0000_s1033" type="#_x0000_t202" style="position:absolute;left:0;text-align:left;margin-left:36.75pt;margin-top:.85pt;width:23.25pt;height:31.5pt;z-index:2516392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eD3rLwIAAFoEAAAOAAAAZHJzL2Uyb0RvYy54bWysVEtv2zAMvg/YfxB0X+xkSR9GnCJLkWFA&#10;0BZIh54VWYoFyKImKbGzXz9KzmvdTsMuMilSfHwf6elD12iyF84rMCUdDnJKhOFQKbMt6ffX5ac7&#10;SnxgpmIajCjpQXj6MPv4YdraQoygBl0JRzCI8UVrS1qHYIss87wWDfMDsMKgUYJrWEDVbbPKsRaj&#10;Nzob5flN1oKrrAMuvMfbx95IZym+lIKHZym9CESXFGsL6XTp3MQzm01ZsXXM1oofy2D/UEXDlMGk&#10;51CPLDCyc+qPUI3iDjzIMODQZCCl4iL1gN0M83fdrGtmReoFwfH2DJP/f2H5035tXxwJ3RfokMAI&#10;SGt94fEy9tNJ18QvVkrQjhAezrCJLhCOl6P7yeh2QglH0zjP80mCNbs8ts6HrwIaEoWSOmQlgcX2&#10;Kx8wIbqeXGIuD1pVS6V1UuIkiIV2ZM+QQx1SifjiNy9tSFvSm8+YOj4yEJ/3kbXBBJeWohS6TUdU&#10;VdLbU7sbqA6IgoN+QLzlS4W1rpgPL8zhRGDjOOXhGQ+pAXPBUaKkBvfzb/fRH4lCKyUtTlhJ/Y8d&#10;c4IS/c0ghffD8TiOZFLGk9sRKu7asrm2mF2zAARgiPtkeRKjf9AnUTpo3nAZ5jErmpjhmLuk4SQu&#10;Qj/3uExczOfJCYfQsrAya8tj6IhdZOK1e2POHukKyPMTnGaRFe9Y63171Oe7AFIlSiPOPapH+HGA&#10;E9PHZYsbcq0nr8svYfYLAAD//wMAUEsDBBQABgAIAAAAIQA/hzEE3QAAAAcBAAAPAAAAZHJzL2Rv&#10;d25yZXYueG1sTI5LT4NAFIX3Jv0Pk9vEjbGDYotBhsYYH4k7i61xN2VugZS5Q5gp4L/3dqXL88g5&#10;X7aebCsG7H3jSMHNIgKBVDrTUKXgs3i5vgfhgyajW0eo4Ac9rPPZRaZT40b6wGETKsEj5FOtoA6h&#10;S6X0ZY1W+4XrkDg7uN7qwLKvpOn1yOO2lbdRtJJWN8QPte7wqcbyuDlZBd9X1de7n163Y7yMu+e3&#10;oUh2plDqcj49PoAIOIW/MpzxGR1yZtq7ExkvWgVJvOQm+wmIc8xvIPYKVncJyDyT//nzXwAAAP//&#10;AwBQSwECLQAUAAYACAAAACEAtoM4kv4AAADhAQAAEwAAAAAAAAAAAAAAAAAAAAAAW0NvbnRlbnRf&#10;VHlwZXNdLnhtbFBLAQItABQABgAIAAAAIQA4/SH/1gAAAJQBAAALAAAAAAAAAAAAAAAAAC8BAABf&#10;cmVscy8ucmVsc1BLAQItABQABgAIAAAAIQBreD3rLwIAAFoEAAAOAAAAAAAAAAAAAAAAAC4CAABk&#10;cnMvZTJvRG9jLnhtbFBLAQItABQABgAIAAAAIQA/hzEE3QAAAAcBAAAPAAAAAAAAAAAAAAAAAIkE&#10;AABkcnMvZG93bnJldi54bWxQSwUGAAAAAAQABADzAAAAkwUAAAAA&#10;" fillcolor="white [3201]" stroked="f" strokeweight=".5pt">
                <v:textbox>
                  <w:txbxContent>
                    <w:p w14:paraId="0008556D" w14:textId="6C97B5EF" w:rsidR="0037094F" w:rsidRDefault="0037094F" w:rsidP="00D214C3">
                      <w:pPr>
                        <w:pStyle w:val="FFATitle"/>
                      </w:pPr>
                      <w:r>
                        <w:t>1</w:t>
                      </w:r>
                    </w:p>
                  </w:txbxContent>
                </v:textbox>
              </v:shape>
            </w:pict>
          </mc:Fallback>
        </mc:AlternateContent>
      </w:r>
      <w:r>
        <w:rPr>
          <w:noProof/>
        </w:rPr>
        <mc:AlternateContent>
          <mc:Choice Requires="wps">
            <w:drawing>
              <wp:anchor distT="0" distB="0" distL="114300" distR="114300" simplePos="0" relativeHeight="251685376" behindDoc="0" locked="0" layoutInCell="1" allowOverlap="1" wp14:anchorId="2C78E7F3" wp14:editId="66A36468">
                <wp:simplePos x="0" y="0"/>
                <wp:positionH relativeFrom="column">
                  <wp:posOffset>6057900</wp:posOffset>
                </wp:positionH>
                <wp:positionV relativeFrom="paragraph">
                  <wp:posOffset>10795</wp:posOffset>
                </wp:positionV>
                <wp:extent cx="381000" cy="400050"/>
                <wp:effectExtent l="0" t="0" r="0" b="0"/>
                <wp:wrapNone/>
                <wp:docPr id="43" name="Text Box 43"/>
                <wp:cNvGraphicFramePr/>
                <a:graphic xmlns:a="http://schemas.openxmlformats.org/drawingml/2006/main">
                  <a:graphicData uri="http://schemas.microsoft.com/office/word/2010/wordprocessingShape">
                    <wps:wsp>
                      <wps:cNvSpPr txBox="1"/>
                      <wps:spPr>
                        <a:xfrm>
                          <a:off x="0" y="0"/>
                          <a:ext cx="381000" cy="400050"/>
                        </a:xfrm>
                        <a:prstGeom prst="rect">
                          <a:avLst/>
                        </a:prstGeom>
                        <a:solidFill>
                          <a:schemeClr val="lt1"/>
                        </a:solidFill>
                        <a:ln w="6350">
                          <a:noFill/>
                        </a:ln>
                      </wps:spPr>
                      <wps:txbx>
                        <w:txbxContent>
                          <w:p w14:paraId="211296D3" w14:textId="39744471" w:rsidR="0037094F" w:rsidRDefault="0037094F" w:rsidP="00D214C3">
                            <w:pPr>
                              <w:pStyle w:val="FFATitle"/>
                            </w:pPr>
                            <w:r>
                              <w:t>7</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C78E7F3" id="Text Box 43" o:spid="_x0000_s1034" type="#_x0000_t202" style="position:absolute;left:0;text-align:left;margin-left:477pt;margin-top:.85pt;width:30pt;height:31.5pt;z-index:25168537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teDLgIAAFoEAAAOAAAAZHJzL2Uyb0RvYy54bWysVEtv2zAMvg/YfxB0X+ykaZcacYosRYYB&#10;QVsgHXpWZCkWIIuapMTOfv0oOa91Ow27yKRI8fF9pKcPXaPJXjivwJR0OMgpEYZDpcy2pN9fl58m&#10;lPjATMU0GFHSg/D0Yfbxw7S1hRhBDboSjmAQ44vWlrQOwRZZ5nktGuYHYIVBowTXsICq22aVYy1G&#10;b3Q2yvO7rAVXWQdceI+3j72RzlJ8KQUPz1J6EYguKdYW0unSuYlnNpuyYuuYrRU/lsH+oYqGKYNJ&#10;z6EeWWBk59QfoRrFHXiQYcChyUBKxUXqAbsZ5u+6WdfMitQLguPtGSb//8Lyp/3avjgSui/QIYER&#10;kNb6wuNl7KeTrolfrJSgHSE8nGETXSAcL28mwzxHC0fTGKXbBGt2eWydD18FNCQKJXXISgKL7Vc+&#10;YEJ0PbnEXB60qpZK66TESRAL7cieIYc6pBLxxW9e2pC2pHc3mDo+MhCf95G1wQSXlqIUuk1HVFXS&#10;yandDVQHRMFBPyDe8qXCWlfMhxfmcCKwPZzy8IyH1IC54ChRUoP7+bf76I9EoZWSFiespP7HjjlB&#10;if5mkML74XgcRzIp49vPI1TctWVzbTG7ZgEIwBD3yfIkRv+gT6J00LzhMsxjVjQxwzF3ScNJXIR+&#10;7nGZuJjPkxMOoWVhZdaWx9ARu8jEa/fGnD3SFZDnJzjNIivesdb79qjPdwGkSpRGnHtUj/DjACem&#10;j8sWN+RaT16XX8LsFwAAAP//AwBQSwMEFAAGAAgAAAAhAE/o+evfAAAACQEAAA8AAABkcnMvZG93&#10;bnJldi54bWxMj01PwzAMhu9I/IfISFwQS8c+CqXuhBAwiRvrBuKWNaataJyqydry70lPcLQf6/Xz&#10;ppvRNKKnztWWEeazCARxYXXNJcI+f76+BeG8Yq0ay4TwQw422flZqhJtB36jfudLEULYJQqh8r5N&#10;pHRFRUa5mW2JA/uynVE+jF0pdaeGEG4aeRNFa2lUzeFDpVp6rKj43p0MwudV+fHqxpfDsFgt2qdt&#10;n8fvOke8vBgf7kF4Gv3fMUz6QR2y4HS0J9ZONAh3q2Xo4gOIQUw8mk+LI8J6GYPMUvm/QfYLAAD/&#10;/wMAUEsBAi0AFAAGAAgAAAAhALaDOJL+AAAA4QEAABMAAAAAAAAAAAAAAAAAAAAAAFtDb250ZW50&#10;X1R5cGVzXS54bWxQSwECLQAUAAYACAAAACEAOP0h/9YAAACUAQAACwAAAAAAAAAAAAAAAAAvAQAA&#10;X3JlbHMvLnJlbHNQSwECLQAUAAYACAAAACEAq/rXgy4CAABaBAAADgAAAAAAAAAAAAAAAAAuAgAA&#10;ZHJzL2Uyb0RvYy54bWxQSwECLQAUAAYACAAAACEAT+j5698AAAAJAQAADwAAAAAAAAAAAAAAAACI&#10;BAAAZHJzL2Rvd25yZXYueG1sUEsFBgAAAAAEAAQA8wAAAJQFAAAAAA==&#10;" fillcolor="white [3201]" stroked="f" strokeweight=".5pt">
                <v:textbox>
                  <w:txbxContent>
                    <w:p w14:paraId="211296D3" w14:textId="39744471" w:rsidR="0037094F" w:rsidRDefault="0037094F" w:rsidP="00D214C3">
                      <w:pPr>
                        <w:pStyle w:val="FFATitle"/>
                      </w:pPr>
                      <w:r>
                        <w:t>7</w:t>
                      </w:r>
                    </w:p>
                  </w:txbxContent>
                </v:textbox>
              </v:shape>
            </w:pict>
          </mc:Fallback>
        </mc:AlternateContent>
      </w:r>
      <w:r>
        <w:rPr>
          <w:noProof/>
        </w:rPr>
        <mc:AlternateContent>
          <mc:Choice Requires="wps">
            <w:drawing>
              <wp:anchor distT="0" distB="0" distL="114300" distR="114300" simplePos="0" relativeHeight="251675136" behindDoc="0" locked="0" layoutInCell="1" allowOverlap="1" wp14:anchorId="1BFA5232" wp14:editId="111090F1">
                <wp:simplePos x="0" y="0"/>
                <wp:positionH relativeFrom="column">
                  <wp:posOffset>4152901</wp:posOffset>
                </wp:positionH>
                <wp:positionV relativeFrom="paragraph">
                  <wp:posOffset>29845</wp:posOffset>
                </wp:positionV>
                <wp:extent cx="381000" cy="400050"/>
                <wp:effectExtent l="0" t="0" r="0" b="0"/>
                <wp:wrapNone/>
                <wp:docPr id="41" name="Text Box 41"/>
                <wp:cNvGraphicFramePr/>
                <a:graphic xmlns:a="http://schemas.openxmlformats.org/drawingml/2006/main">
                  <a:graphicData uri="http://schemas.microsoft.com/office/word/2010/wordprocessingShape">
                    <wps:wsp>
                      <wps:cNvSpPr txBox="1"/>
                      <wps:spPr>
                        <a:xfrm>
                          <a:off x="0" y="0"/>
                          <a:ext cx="381000" cy="400050"/>
                        </a:xfrm>
                        <a:prstGeom prst="rect">
                          <a:avLst/>
                        </a:prstGeom>
                        <a:solidFill>
                          <a:schemeClr val="lt1"/>
                        </a:solidFill>
                        <a:ln w="6350">
                          <a:noFill/>
                        </a:ln>
                      </wps:spPr>
                      <wps:txbx>
                        <w:txbxContent>
                          <w:p w14:paraId="21FA069E" w14:textId="3677AB95" w:rsidR="0037094F" w:rsidRDefault="0037094F" w:rsidP="00D214C3">
                            <w:pPr>
                              <w:pStyle w:val="FFATitle"/>
                            </w:pPr>
                            <w:r>
                              <w:t>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BFA5232" id="Text Box 41" o:spid="_x0000_s1035" type="#_x0000_t202" style="position:absolute;left:0;text-align:left;margin-left:327pt;margin-top:2.35pt;width:30pt;height:31.5pt;z-index:2516751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SJhWLgIAAFoEAAAOAAAAZHJzL2Uyb0RvYy54bWysVEtv2zAMvg/ofxB0b+ykadcacYosRYYB&#10;QVsgHXpWZCkWIIuapMTOfv0oOa91Ow27yKRI8fF9pCePXaPJTjivwJR0OMgpEYZDpcympN/fFtf3&#10;lPjATMU0GFHSvfD0cXr1adLaQoygBl0JRzCI8UVrS1qHYIss87wWDfMDsMKgUYJrWEDVbbLKsRaj&#10;Nzob5fld1oKrrAMuvMfbp95Ipym+lIKHFym9CESXFGsL6XTpXMczm05YsXHM1oofymD/UEXDlMGk&#10;p1BPLDCydeqPUI3iDjzIMODQZCCl4iL1gN0M8w/drGpmReoFwfH2BJP/f2H5825lXx0J3RfokMAI&#10;SGt94fEy9tNJ18QvVkrQjhDuT7CJLhCOlzf3wzxHC0fTGKXbBGt2fmydD18FNCQKJXXISgKL7ZY+&#10;YEJ0PbrEXB60qhZK66TESRBz7ciOIYc6pBLxxW9e2pC2pHc3mDo+MhCf95G1wQTnlqIUunVHVFXS&#10;h2O7a6j2iIKDfkC85QuFtS6ZD6/M4URgezjl4QUPqQFzwUGipAb382/30R+JQislLU5YSf2PLXOC&#10;Ev3NIIUPw/E4jmRSxrefR6i4S8v60mK2zRwQgCHuk+VJjP5BH0XpoHnHZZjFrGhihmPukoajOA/9&#10;3OMycTGbJSccQsvC0qwsj6EjdpGJt+6dOXugKyDPz3CcRVZ8YK337VGfbQNIlSiNOPeoHuDHAU5M&#10;H5YtbsilnrzOv4TpLwAAAP//AwBQSwMEFAAGAAgAAAAhAPGWQzjeAAAACAEAAA8AAABkcnMvZG93&#10;bnJldi54bWxMj8tOwzAQRfdI/IM1SGwQdUofRiFOhRAPiR0NLWLnxkMSEY+j2E3C3zNdwfLqjO6c&#10;m20m14oB+9B40jCfJSCQSm8bqjS8F0/XtyBCNGRN6wk1/GCATX5+lpnU+pHecNjGSnAJhdRoqGPs&#10;UilDWaMzYeY7JGZfvncmcuwraXszcrlr5U2SrKUzDfGH2nT4UGP5vT06DZ9X1cdrmJ5342K16B5f&#10;hkLtbaH15cV0fwci4hT/juGkz+qQs9PBH8kG0WpYr5a8JWpYKhDM1fyUDwyUApln8v+A/BcAAP//&#10;AwBQSwECLQAUAAYACAAAACEAtoM4kv4AAADhAQAAEwAAAAAAAAAAAAAAAAAAAAAAW0NvbnRlbnRf&#10;VHlwZXNdLnhtbFBLAQItABQABgAIAAAAIQA4/SH/1gAAAJQBAAALAAAAAAAAAAAAAAAAAC8BAABf&#10;cmVscy8ucmVsc1BLAQItABQABgAIAAAAIQDUSJhWLgIAAFoEAAAOAAAAAAAAAAAAAAAAAC4CAABk&#10;cnMvZTJvRG9jLnhtbFBLAQItABQABgAIAAAAIQDxlkM43gAAAAgBAAAPAAAAAAAAAAAAAAAAAIgE&#10;AABkcnMvZG93bnJldi54bWxQSwUGAAAAAAQABADzAAAAkwUAAAAA&#10;" fillcolor="white [3201]" stroked="f" strokeweight=".5pt">
                <v:textbox>
                  <w:txbxContent>
                    <w:p w14:paraId="21FA069E" w14:textId="3677AB95" w:rsidR="0037094F" w:rsidRDefault="0037094F" w:rsidP="00D214C3">
                      <w:pPr>
                        <w:pStyle w:val="FFATitle"/>
                      </w:pPr>
                      <w:r>
                        <w:t>5</w:t>
                      </w:r>
                    </w:p>
                  </w:txbxContent>
                </v:textbox>
              </v:shape>
            </w:pict>
          </mc:Fallback>
        </mc:AlternateContent>
      </w:r>
      <w:r>
        <w:rPr>
          <w:noProof/>
        </w:rPr>
        <w:drawing>
          <wp:inline distT="0" distB="0" distL="0" distR="0" wp14:anchorId="5B5B4570" wp14:editId="0D7986C9">
            <wp:extent cx="6858000" cy="1143000"/>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1"/>
                    <a:stretch>
                      <a:fillRect/>
                    </a:stretch>
                  </pic:blipFill>
                  <pic:spPr>
                    <a:xfrm>
                      <a:off x="0" y="0"/>
                      <a:ext cx="6858000" cy="1143000"/>
                    </a:xfrm>
                    <a:prstGeom prst="rect">
                      <a:avLst/>
                    </a:prstGeom>
                  </pic:spPr>
                </pic:pic>
              </a:graphicData>
            </a:graphic>
          </wp:inline>
        </w:drawing>
      </w:r>
    </w:p>
    <w:p w14:paraId="5921EB56" w14:textId="5F40BB1A" w:rsidR="00580961" w:rsidRDefault="00580961" w:rsidP="00365D15">
      <w:pPr>
        <w:pStyle w:val="FFABody"/>
      </w:pPr>
    </w:p>
    <w:p w14:paraId="2A6C8723" w14:textId="77777777" w:rsidR="00365D15" w:rsidRDefault="00365D15" w:rsidP="00365D15">
      <w:pPr>
        <w:pStyle w:val="FFABody"/>
        <w:sectPr w:rsidR="00365D15" w:rsidSect="008A1143">
          <w:pgSz w:w="12240" w:h="15840" w:code="1"/>
          <w:pgMar w:top="990" w:right="720" w:bottom="1170" w:left="720" w:header="720" w:footer="720" w:gutter="0"/>
          <w:cols w:space="720"/>
          <w:titlePg/>
          <w:docGrid w:linePitch="360"/>
        </w:sectPr>
      </w:pPr>
    </w:p>
    <w:p w14:paraId="1068773E" w14:textId="4BA595B1" w:rsidR="00365D15" w:rsidRDefault="00365D15" w:rsidP="00365D15">
      <w:pPr>
        <w:pStyle w:val="FFABody"/>
      </w:pPr>
      <w:r>
        <w:t>1)</w:t>
      </w:r>
    </w:p>
    <w:p w14:paraId="12B343CB" w14:textId="77777777" w:rsidR="00365D15" w:rsidRDefault="00365D15" w:rsidP="00365D15">
      <w:pPr>
        <w:pStyle w:val="FFABody"/>
      </w:pPr>
    </w:p>
    <w:p w14:paraId="643CDE21" w14:textId="77777777" w:rsidR="00365D15" w:rsidRDefault="00365D15" w:rsidP="00365D15">
      <w:pPr>
        <w:pStyle w:val="FFABody"/>
      </w:pPr>
    </w:p>
    <w:p w14:paraId="238AB253" w14:textId="77777777" w:rsidR="00365D15" w:rsidRDefault="00365D15" w:rsidP="00365D15">
      <w:pPr>
        <w:pStyle w:val="FFABody"/>
      </w:pPr>
    </w:p>
    <w:p w14:paraId="0E2275CE" w14:textId="77777777" w:rsidR="00365D15" w:rsidRDefault="00365D15" w:rsidP="00365D15">
      <w:pPr>
        <w:pStyle w:val="FFABody"/>
      </w:pPr>
    </w:p>
    <w:p w14:paraId="5B0E13D6" w14:textId="34C0ABEC" w:rsidR="00365D15" w:rsidRDefault="00365D15" w:rsidP="00365D15">
      <w:pPr>
        <w:pStyle w:val="FFABody"/>
      </w:pPr>
      <w:r>
        <w:t>2)</w:t>
      </w:r>
    </w:p>
    <w:p w14:paraId="461BD4D4" w14:textId="77777777" w:rsidR="00365D15" w:rsidRDefault="00365D15" w:rsidP="00365D15">
      <w:pPr>
        <w:pStyle w:val="FFABody"/>
      </w:pPr>
    </w:p>
    <w:p w14:paraId="5E904D95" w14:textId="77777777" w:rsidR="00365D15" w:rsidRDefault="00365D15" w:rsidP="00365D15">
      <w:pPr>
        <w:pStyle w:val="FFABody"/>
      </w:pPr>
    </w:p>
    <w:p w14:paraId="60FD2697" w14:textId="77777777" w:rsidR="00365D15" w:rsidRDefault="00365D15" w:rsidP="00365D15">
      <w:pPr>
        <w:pStyle w:val="FFABody"/>
      </w:pPr>
    </w:p>
    <w:p w14:paraId="6ABE6A69" w14:textId="77777777" w:rsidR="00365D15" w:rsidRDefault="00365D15" w:rsidP="00365D15">
      <w:pPr>
        <w:pStyle w:val="FFABody"/>
      </w:pPr>
    </w:p>
    <w:p w14:paraId="26052C24" w14:textId="2F7B2D6E" w:rsidR="00365D15" w:rsidRDefault="00365D15" w:rsidP="00365D15">
      <w:pPr>
        <w:pStyle w:val="FFABody"/>
      </w:pPr>
      <w:r>
        <w:t>3)</w:t>
      </w:r>
    </w:p>
    <w:p w14:paraId="17B4F187" w14:textId="77777777" w:rsidR="00365D15" w:rsidRDefault="00365D15" w:rsidP="00365D15">
      <w:pPr>
        <w:pStyle w:val="FFABody"/>
      </w:pPr>
    </w:p>
    <w:p w14:paraId="13A2869C" w14:textId="77777777" w:rsidR="00365D15" w:rsidRDefault="00365D15" w:rsidP="00365D15">
      <w:pPr>
        <w:pStyle w:val="FFABody"/>
      </w:pPr>
    </w:p>
    <w:p w14:paraId="5D12DBD9" w14:textId="77777777" w:rsidR="00365D15" w:rsidRDefault="00365D15" w:rsidP="00365D15">
      <w:pPr>
        <w:pStyle w:val="FFABody"/>
      </w:pPr>
    </w:p>
    <w:p w14:paraId="3788F11E" w14:textId="77777777" w:rsidR="00365D15" w:rsidRDefault="00365D15" w:rsidP="00365D15">
      <w:pPr>
        <w:pStyle w:val="FFABody"/>
      </w:pPr>
    </w:p>
    <w:p w14:paraId="07CA2BE5" w14:textId="2AC16264" w:rsidR="00365D15" w:rsidRDefault="00365D15" w:rsidP="00365D15">
      <w:pPr>
        <w:pStyle w:val="FFABody"/>
      </w:pPr>
      <w:r>
        <w:t>4)</w:t>
      </w:r>
    </w:p>
    <w:p w14:paraId="769E1CBC" w14:textId="77777777" w:rsidR="00365D15" w:rsidRDefault="00365D15" w:rsidP="00365D15">
      <w:pPr>
        <w:pStyle w:val="FFABody"/>
      </w:pPr>
    </w:p>
    <w:p w14:paraId="57E872B7" w14:textId="77777777" w:rsidR="00365D15" w:rsidRDefault="00365D15" w:rsidP="00365D15">
      <w:pPr>
        <w:pStyle w:val="FFABody"/>
      </w:pPr>
    </w:p>
    <w:p w14:paraId="0B85AEE6" w14:textId="77777777" w:rsidR="00365D15" w:rsidRDefault="00365D15" w:rsidP="00365D15">
      <w:pPr>
        <w:pStyle w:val="FFABody"/>
      </w:pPr>
    </w:p>
    <w:p w14:paraId="22936DEC" w14:textId="77777777" w:rsidR="00365D15" w:rsidRDefault="00365D15" w:rsidP="00365D15">
      <w:pPr>
        <w:pStyle w:val="FFABody"/>
      </w:pPr>
    </w:p>
    <w:p w14:paraId="0CECAB56" w14:textId="37BA43A2" w:rsidR="00365D15" w:rsidRDefault="00365D15" w:rsidP="00365D15">
      <w:pPr>
        <w:pStyle w:val="FFABody"/>
      </w:pPr>
      <w:r>
        <w:t>5)</w:t>
      </w:r>
    </w:p>
    <w:p w14:paraId="6E75C959" w14:textId="77777777" w:rsidR="00365D15" w:rsidRDefault="00365D15" w:rsidP="00365D15">
      <w:pPr>
        <w:pStyle w:val="FFABody"/>
      </w:pPr>
    </w:p>
    <w:p w14:paraId="7FC171B1" w14:textId="77777777" w:rsidR="00365D15" w:rsidRDefault="00365D15" w:rsidP="00365D15">
      <w:pPr>
        <w:pStyle w:val="FFABody"/>
      </w:pPr>
    </w:p>
    <w:p w14:paraId="3C646281" w14:textId="77777777" w:rsidR="00365D15" w:rsidRDefault="00365D15" w:rsidP="00365D15">
      <w:pPr>
        <w:pStyle w:val="FFABody"/>
      </w:pPr>
    </w:p>
    <w:p w14:paraId="3B339D52" w14:textId="77777777" w:rsidR="00365D15" w:rsidRDefault="00365D15" w:rsidP="00365D15">
      <w:pPr>
        <w:pStyle w:val="FFABody"/>
      </w:pPr>
    </w:p>
    <w:p w14:paraId="46271CBE" w14:textId="7558C376" w:rsidR="00365D15" w:rsidRDefault="00365D15" w:rsidP="00365D15">
      <w:pPr>
        <w:pStyle w:val="FFABody"/>
      </w:pPr>
      <w:r>
        <w:t>6)</w:t>
      </w:r>
    </w:p>
    <w:p w14:paraId="65868993" w14:textId="77777777" w:rsidR="00365D15" w:rsidRDefault="00365D15" w:rsidP="00365D15">
      <w:pPr>
        <w:pStyle w:val="FFABody"/>
      </w:pPr>
    </w:p>
    <w:p w14:paraId="694F77C2" w14:textId="77777777" w:rsidR="00365D15" w:rsidRDefault="00365D15" w:rsidP="00365D15">
      <w:pPr>
        <w:pStyle w:val="FFABody"/>
      </w:pPr>
    </w:p>
    <w:p w14:paraId="28B22AEA" w14:textId="77777777" w:rsidR="00365D15" w:rsidRDefault="00365D15" w:rsidP="00365D15">
      <w:pPr>
        <w:pStyle w:val="FFABody"/>
      </w:pPr>
    </w:p>
    <w:p w14:paraId="685F1339" w14:textId="77777777" w:rsidR="00365D15" w:rsidRDefault="00365D15" w:rsidP="00365D15">
      <w:pPr>
        <w:pStyle w:val="FFABody"/>
      </w:pPr>
    </w:p>
    <w:p w14:paraId="227151EB" w14:textId="70606089" w:rsidR="00365D15" w:rsidRDefault="00365D15" w:rsidP="00365D15">
      <w:pPr>
        <w:pStyle w:val="FFABody"/>
      </w:pPr>
      <w:r>
        <w:t>7)</w:t>
      </w:r>
    </w:p>
    <w:p w14:paraId="3F62C098" w14:textId="77777777" w:rsidR="00365D15" w:rsidRDefault="00365D15" w:rsidP="00365D15">
      <w:pPr>
        <w:pStyle w:val="FFABody"/>
      </w:pPr>
    </w:p>
    <w:p w14:paraId="4A835631" w14:textId="77777777" w:rsidR="00365D15" w:rsidRDefault="00365D15" w:rsidP="00365D15">
      <w:pPr>
        <w:pStyle w:val="FFABody"/>
      </w:pPr>
    </w:p>
    <w:p w14:paraId="2B8E80E0" w14:textId="77777777" w:rsidR="00365D15" w:rsidRDefault="00365D15" w:rsidP="00365D15">
      <w:pPr>
        <w:pStyle w:val="FFABody"/>
      </w:pPr>
    </w:p>
    <w:p w14:paraId="443A9D64" w14:textId="77777777" w:rsidR="00365D15" w:rsidRDefault="00365D15" w:rsidP="00901BFB">
      <w:pPr>
        <w:pStyle w:val="FFABody"/>
        <w:sectPr w:rsidR="00365D15" w:rsidSect="00365D15">
          <w:type w:val="continuous"/>
          <w:pgSz w:w="12240" w:h="15840" w:code="1"/>
          <w:pgMar w:top="990" w:right="720" w:bottom="1170" w:left="720" w:header="720" w:footer="720" w:gutter="0"/>
          <w:cols w:num="2" w:space="720"/>
          <w:titlePg/>
          <w:docGrid w:linePitch="360"/>
        </w:sectPr>
      </w:pPr>
    </w:p>
    <w:p w14:paraId="33916C28" w14:textId="77777777" w:rsidR="00E4754C" w:rsidRDefault="00E4754C" w:rsidP="00901BFB">
      <w:pPr>
        <w:pStyle w:val="FFABody"/>
      </w:pPr>
    </w:p>
    <w:p w14:paraId="6C49D2C9" w14:textId="7164E881" w:rsidR="00365D15" w:rsidRDefault="0045181E" w:rsidP="00901BFB">
      <w:pPr>
        <w:pStyle w:val="FFABody"/>
      </w:pPr>
      <w:r>
        <w:t xml:space="preserve">Select one of the steps in the </w:t>
      </w:r>
      <w:r w:rsidR="006F498C">
        <w:t>food value chain</w:t>
      </w:r>
      <w:r>
        <w:t xml:space="preserve">. </w:t>
      </w:r>
      <w:r w:rsidR="00365D15">
        <w:t xml:space="preserve">Visit </w:t>
      </w:r>
      <w:hyperlink r:id="rId72" w:history="1">
        <w:r w:rsidR="006F498C" w:rsidRPr="00972C26">
          <w:rPr>
            <w:rStyle w:val="Hyperlink"/>
          </w:rPr>
          <w:t>AgExplorer.</w:t>
        </w:r>
        <w:r w:rsidR="00972C26" w:rsidRPr="00972C26">
          <w:rPr>
            <w:rStyle w:val="Hyperlink"/>
          </w:rPr>
          <w:t>ffa.org</w:t>
        </w:r>
      </w:hyperlink>
      <w:r w:rsidR="006F498C">
        <w:t xml:space="preserve">, </w:t>
      </w:r>
      <w:r>
        <w:t>browse</w:t>
      </w:r>
      <w:r w:rsidR="00365D15">
        <w:t xml:space="preserve"> through the different career focus areas and list three different careers that could relate to your selected step:</w:t>
      </w:r>
    </w:p>
    <w:p w14:paraId="68AC4873" w14:textId="77777777" w:rsidR="00365D15" w:rsidRDefault="00365D15" w:rsidP="00901BFB">
      <w:pPr>
        <w:pStyle w:val="FFABody"/>
      </w:pPr>
    </w:p>
    <w:p w14:paraId="34643F91" w14:textId="10E8D14A" w:rsidR="00365D15" w:rsidRDefault="00D602E9" w:rsidP="00D602E9">
      <w:pPr>
        <w:pStyle w:val="FFABody"/>
        <w:ind w:left="720"/>
      </w:pPr>
      <w:r>
        <w:t>Career Option 1:</w:t>
      </w:r>
    </w:p>
    <w:p w14:paraId="7C56546A" w14:textId="77777777" w:rsidR="00D602E9" w:rsidRDefault="00D602E9" w:rsidP="00901BFB">
      <w:pPr>
        <w:pStyle w:val="FFABody"/>
      </w:pPr>
    </w:p>
    <w:p w14:paraId="61203808" w14:textId="77777777" w:rsidR="00D602E9" w:rsidRDefault="00D602E9" w:rsidP="00901BFB">
      <w:pPr>
        <w:pStyle w:val="FFABody"/>
      </w:pPr>
    </w:p>
    <w:p w14:paraId="04E764B6" w14:textId="77777777" w:rsidR="00365D15" w:rsidRDefault="00365D15" w:rsidP="00901BFB">
      <w:pPr>
        <w:pStyle w:val="FFABody"/>
      </w:pPr>
    </w:p>
    <w:p w14:paraId="7517DA5E" w14:textId="77777777" w:rsidR="00D602E9" w:rsidRDefault="00D602E9" w:rsidP="00901BFB">
      <w:pPr>
        <w:pStyle w:val="FFABody"/>
      </w:pPr>
    </w:p>
    <w:p w14:paraId="349EB1A8" w14:textId="4EB1CB84" w:rsidR="00D602E9" w:rsidRDefault="00D602E9" w:rsidP="00D602E9">
      <w:pPr>
        <w:pStyle w:val="FFABody"/>
        <w:ind w:left="720"/>
      </w:pPr>
      <w:r>
        <w:t>Career Option 2:</w:t>
      </w:r>
    </w:p>
    <w:p w14:paraId="1482D1CA" w14:textId="77777777" w:rsidR="00D602E9" w:rsidRDefault="00D602E9" w:rsidP="00D602E9">
      <w:pPr>
        <w:pStyle w:val="FFABody"/>
      </w:pPr>
    </w:p>
    <w:p w14:paraId="0F285C1F" w14:textId="77777777" w:rsidR="00591E6F" w:rsidRDefault="00591E6F" w:rsidP="00D602E9">
      <w:pPr>
        <w:pStyle w:val="FFABody"/>
      </w:pPr>
    </w:p>
    <w:p w14:paraId="2F2139D1" w14:textId="77777777" w:rsidR="00D602E9" w:rsidRDefault="00D602E9" w:rsidP="00D602E9">
      <w:pPr>
        <w:pStyle w:val="FFABody"/>
      </w:pPr>
    </w:p>
    <w:p w14:paraId="79B7010E" w14:textId="77777777" w:rsidR="00D602E9" w:rsidRDefault="00D602E9" w:rsidP="00D602E9">
      <w:pPr>
        <w:pStyle w:val="FFABody"/>
      </w:pPr>
    </w:p>
    <w:p w14:paraId="3C0F5516" w14:textId="15D9534F" w:rsidR="00365D15" w:rsidRDefault="00D602E9" w:rsidP="00D214C3">
      <w:pPr>
        <w:pStyle w:val="FFABody"/>
        <w:ind w:left="720"/>
      </w:pPr>
      <w:r>
        <w:t>Career Option 3:</w:t>
      </w:r>
    </w:p>
    <w:p w14:paraId="67284E2C" w14:textId="77777777" w:rsidR="00365D15" w:rsidRDefault="00365D15" w:rsidP="00901BFB">
      <w:pPr>
        <w:pStyle w:val="FFABody"/>
      </w:pPr>
    </w:p>
    <w:p w14:paraId="6799DB2E" w14:textId="29D077C4" w:rsidR="00F400D4" w:rsidRDefault="00F400D4" w:rsidP="00D261D5">
      <w:pPr>
        <w:pStyle w:val="FFABody"/>
        <w:sectPr w:rsidR="00F400D4" w:rsidSect="00365D15">
          <w:type w:val="continuous"/>
          <w:pgSz w:w="12240" w:h="15840" w:code="1"/>
          <w:pgMar w:top="990" w:right="720" w:bottom="1170" w:left="720" w:header="720" w:footer="720" w:gutter="0"/>
          <w:cols w:space="720"/>
          <w:titlePg/>
          <w:docGrid w:linePitch="360"/>
        </w:sectPr>
      </w:pPr>
    </w:p>
    <w:p w14:paraId="26A7DB7B" w14:textId="32D74D9F" w:rsidR="008A1143" w:rsidRPr="008A1143" w:rsidRDefault="000B5571" w:rsidP="008A1143">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930624" behindDoc="0" locked="0" layoutInCell="1" allowOverlap="1" wp14:anchorId="08C99106" wp14:editId="4E2242BA">
                <wp:simplePos x="0" y="0"/>
                <wp:positionH relativeFrom="margin">
                  <wp:posOffset>3848100</wp:posOffset>
                </wp:positionH>
                <wp:positionV relativeFrom="paragraph">
                  <wp:posOffset>-617537</wp:posOffset>
                </wp:positionV>
                <wp:extent cx="2857500" cy="1290637"/>
                <wp:effectExtent l="0" t="0" r="19050" b="24130"/>
                <wp:wrapNone/>
                <wp:docPr id="16"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290637"/>
                        </a:xfrm>
                        <a:prstGeom prst="rect">
                          <a:avLst/>
                        </a:prstGeom>
                        <a:solidFill>
                          <a:srgbClr val="FFFFFF"/>
                        </a:solidFill>
                        <a:ln w="9525">
                          <a:solidFill>
                            <a:srgbClr val="000000"/>
                          </a:solidFill>
                          <a:miter lim="800000"/>
                          <a:headEnd/>
                          <a:tailEnd/>
                        </a:ln>
                      </wps:spPr>
                      <wps:txbx>
                        <w:txbxContent>
                          <w:p w14:paraId="48472263"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6BFF0E5F" w14:textId="4C751E49"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C99106" id="Text Box 16" o:spid="_x0000_s1036" type="#_x0000_t202" style="position:absolute;margin-left:303pt;margin-top:-48.6pt;width:225pt;height:101.6pt;z-index:2519306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8BdFgIAACgEAAAOAAAAZHJzL2Uyb0RvYy54bWysU9tu2zAMfR+wfxD0vtjxkiYx4hRdugwD&#10;ugvQ7gNkWY6FyaImKbGzry8lu2nWbS/D9CCQInVEHh6tr/tWkaOwToIu6HSSUiI0h0rqfUG/Peze&#10;LClxnumKKdCioCfh6PXm9at1Z3KRQQOqEpYgiHZ5ZwraeG/yJHG8ES1zEzBCY7AG2zKPrt0nlWUd&#10;orcqydL0KunAVsYCF87h6e0QpJuIX9eC+y917YQnqqBYm4+7jXsZ9mSzZvneMtNIPpbB/qGKlkmN&#10;j56hbpln5GDlb1Ct5BYc1H7CoU2griUXsQfsZpq+6Oa+YUbEXpAcZ840uf8Hyz8f781XS3z/Dnoc&#10;YGzCmTvg3x3RsG2Y3osba6FrBKvw4WmgLOmMy8ergWqXuwBSdp+gwiGzg4cI1Ne2DaxgnwTRcQCn&#10;M+mi94TjYbacL+YphjjGptkqvXq7iG+w/Om6sc5/ENCSYBTU4lQjPDveOR/KYflTSnjNgZLVTioV&#10;Hbsvt8qSI0MF7OIa0X9JU5p0BV3Ns/nAwF8h0rj+BNFKj1JWsi3o8pzE8sDbe11FoXkm1WBjyUqP&#10;RAbuBhZ9X/ZEVshDVGYgtoTqhNRaGKSLXw2NBuxPSjqUbUHdjwOzghL1UeN4VtPZLOg8OrP5IkPH&#10;XkbKywjTHKEK6ikZzK2PfyMQp+EGx1jLSPBzJWPNKMfI+/h1gt4v/Zj1/ME3jwAAAP//AwBQSwME&#10;FAAGAAgAAAAhAJ0Ft9fgAAAADAEAAA8AAABkcnMvZG93bnJldi54bWxMj8FOwzAQRO9I/IO1SFxQ&#10;a7fQtA1xKoQEghsUBFc33iZR7XWw3TT8Pc6J3mZ3R7Nvis1gDevRh9aRhNlUAEOqnG6plvD58TRZ&#10;AQtRkVbGEUr4xQCb8vKiULl2J3rHfhtrlkIo5EpCE2OXcx6qBq0KU9chpdveeatiGn3NtVenFG4N&#10;nwuRcataSh8a1eFjg9Vhe7QSVncv/Xd4vX37qrK9WcebZf/846W8vhoe7oFFHOK/GUb8hA5lYtq5&#10;I+nAjIRMZKlLlDBZL+fARodYjKvdqJLgZcHPS5R/AAAA//8DAFBLAQItABQABgAIAAAAIQC2gziS&#10;/gAAAOEBAAATAAAAAAAAAAAAAAAAAAAAAABbQ29udGVudF9UeXBlc10ueG1sUEsBAi0AFAAGAAgA&#10;AAAhADj9If/WAAAAlAEAAAsAAAAAAAAAAAAAAAAALwEAAF9yZWxzLy5yZWxzUEsBAi0AFAAGAAgA&#10;AAAhAJhPwF0WAgAAKAQAAA4AAAAAAAAAAAAAAAAALgIAAGRycy9lMm9Eb2MueG1sUEsBAi0AFAAG&#10;AAgAAAAhAJ0Ft9fgAAAADAEAAA8AAAAAAAAAAAAAAAAAcAQAAGRycy9kb3ducmV2LnhtbFBLBQYA&#10;AAAABAAEAPMAAAB9BQAAAAA=&#10;">
                <v:textbox>
                  <w:txbxContent>
                    <w:p w14:paraId="48472263"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6BFF0E5F" w14:textId="4C751E49"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BB5B1E">
        <w:rPr>
          <w:sz w:val="36"/>
          <w:szCs w:val="36"/>
        </w:rPr>
        <w:t>Stakeholders in the</w:t>
      </w:r>
      <w:r w:rsidR="001C29AA">
        <w:rPr>
          <w:sz w:val="36"/>
          <w:szCs w:val="36"/>
        </w:rPr>
        <w:br/>
      </w:r>
      <w:r w:rsidR="00BB5B1E">
        <w:rPr>
          <w:sz w:val="36"/>
          <w:szCs w:val="36"/>
        </w:rPr>
        <w:t>AFNR Value Chain</w:t>
      </w:r>
    </w:p>
    <w:p w14:paraId="109BC279" w14:textId="77777777" w:rsidR="008A1143" w:rsidRPr="00611C37" w:rsidRDefault="008A1143" w:rsidP="008A1143">
      <w:pPr>
        <w:pStyle w:val="FFASub1"/>
        <w:spacing w:line="240" w:lineRule="auto"/>
      </w:pPr>
      <w:r w:rsidRPr="00611C37">
        <w:t>Directions:</w:t>
      </w:r>
    </w:p>
    <w:p w14:paraId="65438641" w14:textId="1EE9F6F2" w:rsidR="00D65D9E" w:rsidRDefault="00D65D9E" w:rsidP="00D65D9E">
      <w:pPr>
        <w:pStyle w:val="FFABody"/>
      </w:pPr>
      <w:r>
        <w:t xml:space="preserve">The agricultural value chain is complex. Investigating the complexities of each value chain entity provides more thorough insight to the movement and sustainability of products. Several resources are available online to gain a deeper understanding of the different stakeholders in the AFNR </w:t>
      </w:r>
      <w:r w:rsidR="00C87D36">
        <w:t>Value Chain</w:t>
      </w:r>
      <w:r>
        <w:t xml:space="preserve">. </w:t>
      </w:r>
    </w:p>
    <w:p w14:paraId="7C1BB902" w14:textId="4A1F3508" w:rsidR="00D65D9E" w:rsidRDefault="00D65D9E" w:rsidP="00D65D9E">
      <w:pPr>
        <w:pStyle w:val="FFABody"/>
      </w:pPr>
    </w:p>
    <w:p w14:paraId="572DCA13" w14:textId="2AEDBDA2" w:rsidR="00D65D9E" w:rsidRPr="00AD6139" w:rsidRDefault="00D65D9E" w:rsidP="00D65D9E">
      <w:pPr>
        <w:pStyle w:val="FFABody"/>
        <w:rPr>
          <w:color w:val="000000" w:themeColor="text1"/>
        </w:rPr>
      </w:pPr>
      <w:r>
        <w:rPr>
          <w:color w:val="000000" w:themeColor="text1"/>
        </w:rPr>
        <w:t>Complete the following:</w:t>
      </w:r>
    </w:p>
    <w:p w14:paraId="29ECAA50" w14:textId="10B35312" w:rsidR="003459B7" w:rsidRDefault="00C87D36" w:rsidP="003459B7">
      <w:pPr>
        <w:pStyle w:val="FFABody"/>
        <w:numPr>
          <w:ilvl w:val="0"/>
          <w:numId w:val="9"/>
        </w:numPr>
        <w:ind w:left="720"/>
      </w:pPr>
      <w:r>
        <w:t>Learn more about the AFNR Value Chain u</w:t>
      </w:r>
      <w:r w:rsidR="003459B7">
        <w:t>sing resources similar to, but not limited to</w:t>
      </w:r>
      <w:r>
        <w:t>, the following</w:t>
      </w:r>
      <w:r w:rsidR="003459B7">
        <w:t>:</w:t>
      </w:r>
    </w:p>
    <w:p w14:paraId="187FCE36" w14:textId="79C01CD4" w:rsidR="003459B7" w:rsidRDefault="003459B7" w:rsidP="003459B7">
      <w:pPr>
        <w:pStyle w:val="FFABody"/>
        <w:numPr>
          <w:ilvl w:val="1"/>
          <w:numId w:val="9"/>
        </w:numPr>
      </w:pPr>
      <w:r>
        <w:t xml:space="preserve">United States Department of Agriculture, Agricultural Marketing Service manual on “Food Value Chains,” </w:t>
      </w:r>
      <w:r w:rsidR="009807C0">
        <w:t xml:space="preserve">available at </w:t>
      </w:r>
      <w:hyperlink r:id="rId73" w:history="1">
        <w:r w:rsidR="00972C26" w:rsidRPr="00ED3F7F">
          <w:rPr>
            <w:rStyle w:val="Hyperlink"/>
          </w:rPr>
          <w:t>https://FFA.box.com/s/y6nkwouskl0z</w:t>
        </w:r>
        <w:r w:rsidR="00972C26" w:rsidRPr="00ED3F7F">
          <w:rPr>
            <w:rStyle w:val="Hyperlink"/>
          </w:rPr>
          <w:t>4</w:t>
        </w:r>
        <w:r w:rsidR="00972C26" w:rsidRPr="00ED3F7F">
          <w:rPr>
            <w:rStyle w:val="Hyperlink"/>
          </w:rPr>
          <w:t>8fqmj2vu5e6s5187dxe</w:t>
        </w:r>
      </w:hyperlink>
      <w:r w:rsidR="00C636A5">
        <w:t>.</w:t>
      </w:r>
    </w:p>
    <w:p w14:paraId="65FA5741" w14:textId="2FAD587C" w:rsidR="008927DE" w:rsidRDefault="008927DE" w:rsidP="003459B7">
      <w:pPr>
        <w:pStyle w:val="FFABody"/>
        <w:numPr>
          <w:ilvl w:val="1"/>
          <w:numId w:val="9"/>
        </w:numPr>
      </w:pPr>
      <w:r>
        <w:t>Market Link’s “</w:t>
      </w:r>
      <w:r w:rsidRPr="008927DE">
        <w:t>Value Chain Strategy Design: A Tool for Planning</w:t>
      </w:r>
      <w:r>
        <w:t xml:space="preserve">” website, available at </w:t>
      </w:r>
      <w:hyperlink r:id="rId74" w:history="1">
        <w:r w:rsidRPr="00DC6247">
          <w:rPr>
            <w:rStyle w:val="Hyperlink"/>
          </w:rPr>
          <w:t>http://www.marketlinks.org/library/value-chain-strate</w:t>
        </w:r>
        <w:r w:rsidRPr="00DC6247">
          <w:rPr>
            <w:rStyle w:val="Hyperlink"/>
          </w:rPr>
          <w:t>g</w:t>
        </w:r>
        <w:r w:rsidRPr="00DC6247">
          <w:rPr>
            <w:rStyle w:val="Hyperlink"/>
          </w:rPr>
          <w:t>y-design-tool-planning</w:t>
        </w:r>
      </w:hyperlink>
      <w:r w:rsidR="00C636A5">
        <w:t>.</w:t>
      </w:r>
    </w:p>
    <w:p w14:paraId="0F791BE8" w14:textId="28285A3A" w:rsidR="00BE1E48" w:rsidRDefault="00BE1E48" w:rsidP="003459B7">
      <w:pPr>
        <w:pStyle w:val="FFABody"/>
        <w:numPr>
          <w:ilvl w:val="1"/>
          <w:numId w:val="9"/>
        </w:numPr>
      </w:pPr>
      <w:r>
        <w:t xml:space="preserve">National FFA </w:t>
      </w:r>
      <w:r w:rsidR="00C636A5">
        <w:t xml:space="preserve">Organization’s </w:t>
      </w:r>
      <w:r>
        <w:t xml:space="preserve">“Agriculture, Food and Natural Resources Value Chain,” available at </w:t>
      </w:r>
      <w:hyperlink r:id="rId75" w:history="1">
        <w:r w:rsidR="00C636A5">
          <w:rPr>
            <w:rStyle w:val="Hyperlink"/>
          </w:rPr>
          <w:t>FFA.or</w:t>
        </w:r>
        <w:r w:rsidR="00C636A5">
          <w:rPr>
            <w:rStyle w:val="Hyperlink"/>
          </w:rPr>
          <w:t>g</w:t>
        </w:r>
        <w:r w:rsidR="00C636A5">
          <w:rPr>
            <w:rStyle w:val="Hyperlink"/>
          </w:rPr>
          <w:t>/value-chain/</w:t>
        </w:r>
      </w:hyperlink>
      <w:r w:rsidR="00C636A5">
        <w:t>.</w:t>
      </w:r>
    </w:p>
    <w:p w14:paraId="2D8CFD78" w14:textId="77777777" w:rsidR="003459B7" w:rsidRDefault="003459B7" w:rsidP="008A1143">
      <w:pPr>
        <w:pStyle w:val="FFABody"/>
      </w:pPr>
    </w:p>
    <w:p w14:paraId="08275655" w14:textId="25A4F6B2" w:rsidR="00C636A5" w:rsidRDefault="00C87D36" w:rsidP="00C636A5">
      <w:pPr>
        <w:pStyle w:val="FFABody"/>
        <w:numPr>
          <w:ilvl w:val="0"/>
          <w:numId w:val="9"/>
        </w:numPr>
        <w:ind w:left="720"/>
      </w:pPr>
      <w:r>
        <w:t xml:space="preserve">Review the National FFA Organization’s </w:t>
      </w:r>
      <w:r w:rsidRPr="00611104">
        <w:t>Agriculture, Food and Natural Resources Value Chain</w:t>
      </w:r>
      <w:r>
        <w:t xml:space="preserve"> diagram on the </w:t>
      </w:r>
      <w:r w:rsidRPr="00131EF4">
        <w:t>“Introduction to the Agriculture, Food and Natural Resources Value Chain” worksheet</w:t>
      </w:r>
      <w:r>
        <w:t xml:space="preserve">. </w:t>
      </w:r>
      <w:r w:rsidRPr="00E35BC0">
        <w:rPr>
          <w:b/>
          <w:bCs/>
        </w:rPr>
        <w:t>Select one of the steps</w:t>
      </w:r>
      <w:r>
        <w:t xml:space="preserve"> in the value chain that is of interest to you.</w:t>
      </w:r>
      <w:r w:rsidR="00C636A5" w:rsidRPr="00C636A5">
        <w:t xml:space="preserve"> </w:t>
      </w:r>
      <w:r w:rsidR="00C636A5">
        <w:t>Analyze your selected step and answer the following questions.</w:t>
      </w:r>
    </w:p>
    <w:p w14:paraId="7F7C921F" w14:textId="6827C2E2" w:rsidR="009807C0" w:rsidRDefault="009807C0" w:rsidP="008A1143">
      <w:pPr>
        <w:pStyle w:val="FFABody"/>
      </w:pPr>
    </w:p>
    <w:p w14:paraId="158CD183" w14:textId="77777777" w:rsidR="0025158E" w:rsidRDefault="0025158E" w:rsidP="008A1143">
      <w:pPr>
        <w:pStyle w:val="FFABody"/>
      </w:pPr>
    </w:p>
    <w:p w14:paraId="194F59CE" w14:textId="77777777" w:rsidR="0025158E" w:rsidRDefault="0025158E" w:rsidP="008A1143">
      <w:pPr>
        <w:pStyle w:val="FFABody"/>
      </w:pPr>
    </w:p>
    <w:p w14:paraId="1434E092" w14:textId="260A9FCD" w:rsidR="0025158E" w:rsidRPr="0025158E" w:rsidRDefault="0025158E" w:rsidP="008A1143">
      <w:pPr>
        <w:pStyle w:val="FFABody"/>
        <w:rPr>
          <w:b/>
        </w:rPr>
      </w:pPr>
      <w:r w:rsidRPr="0025158E">
        <w:rPr>
          <w:b/>
        </w:rPr>
        <w:t>Selected AFNR Value Chain Step: _______________________________________________________</w:t>
      </w:r>
    </w:p>
    <w:p w14:paraId="6A260BE3" w14:textId="77777777" w:rsidR="0025158E" w:rsidRDefault="0025158E" w:rsidP="008A1143">
      <w:pPr>
        <w:pStyle w:val="FFABody"/>
      </w:pPr>
    </w:p>
    <w:p w14:paraId="50A2FF65" w14:textId="3D94CFF7" w:rsidR="0025158E" w:rsidRDefault="00DC718C" w:rsidP="008A1143">
      <w:pPr>
        <w:pStyle w:val="FFABody"/>
      </w:pPr>
      <w:r>
        <w:rPr>
          <w:noProof/>
        </w:rPr>
        <w:drawing>
          <wp:anchor distT="0" distB="0" distL="114300" distR="114300" simplePos="0" relativeHeight="251907072" behindDoc="0" locked="0" layoutInCell="1" allowOverlap="1" wp14:anchorId="5681617F" wp14:editId="0EBB4422">
            <wp:simplePos x="0" y="0"/>
            <wp:positionH relativeFrom="column">
              <wp:posOffset>53143</wp:posOffset>
            </wp:positionH>
            <wp:positionV relativeFrom="paragraph">
              <wp:posOffset>69524</wp:posOffset>
            </wp:positionV>
            <wp:extent cx="377839" cy="380325"/>
            <wp:effectExtent l="0" t="0" r="3175" b="127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a:blip r:embed="rId76">
                      <a:extLst>
                        <a:ext uri="{28A0092B-C50C-407E-A947-70E740481C1C}">
                          <a14:useLocalDpi xmlns:a14="http://schemas.microsoft.com/office/drawing/2010/main" val="0"/>
                        </a:ext>
                      </a:extLst>
                    </a:blip>
                    <a:stretch>
                      <a:fillRect/>
                    </a:stretch>
                  </pic:blipFill>
                  <pic:spPr bwMode="auto">
                    <a:xfrm>
                      <a:off x="0" y="0"/>
                      <a:ext cx="377839" cy="3803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F361478" w14:textId="6910B63A" w:rsidR="00D22A5E" w:rsidRDefault="003459B7" w:rsidP="00DC718C">
      <w:pPr>
        <w:pStyle w:val="FFABody"/>
        <w:ind w:left="720"/>
      </w:pPr>
      <w:r>
        <w:t xml:space="preserve">Research your AFNR Value Chain step. Diagram the key functions that make your step </w:t>
      </w:r>
      <w:r w:rsidR="00CB4E24">
        <w:t>operate</w:t>
      </w:r>
      <w:r>
        <w:t xml:space="preserve">. Provide as much detail as </w:t>
      </w:r>
      <w:r w:rsidR="00DC718C">
        <w:t>possible</w:t>
      </w:r>
      <w:r>
        <w:t>. Feel free to find your own credible resources to guide your diagram.</w:t>
      </w:r>
    </w:p>
    <w:p w14:paraId="571B9E1A" w14:textId="77777777" w:rsidR="00646DBE" w:rsidRDefault="00646DBE" w:rsidP="008A1143">
      <w:pPr>
        <w:pStyle w:val="FFABody"/>
      </w:pPr>
    </w:p>
    <w:p w14:paraId="598D4115" w14:textId="77777777" w:rsidR="00646DBE" w:rsidRDefault="00646DBE" w:rsidP="008A1143">
      <w:pPr>
        <w:pStyle w:val="FFABody"/>
      </w:pPr>
    </w:p>
    <w:p w14:paraId="1B06A337" w14:textId="77777777" w:rsidR="00646DBE" w:rsidRDefault="00646DBE" w:rsidP="008A1143">
      <w:pPr>
        <w:pStyle w:val="FFABody"/>
      </w:pPr>
    </w:p>
    <w:p w14:paraId="2A11FEC0" w14:textId="77777777" w:rsidR="003459B7" w:rsidRDefault="003459B7" w:rsidP="008A1143">
      <w:pPr>
        <w:pStyle w:val="FFABody"/>
      </w:pPr>
    </w:p>
    <w:p w14:paraId="0F66E2AC" w14:textId="77777777" w:rsidR="003459B7" w:rsidRDefault="003459B7" w:rsidP="008A1143">
      <w:pPr>
        <w:pStyle w:val="FFABody"/>
      </w:pPr>
    </w:p>
    <w:p w14:paraId="3D9A7053" w14:textId="77777777" w:rsidR="003459B7" w:rsidRDefault="003459B7" w:rsidP="008A1143">
      <w:pPr>
        <w:pStyle w:val="FFABody"/>
      </w:pPr>
    </w:p>
    <w:p w14:paraId="68D4083A" w14:textId="77777777" w:rsidR="003459B7" w:rsidRDefault="003459B7" w:rsidP="008A1143">
      <w:pPr>
        <w:pStyle w:val="FFABody"/>
      </w:pPr>
    </w:p>
    <w:p w14:paraId="294C7E60" w14:textId="77777777" w:rsidR="003459B7" w:rsidRDefault="003459B7" w:rsidP="008A1143">
      <w:pPr>
        <w:pStyle w:val="FFABody"/>
      </w:pPr>
    </w:p>
    <w:p w14:paraId="7698F287" w14:textId="77777777" w:rsidR="003459B7" w:rsidRDefault="003459B7" w:rsidP="008A1143">
      <w:pPr>
        <w:pStyle w:val="FFABody"/>
      </w:pPr>
    </w:p>
    <w:p w14:paraId="228E4355" w14:textId="77777777" w:rsidR="003459B7" w:rsidRDefault="003459B7" w:rsidP="008A1143">
      <w:pPr>
        <w:pStyle w:val="FFABody"/>
      </w:pPr>
    </w:p>
    <w:p w14:paraId="60585D46" w14:textId="77777777" w:rsidR="003459B7" w:rsidRDefault="003459B7" w:rsidP="008A1143">
      <w:pPr>
        <w:pStyle w:val="FFABody"/>
      </w:pPr>
    </w:p>
    <w:p w14:paraId="21C08195" w14:textId="11AF598D" w:rsidR="00DC718C" w:rsidRDefault="00DC718C" w:rsidP="00DC718C">
      <w:pPr>
        <w:pStyle w:val="FFABody"/>
      </w:pPr>
      <w:r>
        <w:rPr>
          <w:noProof/>
        </w:rPr>
        <w:drawing>
          <wp:anchor distT="0" distB="0" distL="114300" distR="114300" simplePos="0" relativeHeight="251909120" behindDoc="0" locked="0" layoutInCell="1" allowOverlap="1" wp14:anchorId="2F7A558B" wp14:editId="3D5F2644">
            <wp:simplePos x="0" y="0"/>
            <wp:positionH relativeFrom="column">
              <wp:posOffset>52705</wp:posOffset>
            </wp:positionH>
            <wp:positionV relativeFrom="paragraph">
              <wp:posOffset>126365</wp:posOffset>
            </wp:positionV>
            <wp:extent cx="377825" cy="379730"/>
            <wp:effectExtent l="0" t="0" r="3175" b="1270"/>
            <wp:wrapNone/>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a:blip r:embed="rId76">
                      <a:extLst>
                        <a:ext uri="{28A0092B-C50C-407E-A947-70E740481C1C}">
                          <a14:useLocalDpi xmlns:a14="http://schemas.microsoft.com/office/drawing/2010/main" val="0"/>
                        </a:ext>
                      </a:extLst>
                    </a:blip>
                    <a:stretch>
                      <a:fillRect/>
                    </a:stretch>
                  </pic:blipFill>
                  <pic:spPr bwMode="auto">
                    <a:xfrm>
                      <a:off x="0" y="0"/>
                      <a:ext cx="377825" cy="3797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138063F" w14:textId="5A97EEC1" w:rsidR="00DC718C" w:rsidRDefault="00DC718C" w:rsidP="00DC718C">
      <w:pPr>
        <w:pStyle w:val="FFABody"/>
      </w:pPr>
    </w:p>
    <w:p w14:paraId="790F07E8" w14:textId="5A60681B" w:rsidR="00DC718C" w:rsidRDefault="00DC718C" w:rsidP="00DC718C">
      <w:pPr>
        <w:pStyle w:val="FFABody"/>
        <w:ind w:firstLine="720"/>
      </w:pPr>
      <w:r>
        <w:t>Who are the key stakeholders involved in the selected step? Define their role in the process.</w:t>
      </w:r>
    </w:p>
    <w:p w14:paraId="0D5485EB" w14:textId="2F1FFBE3" w:rsidR="00DC718C" w:rsidRDefault="00DC718C" w:rsidP="00DC718C">
      <w:pPr>
        <w:pStyle w:val="FFABody"/>
        <w:ind w:left="720"/>
      </w:pPr>
    </w:p>
    <w:p w14:paraId="7EA2328D" w14:textId="77777777" w:rsidR="00DC718C" w:rsidRDefault="00DC718C" w:rsidP="00DC718C">
      <w:pPr>
        <w:pStyle w:val="FFABody"/>
      </w:pPr>
    </w:p>
    <w:p w14:paraId="38FF1E3F" w14:textId="77777777" w:rsidR="003459B7" w:rsidRDefault="003459B7" w:rsidP="008A1143">
      <w:pPr>
        <w:pStyle w:val="FFABody"/>
      </w:pPr>
    </w:p>
    <w:p w14:paraId="4276A2F9" w14:textId="77777777" w:rsidR="003459B7" w:rsidRDefault="003459B7" w:rsidP="008A1143">
      <w:pPr>
        <w:pStyle w:val="FFABody"/>
      </w:pPr>
    </w:p>
    <w:p w14:paraId="0F91FD33" w14:textId="77777777" w:rsidR="003459B7" w:rsidRDefault="003459B7" w:rsidP="008A1143">
      <w:pPr>
        <w:pStyle w:val="FFABody"/>
      </w:pPr>
    </w:p>
    <w:p w14:paraId="58D7D611" w14:textId="77777777" w:rsidR="003459B7" w:rsidRDefault="003459B7" w:rsidP="008A1143">
      <w:pPr>
        <w:pStyle w:val="FFABody"/>
      </w:pPr>
    </w:p>
    <w:p w14:paraId="0BDA8D03" w14:textId="77777777" w:rsidR="00DC718C" w:rsidRDefault="00DC718C" w:rsidP="008A1143">
      <w:pPr>
        <w:pStyle w:val="FFABody"/>
      </w:pPr>
    </w:p>
    <w:p w14:paraId="6B3C3F83" w14:textId="77777777" w:rsidR="003459B7" w:rsidRDefault="003459B7" w:rsidP="008A1143">
      <w:pPr>
        <w:pStyle w:val="FFABody"/>
      </w:pPr>
    </w:p>
    <w:p w14:paraId="015D6FAB" w14:textId="77777777" w:rsidR="003459B7" w:rsidRDefault="003459B7" w:rsidP="008A1143">
      <w:pPr>
        <w:pStyle w:val="FFABody"/>
      </w:pPr>
    </w:p>
    <w:p w14:paraId="7485D356" w14:textId="77777777" w:rsidR="00DC718C" w:rsidRDefault="00DC718C" w:rsidP="00DC718C">
      <w:pPr>
        <w:pStyle w:val="FFABody"/>
      </w:pPr>
      <w:r>
        <w:rPr>
          <w:noProof/>
        </w:rPr>
        <w:drawing>
          <wp:anchor distT="0" distB="0" distL="114300" distR="114300" simplePos="0" relativeHeight="251911168" behindDoc="0" locked="0" layoutInCell="1" allowOverlap="1" wp14:anchorId="2D32BBE0" wp14:editId="0E5E4AEF">
            <wp:simplePos x="0" y="0"/>
            <wp:positionH relativeFrom="column">
              <wp:posOffset>52705</wp:posOffset>
            </wp:positionH>
            <wp:positionV relativeFrom="paragraph">
              <wp:posOffset>126365</wp:posOffset>
            </wp:positionV>
            <wp:extent cx="377825" cy="379730"/>
            <wp:effectExtent l="0" t="0" r="3175" b="1270"/>
            <wp:wrapNone/>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a:blip r:embed="rId76">
                      <a:extLst>
                        <a:ext uri="{28A0092B-C50C-407E-A947-70E740481C1C}">
                          <a14:useLocalDpi xmlns:a14="http://schemas.microsoft.com/office/drawing/2010/main" val="0"/>
                        </a:ext>
                      </a:extLst>
                    </a:blip>
                    <a:stretch>
                      <a:fillRect/>
                    </a:stretch>
                  </pic:blipFill>
                  <pic:spPr bwMode="auto">
                    <a:xfrm>
                      <a:off x="0" y="0"/>
                      <a:ext cx="377825" cy="3797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D0991F0" w14:textId="77777777" w:rsidR="00DC718C" w:rsidRDefault="00DC718C" w:rsidP="00DC718C">
      <w:pPr>
        <w:pStyle w:val="FFABody"/>
      </w:pPr>
    </w:p>
    <w:p w14:paraId="03307C3B" w14:textId="13DC7754" w:rsidR="00DC718C" w:rsidRDefault="00DC718C" w:rsidP="00DC718C">
      <w:pPr>
        <w:pStyle w:val="FFABody"/>
        <w:ind w:firstLine="720"/>
      </w:pPr>
      <w:r>
        <w:t>What are some of the strengths of this step?</w:t>
      </w:r>
      <w:r w:rsidRPr="003459B7">
        <w:t xml:space="preserve"> </w:t>
      </w:r>
      <w:r>
        <w:t>What are some of the key challenges of this step?</w:t>
      </w:r>
    </w:p>
    <w:p w14:paraId="761AA751" w14:textId="77777777" w:rsidR="00DC718C" w:rsidRDefault="00DC718C" w:rsidP="00DC718C">
      <w:pPr>
        <w:pStyle w:val="FFABody"/>
        <w:ind w:left="720"/>
      </w:pPr>
    </w:p>
    <w:p w14:paraId="0432E9F8" w14:textId="48709B5D" w:rsidR="003459B7" w:rsidRDefault="003459B7" w:rsidP="008A1143">
      <w:pPr>
        <w:pStyle w:val="FFABody"/>
      </w:pPr>
    </w:p>
    <w:p w14:paraId="4DFE77CF" w14:textId="77777777" w:rsidR="008A1143" w:rsidRDefault="008A1143" w:rsidP="008A1143">
      <w:pPr>
        <w:pStyle w:val="FFABody"/>
      </w:pPr>
    </w:p>
    <w:p w14:paraId="10FF08EF" w14:textId="77777777" w:rsidR="008A1143" w:rsidRDefault="008A1143" w:rsidP="008A1143">
      <w:pPr>
        <w:pStyle w:val="FFATitle"/>
        <w:rPr>
          <w:rFonts w:ascii="Verdana" w:hAnsi="Verdana"/>
          <w:sz w:val="17"/>
          <w:szCs w:val="17"/>
        </w:rPr>
        <w:sectPr w:rsidR="008A1143" w:rsidSect="00F976F4">
          <w:headerReference w:type="default" r:id="rId77"/>
          <w:pgSz w:w="12240" w:h="15840" w:code="1"/>
          <w:pgMar w:top="990" w:right="720" w:bottom="1170" w:left="720" w:header="720" w:footer="720" w:gutter="0"/>
          <w:cols w:space="720"/>
          <w:titlePg/>
          <w:docGrid w:linePitch="360"/>
        </w:sectPr>
      </w:pPr>
    </w:p>
    <w:p w14:paraId="23066602" w14:textId="1041BD60" w:rsidR="008A1143" w:rsidRPr="008A1143" w:rsidRDefault="000B5571" w:rsidP="00492AD6">
      <w:pPr>
        <w:pStyle w:val="FFATitle"/>
        <w:tabs>
          <w:tab w:val="left" w:pos="7504"/>
        </w:tabs>
        <w:spacing w:before="120"/>
        <w:rPr>
          <w:sz w:val="36"/>
          <w:szCs w:val="36"/>
        </w:rPr>
      </w:pPr>
      <w:r w:rsidRPr="00876B65">
        <w:rPr>
          <w:noProof/>
          <w:sz w:val="28"/>
          <w:szCs w:val="28"/>
        </w:rPr>
        <w:lastRenderedPageBreak/>
        <mc:AlternateContent>
          <mc:Choice Requires="wps">
            <w:drawing>
              <wp:anchor distT="0" distB="0" distL="114300" distR="114300" simplePos="0" relativeHeight="251932672" behindDoc="0" locked="0" layoutInCell="1" allowOverlap="1" wp14:anchorId="450ABEFA" wp14:editId="2EA13290">
                <wp:simplePos x="0" y="0"/>
                <wp:positionH relativeFrom="margin">
                  <wp:posOffset>3838575</wp:posOffset>
                </wp:positionH>
                <wp:positionV relativeFrom="paragraph">
                  <wp:posOffset>-646111</wp:posOffset>
                </wp:positionV>
                <wp:extent cx="2857500" cy="1295400"/>
                <wp:effectExtent l="0" t="0" r="19050" b="19050"/>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295400"/>
                        </a:xfrm>
                        <a:prstGeom prst="rect">
                          <a:avLst/>
                        </a:prstGeom>
                        <a:solidFill>
                          <a:srgbClr val="FFFFFF"/>
                        </a:solidFill>
                        <a:ln w="9525">
                          <a:solidFill>
                            <a:srgbClr val="000000"/>
                          </a:solidFill>
                          <a:miter lim="800000"/>
                          <a:headEnd/>
                          <a:tailEnd/>
                        </a:ln>
                      </wps:spPr>
                      <wps:txbx>
                        <w:txbxContent>
                          <w:p w14:paraId="70380170"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2F9C0A3E"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50ABEFA" id="Text Box 27" o:spid="_x0000_s1037" type="#_x0000_t202" style="position:absolute;margin-left:302.25pt;margin-top:-50.85pt;width:225pt;height:102pt;z-index:2519326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aqCEwIAACgEAAAOAAAAZHJzL2Uyb0RvYy54bWysk1Fv0zAQx9+R+A6W32nSqGFt1HQaHUVI&#10;YyCNfQDHcRoLx2dst0n59JydrCswXhB5sHy58993vzuvr4dOkaOwToIu6XyWUiI0h1rqfUkfv+7e&#10;LClxnumaKdCipCfh6PXm9at1bwqRQQuqFpagiHZFb0raem+KJHG8FR1zMzBCo7MB2zGPpt0ntWU9&#10;qncqydL0bdKDrY0FLpzDv7ejk26iftMI7j83jROeqJJibj6uNq5VWJPNmhV7y0wr+ZQG+4csOiY1&#10;XnqWumWekYOVf0h1kltw0PgZhy6BppFcxBqwmnn6WzUPLTMi1oJwnDljcv9Plt8fH8wXS/zwDgZs&#10;YCzCmTvg3xzRsG2Z3osba6FvBavx4nlAlvTGFdPRgNoVLohU/Seoscns4CEKDY3tAhWsk6A6NuB0&#10;hi4GTzj+zJb5VZ6ii6Nvnq3yBRrhDlY8HTfW+Q8COhI2JbXY1SjPjnfOj6FPIeE2B0rWO6lUNOy+&#10;2ipLjgwnYBe/Sf2XMKVJX9JVnuUjgb9KpPF7SaKTHkdZya6ky3MQKwK397qOg+aZVOMeq1N6AhnY&#10;jRT9UA1E1sghYg5gK6hPiNbCOLr41HDTgv1BSY9jW1L3/cCsoER91Nie1XyxCHMejUV+laFhLz3V&#10;pYdpjlIl9ZSM262PbyOA03CDbWxkBPycyZQzjmNs0fR0wrxf2jHq+YFvfgIAAP//AwBQSwMEFAAG&#10;AAgAAAAhAFq91irhAAAADQEAAA8AAABkcnMvZG93bnJldi54bWxMj8tOwzAQRfdI/IM1SGxQa6eP&#10;tIQ4FUIC0R20FWzdZJpE2ONgu2n4e5wV7OZxdOdMvhmMZj0631qSkEwFMKTSVi3VEg7758kamA+K&#10;KqUtoYQf9LAprq9ylVX2Qu/Y70LNYgj5TEloQugyzn3ZoFF+ajukuDtZZ1SIrat55dQlhhvNZ0Kk&#10;3KiW4oVGdfjUYPm1OxsJ68Vr/+m387ePMj3p+3C36l++nZS3N8PjA7CAQ/iDYdSP6lBEp6M9U+WZ&#10;lpCKxTKiEiaJSFbARkQsx9lxrGZz4EXO/39R/AIAAP//AwBQSwECLQAUAAYACAAAACEAtoM4kv4A&#10;AADhAQAAEwAAAAAAAAAAAAAAAAAAAAAAW0NvbnRlbnRfVHlwZXNdLnhtbFBLAQItABQABgAIAAAA&#10;IQA4/SH/1gAAAJQBAAALAAAAAAAAAAAAAAAAAC8BAABfcmVscy8ucmVsc1BLAQItABQABgAIAAAA&#10;IQC/EaqCEwIAACgEAAAOAAAAAAAAAAAAAAAAAC4CAABkcnMvZTJvRG9jLnhtbFBLAQItABQABgAI&#10;AAAAIQBavdYq4QAAAA0BAAAPAAAAAAAAAAAAAAAAAG0EAABkcnMvZG93bnJldi54bWxQSwUGAAAA&#10;AAQABADzAAAAewUAAAAA&#10;">
                <v:textbox>
                  <w:txbxContent>
                    <w:p w14:paraId="70380170"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2F9C0A3E" w14:textId="77777777"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BB5B1E">
        <w:rPr>
          <w:sz w:val="36"/>
          <w:szCs w:val="36"/>
        </w:rPr>
        <w:t xml:space="preserve">Innovations in the AFNR </w:t>
      </w:r>
      <w:r w:rsidR="00492AD6">
        <w:rPr>
          <w:sz w:val="36"/>
          <w:szCs w:val="36"/>
        </w:rPr>
        <w:br/>
      </w:r>
      <w:r w:rsidR="00BB5B1E">
        <w:rPr>
          <w:sz w:val="36"/>
          <w:szCs w:val="36"/>
        </w:rPr>
        <w:t>Value Chain</w:t>
      </w:r>
      <w:r w:rsidR="008176F9">
        <w:rPr>
          <w:sz w:val="36"/>
          <w:szCs w:val="36"/>
        </w:rPr>
        <w:t xml:space="preserve"> </w:t>
      </w:r>
    </w:p>
    <w:p w14:paraId="47842282" w14:textId="77777777" w:rsidR="008A1143" w:rsidRPr="00611C37" w:rsidRDefault="008A1143" w:rsidP="008A1143">
      <w:pPr>
        <w:pStyle w:val="FFASub1"/>
        <w:spacing w:line="240" w:lineRule="auto"/>
      </w:pPr>
      <w:r w:rsidRPr="00611C37">
        <w:t>Directions:</w:t>
      </w:r>
    </w:p>
    <w:p w14:paraId="1CFAEAD7" w14:textId="3A8D8494" w:rsidR="005702C1" w:rsidRDefault="00CF5F03" w:rsidP="005702C1">
      <w:pPr>
        <w:pStyle w:val="FFABody"/>
      </w:pPr>
      <w:r>
        <w:t>In</w:t>
      </w:r>
      <w:r w:rsidR="005702C1">
        <w:t xml:space="preserve"> the AFNR </w:t>
      </w:r>
      <w:r w:rsidR="0077764D">
        <w:t xml:space="preserve">Value Chain </w:t>
      </w:r>
      <w:r>
        <w:t xml:space="preserve">there </w:t>
      </w:r>
      <w:r w:rsidR="005702C1">
        <w:t xml:space="preserve">are </w:t>
      </w:r>
      <w:r>
        <w:t xml:space="preserve">numerous </w:t>
      </w:r>
      <w:r w:rsidR="005702C1">
        <w:t xml:space="preserve">opportunities for innovation. Applying creativity and innovative ideas to the AFNR supply chain secures the possibility of sustainability in the industry. </w:t>
      </w:r>
    </w:p>
    <w:p w14:paraId="65588039" w14:textId="77777777" w:rsidR="005702C1" w:rsidRDefault="005702C1" w:rsidP="005702C1">
      <w:pPr>
        <w:pStyle w:val="FFABody"/>
      </w:pPr>
    </w:p>
    <w:p w14:paraId="58CA535B" w14:textId="77777777" w:rsidR="005702C1" w:rsidRPr="00AD6139" w:rsidRDefault="005702C1" w:rsidP="005702C1">
      <w:pPr>
        <w:pStyle w:val="FFABody"/>
        <w:rPr>
          <w:color w:val="000000" w:themeColor="text1"/>
        </w:rPr>
      </w:pPr>
      <w:r>
        <w:rPr>
          <w:color w:val="000000" w:themeColor="text1"/>
        </w:rPr>
        <w:t>Complete the following:</w:t>
      </w:r>
    </w:p>
    <w:p w14:paraId="509894F4" w14:textId="19C35330" w:rsidR="005702C1" w:rsidRDefault="005702C1" w:rsidP="005702C1">
      <w:pPr>
        <w:pStyle w:val="FFABody"/>
        <w:numPr>
          <w:ilvl w:val="0"/>
          <w:numId w:val="9"/>
        </w:numPr>
        <w:ind w:left="720"/>
      </w:pPr>
      <w:r>
        <w:t>Watch Cool Gadgets and Stuff’s “</w:t>
      </w:r>
      <w:r w:rsidR="0077764D">
        <w:t>Five</w:t>
      </w:r>
      <w:r w:rsidRPr="002273E4">
        <w:t xml:space="preserve"> Amazing RENEWABLE ENERGY Ideas </w:t>
      </w:r>
      <w:r w:rsidR="0077764D">
        <w:t>and</w:t>
      </w:r>
      <w:r w:rsidRPr="002273E4">
        <w:t xml:space="preserve"> Solutions </w:t>
      </w:r>
      <w:r w:rsidR="0077764D">
        <w:t>f</w:t>
      </w:r>
      <w:r w:rsidRPr="002273E4">
        <w:t xml:space="preserve">or </w:t>
      </w:r>
      <w:r w:rsidR="0077764D">
        <w:t>t</w:t>
      </w:r>
      <w:r w:rsidRPr="002273E4">
        <w:t>he Future</w:t>
      </w:r>
      <w:r>
        <w:t>”</w:t>
      </w:r>
      <w:r w:rsidRPr="002273E4">
        <w:t xml:space="preserve"> </w:t>
      </w:r>
      <w:r>
        <w:t xml:space="preserve">video, available at </w:t>
      </w:r>
      <w:hyperlink r:id="rId78" w:history="1">
        <w:r w:rsidR="00416391" w:rsidRPr="00A426C4">
          <w:rPr>
            <w:rStyle w:val="Hyperlink"/>
          </w:rPr>
          <w:t>https://www.youtube.com/watch?v=FkA4Mhhjz40</w:t>
        </w:r>
      </w:hyperlink>
      <w:r w:rsidR="00416391">
        <w:t xml:space="preserve">. </w:t>
      </w:r>
    </w:p>
    <w:p w14:paraId="76ACBECE" w14:textId="0C9BF01F" w:rsidR="005702C1" w:rsidRDefault="005702C1" w:rsidP="005702C1">
      <w:pPr>
        <w:pStyle w:val="FFABody"/>
        <w:numPr>
          <w:ilvl w:val="1"/>
          <w:numId w:val="9"/>
        </w:numPr>
      </w:pPr>
      <w:r>
        <w:t xml:space="preserve">If time is a constraint, watch </w:t>
      </w:r>
      <w:r w:rsidR="0077764D">
        <w:t xml:space="preserve">one </w:t>
      </w:r>
      <w:r>
        <w:t xml:space="preserve">or </w:t>
      </w:r>
      <w:r w:rsidR="0077764D">
        <w:t xml:space="preserve">two </w:t>
      </w:r>
      <w:r>
        <w:t>of the ideas before continuing (i.e., the first Graphene invention ends at 2:51)</w:t>
      </w:r>
      <w:r w:rsidR="0077764D">
        <w:t>.</w:t>
      </w:r>
    </w:p>
    <w:p w14:paraId="4A7670BE" w14:textId="6C92003C" w:rsidR="005702C1" w:rsidRDefault="005702C1" w:rsidP="005702C1">
      <w:pPr>
        <w:pStyle w:val="FFABody"/>
        <w:numPr>
          <w:ilvl w:val="1"/>
          <w:numId w:val="9"/>
        </w:numPr>
      </w:pPr>
      <w:r w:rsidRPr="005702C1">
        <w:rPr>
          <w:i/>
        </w:rPr>
        <w:t>Optional:</w:t>
      </w:r>
      <w:r w:rsidRPr="00611C37">
        <w:t xml:space="preserve"> If YouTube is not </w:t>
      </w:r>
      <w:r>
        <w:t>available</w:t>
      </w:r>
      <w:r w:rsidRPr="00611C37">
        <w:t xml:space="preserve">, </w:t>
      </w:r>
      <w:r>
        <w:t xml:space="preserve">visit </w:t>
      </w:r>
      <w:r w:rsidR="0077764D">
        <w:t xml:space="preserve">the </w:t>
      </w:r>
      <w:r>
        <w:t xml:space="preserve">Billions in Change website, available at </w:t>
      </w:r>
      <w:hyperlink r:id="rId79" w:history="1">
        <w:r w:rsidRPr="00306DC6">
          <w:rPr>
            <w:rStyle w:val="Hyperlink"/>
          </w:rPr>
          <w:t>https://billionsincha</w:t>
        </w:r>
        <w:r w:rsidRPr="00306DC6">
          <w:rPr>
            <w:rStyle w:val="Hyperlink"/>
          </w:rPr>
          <w:t>n</w:t>
        </w:r>
        <w:r w:rsidRPr="00306DC6">
          <w:rPr>
            <w:rStyle w:val="Hyperlink"/>
          </w:rPr>
          <w:t>ge.com</w:t>
        </w:r>
      </w:hyperlink>
      <w:r w:rsidR="0077764D">
        <w:t>.</w:t>
      </w:r>
    </w:p>
    <w:p w14:paraId="7A5912C9" w14:textId="3B9FD782" w:rsidR="005702C1" w:rsidRDefault="005702C1" w:rsidP="00976A74">
      <w:pPr>
        <w:pStyle w:val="FFABody"/>
        <w:numPr>
          <w:ilvl w:val="0"/>
          <w:numId w:val="9"/>
        </w:numPr>
        <w:ind w:left="720"/>
      </w:pPr>
      <w:r>
        <w:t xml:space="preserve">Determine a model for a new innovation to add to or support the AFNR </w:t>
      </w:r>
      <w:r w:rsidR="0077764D">
        <w:t>Value Chain</w:t>
      </w:r>
      <w:r>
        <w:t>.</w:t>
      </w:r>
    </w:p>
    <w:p w14:paraId="02523BCD" w14:textId="77777777" w:rsidR="00BA09A9" w:rsidRDefault="00BA09A9" w:rsidP="00976A74">
      <w:pPr>
        <w:pStyle w:val="FFABody"/>
      </w:pPr>
    </w:p>
    <w:p w14:paraId="2CCE7B11" w14:textId="215C5932" w:rsidR="00BA09A9" w:rsidRPr="00611C37" w:rsidRDefault="00BA09A9" w:rsidP="00BA09A9">
      <w:pPr>
        <w:pStyle w:val="FFABody"/>
      </w:pPr>
      <w:r w:rsidRPr="00611C37">
        <w:t xml:space="preserve">Using the </w:t>
      </w:r>
      <w:r>
        <w:t>f</w:t>
      </w:r>
      <w:r w:rsidRPr="00611C37">
        <w:t xml:space="preserve">our </w:t>
      </w:r>
      <w:r>
        <w:t>s</w:t>
      </w:r>
      <w:r w:rsidRPr="00611C37">
        <w:t xml:space="preserve">tages of </w:t>
      </w:r>
      <w:r>
        <w:t>i</w:t>
      </w:r>
      <w:r w:rsidRPr="00611C37">
        <w:t xml:space="preserve">nnovation, describe a new, innovative solution (a product, method, technology, etc.) to address </w:t>
      </w:r>
      <w:r>
        <w:t>its function or need in the AFNR Value Chain</w:t>
      </w:r>
      <w:r w:rsidRPr="00611C37">
        <w:t xml:space="preserve">. </w:t>
      </w:r>
    </w:p>
    <w:p w14:paraId="0853FA58" w14:textId="51672E78" w:rsidR="00BA09A9" w:rsidRPr="00611C37" w:rsidRDefault="00BA09A9" w:rsidP="00BA09A9">
      <w:pPr>
        <w:pStyle w:val="FFABody"/>
        <w:spacing w:before="160" w:after="360"/>
        <w:jc w:val="center"/>
        <w:rPr>
          <w:sz w:val="16"/>
        </w:rPr>
      </w:pPr>
      <w:r w:rsidRPr="00611C37">
        <w:rPr>
          <w:b/>
          <w:i/>
          <w:noProof/>
          <w:sz w:val="24"/>
        </w:rPr>
        <mc:AlternateContent>
          <mc:Choice Requires="wps">
            <w:drawing>
              <wp:anchor distT="0" distB="0" distL="114300" distR="114300" simplePos="0" relativeHeight="251915264" behindDoc="0" locked="0" layoutInCell="1" allowOverlap="1" wp14:anchorId="5B6DBFF0" wp14:editId="1C693C7F">
                <wp:simplePos x="0" y="0"/>
                <wp:positionH relativeFrom="column">
                  <wp:posOffset>1048385</wp:posOffset>
                </wp:positionH>
                <wp:positionV relativeFrom="paragraph">
                  <wp:posOffset>355369</wp:posOffset>
                </wp:positionV>
                <wp:extent cx="5122545" cy="228600"/>
                <wp:effectExtent l="0" t="0" r="0" b="0"/>
                <wp:wrapNone/>
                <wp:docPr id="61" name="Text Box 61"/>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78E16EFC" w14:textId="1779F6A4" w:rsidR="0037094F" w:rsidRPr="00963D3F" w:rsidRDefault="0037094F" w:rsidP="00BA09A9">
                            <w:pPr>
                              <w:rPr>
                                <w:rFonts w:ascii="Verdana" w:hAnsi="Verdana"/>
                                <w:i/>
                                <w:sz w:val="17"/>
                                <w:szCs w:val="17"/>
                              </w:rPr>
                            </w:pPr>
                            <w:r w:rsidRPr="00963D3F">
                              <w:rPr>
                                <w:rFonts w:ascii="Verdana" w:hAnsi="Verdana"/>
                                <w:i/>
                                <w:sz w:val="17"/>
                                <w:szCs w:val="17"/>
                              </w:rPr>
                              <w:t xml:space="preserve">Identify ideas, products or technologies to address </w:t>
                            </w:r>
                            <w:r>
                              <w:rPr>
                                <w:rFonts w:ascii="Verdana" w:hAnsi="Verdana"/>
                                <w:i/>
                                <w:sz w:val="17"/>
                                <w:szCs w:val="17"/>
                              </w:rPr>
                              <w:t>a global issue.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5B6DBFF0" id="Text Box 61" o:spid="_x0000_s1038" type="#_x0000_t202" style="position:absolute;left:0;text-align:left;margin-left:82.55pt;margin-top:28pt;width:403.35pt;height:18pt;z-index:2519152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LdiZQIAADwFAAAOAAAAZHJzL2Uyb0RvYy54bWysVEtv2zAMvg/YfxB0X5wYSdcFdYqsRYcB&#10;QVs0HXpWZKkxJouaxMTOfv0o2Xks26XDLhJFfnyTurpua8O2yocKbMFHgyFnykooK/ta8G/Pdx8u&#10;OQsobCkMWFXwnQr8evb+3VXjpiqHNZhSeUZGbJg2ruBrRDfNsiDXqhZhAE5ZEmrwtUB6+tes9KIh&#10;67XJ8uHwImvAl86DVCEQ97YT8lmyr7WS+KB1UMhMwSk2TKdP5yqe2exKTF+9cOtK9mGIf4iiFpUl&#10;pwdTtwIF2/jqD1N1JT0E0DiQUGegdSVVyoGyGQ3PslmuhVMpFypOcIcyhf9nVt5vl+7RM2w/Q0sN&#10;jAVpXJgGYsZ8Wu3reFOkjORUwt2hbKpFJok5GeX5ZDzhTJIszy8vhqmu2VHb+YBfFNQsEgX31JZU&#10;LbFdBCSPBN1DojMLd5UxqTXG/sYgYMdRqbe99jHgROHOqKhl7JPSrCpT3JGRpkrdGM+2guZBSKks&#10;ppSTXUJHlCbfb1Hs8VG1i+otygeN5BksHpTryoJPVToLu/y+D1l3eKrfSd6RxHbVUuLUz3zf0BWU&#10;O+qzh24FgpN3FTVjIQI+Ck8zT62lPcYHOrSBpuDQU5ytwf/8Gz/iaRRJyllDO1Tw8GMjvOLMfLU0&#10;pJ9G43FcuvQYTz7m9PCnktWpxG7qG6C2jOjHcDKREY9mT2oP9Qut+zx6JZGwknwXHPfkDXabTd+F&#10;VPN5AtGaOYELu3Qymo5ljqP23L4I7/p5RJrke9hvm5iejWWHjZoW5hsEXaWZjYXuqto3gFY0jXL/&#10;ncQ/4PSdUMdPb/YLAAD//wMAUEsDBBQABgAIAAAAIQDkgCI33AAAAAkBAAAPAAAAZHJzL2Rvd25y&#10;ZXYueG1sTI/LTsMwEEX3SPyDNUjdUTtVE9oQp0KgbosoUImdG0+TiHgcxW4T/p5hRXdzNUf3UWwm&#10;14kLDqH1pCGZKxBIlbct1Ro+3rf3KxAhGrKm84QafjDApry9KUxu/UhveNnHWrAJhdxoaGLscylD&#10;1aAzYe57JP6d/OBMZDnU0g5mZHPXyYVSmXSmJU5oTI/PDVbf+7PT8Lk7fR2W6rV+cWk/+klJcmup&#10;9exuenoEEXGK/zD81efqUHKnoz+TDaJjnaUJoxrSjDcxsH5IeMuRj4UCWRbyekH5CwAA//8DAFBL&#10;AQItABQABgAIAAAAIQC2gziS/gAAAOEBAAATAAAAAAAAAAAAAAAAAAAAAABbQ29udGVudF9UeXBl&#10;c10ueG1sUEsBAi0AFAAGAAgAAAAhADj9If/WAAAAlAEAAAsAAAAAAAAAAAAAAAAALwEAAF9yZWxz&#10;Ly5yZWxzUEsBAi0AFAAGAAgAAAAhALtIt2JlAgAAPAUAAA4AAAAAAAAAAAAAAAAALgIAAGRycy9l&#10;Mm9Eb2MueG1sUEsBAi0AFAAGAAgAAAAhAOSAIjfcAAAACQEAAA8AAAAAAAAAAAAAAAAAvwQAAGRy&#10;cy9kb3ducmV2LnhtbFBLBQYAAAAABAAEAPMAAADIBQAAAAA=&#10;" filled="f" stroked="f">
                <v:textbox>
                  <w:txbxContent>
                    <w:p w14:paraId="78E16EFC" w14:textId="1779F6A4" w:rsidR="0037094F" w:rsidRPr="00963D3F" w:rsidRDefault="0037094F" w:rsidP="00BA09A9">
                      <w:pPr>
                        <w:rPr>
                          <w:rFonts w:ascii="Verdana" w:hAnsi="Verdana"/>
                          <w:i/>
                          <w:sz w:val="17"/>
                          <w:szCs w:val="17"/>
                        </w:rPr>
                      </w:pPr>
                      <w:r w:rsidRPr="00963D3F">
                        <w:rPr>
                          <w:rFonts w:ascii="Verdana" w:hAnsi="Verdana"/>
                          <w:i/>
                          <w:sz w:val="17"/>
                          <w:szCs w:val="17"/>
                        </w:rPr>
                        <w:t xml:space="preserve">Identify ideas, products or technologies to address </w:t>
                      </w:r>
                      <w:r>
                        <w:rPr>
                          <w:rFonts w:ascii="Verdana" w:hAnsi="Verdana"/>
                          <w:i/>
                          <w:sz w:val="17"/>
                          <w:szCs w:val="17"/>
                        </w:rPr>
                        <w:t>a global issue.</w:t>
                      </w:r>
                    </w:p>
                  </w:txbxContent>
                </v:textbox>
              </v:shape>
            </w:pict>
          </mc:Fallback>
        </mc:AlternateContent>
      </w:r>
      <w:r w:rsidRPr="00611C37">
        <w:rPr>
          <w:b/>
          <w:i/>
          <w:sz w:val="22"/>
        </w:rPr>
        <w:t>Innovation Name:</w:t>
      </w:r>
      <w:r w:rsidRPr="00611C37">
        <w:rPr>
          <w:b/>
          <w:i/>
          <w:sz w:val="24"/>
        </w:rPr>
        <w:t xml:space="preserve"> </w:t>
      </w:r>
      <w:r w:rsidRPr="00611C37">
        <w:rPr>
          <w:b/>
          <w:i/>
          <w:sz w:val="18"/>
          <w:u w:val="single"/>
        </w:rPr>
        <w:t>______________________________________________________</w:t>
      </w:r>
    </w:p>
    <w:p w14:paraId="18B7BA2B" w14:textId="77777777" w:rsidR="00BA09A9" w:rsidRPr="00611C37" w:rsidRDefault="00BA09A9" w:rsidP="00BA09A9">
      <w:pPr>
        <w:pStyle w:val="DocumentTitle"/>
        <w:sectPr w:rsidR="00BA09A9" w:rsidRPr="00611C37" w:rsidSect="0052189D">
          <w:pgSz w:w="12240" w:h="15840" w:code="1"/>
          <w:pgMar w:top="990" w:right="720" w:bottom="1170" w:left="720" w:header="720" w:footer="720" w:gutter="0"/>
          <w:cols w:space="720"/>
          <w:titlePg/>
          <w:docGrid w:linePitch="360"/>
        </w:sectPr>
      </w:pPr>
      <w:r w:rsidRPr="00611C37">
        <w:rPr>
          <w:noProof/>
          <w:lang w:eastAsia="en-US"/>
        </w:rPr>
        <mc:AlternateContent>
          <mc:Choice Requires="wps">
            <w:drawing>
              <wp:anchor distT="0" distB="0" distL="114300" distR="114300" simplePos="0" relativeHeight="251916288" behindDoc="0" locked="0" layoutInCell="1" allowOverlap="1" wp14:anchorId="0C42939B" wp14:editId="323C2809">
                <wp:simplePos x="0" y="0"/>
                <wp:positionH relativeFrom="column">
                  <wp:posOffset>1047749</wp:posOffset>
                </wp:positionH>
                <wp:positionV relativeFrom="paragraph">
                  <wp:posOffset>1086485</wp:posOffset>
                </wp:positionV>
                <wp:extent cx="5673725" cy="218940"/>
                <wp:effectExtent l="0" t="0" r="0" b="0"/>
                <wp:wrapNone/>
                <wp:docPr id="62" name="Text Box 62"/>
                <wp:cNvGraphicFramePr/>
                <a:graphic xmlns:a="http://schemas.openxmlformats.org/drawingml/2006/main">
                  <a:graphicData uri="http://schemas.microsoft.com/office/word/2010/wordprocessingShape">
                    <wps:wsp>
                      <wps:cNvSpPr txBox="1"/>
                      <wps:spPr>
                        <a:xfrm>
                          <a:off x="0" y="0"/>
                          <a:ext cx="5673725" cy="21894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7B6BA48B" w14:textId="0CCD4A2B" w:rsidR="0037094F" w:rsidRPr="00963D3F" w:rsidRDefault="0037094F" w:rsidP="00BA09A9">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w:t>
                            </w:r>
                            <w:r>
                              <w:rPr>
                                <w:rFonts w:ascii="Verdana" w:hAnsi="Verdana"/>
                                <w:i/>
                                <w:sz w:val="17"/>
                                <w:szCs w:val="17"/>
                              </w:rPr>
                              <w:t xml:space="preserve">the </w:t>
                            </w:r>
                            <w:r w:rsidRPr="00963D3F">
                              <w:rPr>
                                <w:rFonts w:ascii="Verdana" w:hAnsi="Verdana"/>
                                <w:i/>
                                <w:sz w:val="17"/>
                                <w:szCs w:val="17"/>
                              </w:rPr>
                              <w:t>specific</w:t>
                            </w:r>
                            <w:r>
                              <w:rPr>
                                <w:rFonts w:ascii="Verdana" w:hAnsi="Verdana"/>
                                <w:i/>
                                <w:sz w:val="17"/>
                                <w:szCs w:val="17"/>
                              </w:rPr>
                              <w:t xml:space="preserve"> need it addresses and how it will </w:t>
                            </w:r>
                            <w:r w:rsidRPr="00963D3F">
                              <w:rPr>
                                <w:rFonts w:ascii="Verdana" w:hAnsi="Verdana"/>
                                <w:i/>
                                <w:sz w:val="17"/>
                                <w:szCs w:val="17"/>
                              </w:rPr>
                              <w:t>maintain safety, efficiency and effectiveness</w:t>
                            </w:r>
                            <w:r>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42939B" id="Text Box 62" o:spid="_x0000_s1039" type="#_x0000_t202" style="position:absolute;margin-left:82.5pt;margin-top:85.55pt;width:446.75pt;height:17.25pt;z-index:251916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3xbRZwIAADwFAAAOAAAAZHJzL2Uyb0RvYy54bWysVEtvGjEQvlfqf7B8bxYI5IFYIkqUqlKU&#10;RCVVzsZrw6pej2sP7NJfn7F3IZT2kqoXezzzzXvGk5umMmyrfCjB5rx/1uNMWQlFaVc5//589+mK&#10;s4DCFsKAVTnfqcBvph8/TGo3VgNYgymUZ2TEhnHtcr5GdOMsC3KtKhHOwClLQg2+EkhPv8oKL2qy&#10;Xpls0OtdZDX4wnmQKgTi3rZCPk32tVYSH7UOCpnJOcWG6fTpXMYzm07EeOWFW5eyC0P8QxSVKC05&#10;PZi6FSjYxpd/mKpK6SGAxjMJVQZal1KlHCibfu8km8VaOJVyoeIEdyhT+H9m5cN24Z48w+YzNNTA&#10;WJDahXEgZsyn0b6KN0XKSE4l3B3Kphpkkpiji8vzy8GIM0myQf/qepjqmr1pOx/wi4KKRSLnntqS&#10;qiW29wHJI0H3kOjMwl1pTGqNsb8xCNhyVOptp/0WcKJwZ1TUMvab0qwsUtyRkaZKzY1nW0HzIKRU&#10;FlPKyS6hI0qT7/codvio2kb1HuWDRvIMFg/KVWnBpyqdhF382IesWzzV7yjvSGKzbChx6uf5vqFL&#10;KHbUZw/tCgQn70pqxr0I+CQ8zTy1lvYYH+nQBuqcQ0dxtgb/62/8iKdRJClnNe1QzsPPjfCKM/PV&#10;0pBe94c0CgzTYzi6HNDDH0uWxxK7qeZAbenTj+FkIiMezZ7UHqoXWvdZ9EoiYSX5zjnuyTm2m03f&#10;hVSzWQLRmjmB93bhZDQdyxxH7bl5Ed5184g0yQ+w3zYxPhnLFhs1Lcw2CLpMMxsL3Va1awCtaBrl&#10;7juJf8DxO6HePr3pKwAAAP//AwBQSwMEFAAGAAgAAAAhABHJ6OPfAAAADAEAAA8AAABkcnMvZG93&#10;bnJldi54bWxMj81OwzAQhO9IvIO1SNyonQqHNsSpEIgriPIj9ebG2yQiXkex24S3Z3uC2452NPNN&#10;uZl9L044xi6QgWyhQCDVwXXUGPh4f75ZgYjJkrN9IDTwgxE21eVFaQsXJnrD0zY1gkMoFtZAm9JQ&#10;SBnrFr2NizAg8e8QRm8Ty7GRbrQTh/teLpXKpbcdcUNrB3xssf7eHr2Bz5fD7utWvTZPXg9TmJUk&#10;v5bGXF/ND/cgEs7pzwxnfEaHipn24Uguip51rnlL4uMuy0CcHUqvNIi9gaXSOciqlP9HVL8AAAD/&#10;/wMAUEsBAi0AFAAGAAgAAAAhALaDOJL+AAAA4QEAABMAAAAAAAAAAAAAAAAAAAAAAFtDb250ZW50&#10;X1R5cGVzXS54bWxQSwECLQAUAAYACAAAACEAOP0h/9YAAACUAQAACwAAAAAAAAAAAAAAAAAvAQAA&#10;X3JlbHMvLnJlbHNQSwECLQAUAAYACAAAACEASd8W0WcCAAA8BQAADgAAAAAAAAAAAAAAAAAuAgAA&#10;ZHJzL2Uyb0RvYy54bWxQSwECLQAUAAYACAAAACEAEcno498AAAAMAQAADwAAAAAAAAAAAAAAAADB&#10;BAAAZHJzL2Rvd25yZXYueG1sUEsFBgAAAAAEAAQA8wAAAM0FAAAAAA==&#10;" filled="f" stroked="f">
                <v:textbox>
                  <w:txbxContent>
                    <w:p w14:paraId="7B6BA48B" w14:textId="0CCD4A2B" w:rsidR="0037094F" w:rsidRPr="00963D3F" w:rsidRDefault="0037094F" w:rsidP="00BA09A9">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w:t>
                      </w:r>
                      <w:r>
                        <w:rPr>
                          <w:rFonts w:ascii="Verdana" w:hAnsi="Verdana"/>
                          <w:i/>
                          <w:sz w:val="17"/>
                          <w:szCs w:val="17"/>
                        </w:rPr>
                        <w:t xml:space="preserve">the </w:t>
                      </w:r>
                      <w:r w:rsidRPr="00963D3F">
                        <w:rPr>
                          <w:rFonts w:ascii="Verdana" w:hAnsi="Verdana"/>
                          <w:i/>
                          <w:sz w:val="17"/>
                          <w:szCs w:val="17"/>
                        </w:rPr>
                        <w:t>specific</w:t>
                      </w:r>
                      <w:r>
                        <w:rPr>
                          <w:rFonts w:ascii="Verdana" w:hAnsi="Verdana"/>
                          <w:i/>
                          <w:sz w:val="17"/>
                          <w:szCs w:val="17"/>
                        </w:rPr>
                        <w:t xml:space="preserve"> need it addresses and how it will </w:t>
                      </w:r>
                      <w:r w:rsidRPr="00963D3F">
                        <w:rPr>
                          <w:rFonts w:ascii="Verdana" w:hAnsi="Verdana"/>
                          <w:i/>
                          <w:sz w:val="17"/>
                          <w:szCs w:val="17"/>
                        </w:rPr>
                        <w:t>maintain safety, efficiency and effectiveness</w:t>
                      </w:r>
                      <w:r>
                        <w:rPr>
                          <w:rFonts w:ascii="Verdana" w:hAnsi="Verdana"/>
                          <w:i/>
                          <w:sz w:val="17"/>
                          <w:szCs w:val="17"/>
                        </w:rPr>
                        <w:t>.</w:t>
                      </w:r>
                    </w:p>
                  </w:txbxContent>
                </v:textbox>
              </v:shape>
            </w:pict>
          </mc:Fallback>
        </mc:AlternateContent>
      </w:r>
      <w:r w:rsidRPr="00611C37">
        <w:rPr>
          <w:noProof/>
          <w:lang w:eastAsia="en-US"/>
        </w:rPr>
        <mc:AlternateContent>
          <mc:Choice Requires="wps">
            <w:drawing>
              <wp:anchor distT="0" distB="0" distL="114300" distR="114300" simplePos="0" relativeHeight="251918336" behindDoc="0" locked="0" layoutInCell="1" allowOverlap="1" wp14:anchorId="3F551EA6" wp14:editId="3F85AA2F">
                <wp:simplePos x="0" y="0"/>
                <wp:positionH relativeFrom="column">
                  <wp:posOffset>1047115</wp:posOffset>
                </wp:positionH>
                <wp:positionV relativeFrom="paragraph">
                  <wp:posOffset>3564255</wp:posOffset>
                </wp:positionV>
                <wp:extent cx="5122545" cy="228600"/>
                <wp:effectExtent l="0" t="0" r="0" b="0"/>
                <wp:wrapNone/>
                <wp:docPr id="256" name="Text Box 256"/>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33F515A4" w14:textId="77777777" w:rsidR="0037094F" w:rsidRPr="00963D3F" w:rsidRDefault="0037094F" w:rsidP="00BA09A9">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technical expertise t</w:t>
                            </w:r>
                            <w:r>
                              <w:rPr>
                                <w:rFonts w:ascii="Verdana" w:hAnsi="Verdana"/>
                                <w:i/>
                                <w:sz w:val="17"/>
                                <w:szCs w:val="17"/>
                              </w:rPr>
                              <w:t>hat will</w:t>
                            </w:r>
                            <w:r w:rsidRPr="00963D3F">
                              <w:rPr>
                                <w:rFonts w:ascii="Verdana" w:hAnsi="Verdana"/>
                                <w:i/>
                                <w:sz w:val="17"/>
                                <w:szCs w:val="17"/>
                              </w:rPr>
                              <w:t xml:space="preserve"> support </w:t>
                            </w:r>
                            <w:r>
                              <w:rPr>
                                <w:rFonts w:ascii="Verdana" w:hAnsi="Verdana"/>
                                <w:i/>
                                <w:sz w:val="17"/>
                                <w:szCs w:val="17"/>
                              </w:rPr>
                              <w:t>the innovation and the</w:t>
                            </w:r>
                            <w:r w:rsidRPr="00963D3F">
                              <w:rPr>
                                <w:rFonts w:ascii="Verdana" w:hAnsi="Verdana"/>
                                <w:i/>
                                <w:sz w:val="17"/>
                                <w:szCs w:val="17"/>
                              </w:rPr>
                              <w:t xml:space="preserve"> customers</w:t>
                            </w:r>
                            <w:r>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3F551EA6" id="Text Box 256" o:spid="_x0000_s1040" type="#_x0000_t202" style="position:absolute;margin-left:82.45pt;margin-top:280.65pt;width:403.35pt;height:18pt;z-index:2519183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74XwZQIAADwFAAAOAAAAZHJzL2Uyb0RvYy54bWysVF9v2jAQf5+072D5fQQi6DrUUDEqpkmo&#10;rUqnPhvHLtEcn2cfJOzT7+wEyrq9dNqLfb773f87X123tWF75UMFtuCjwZAzZSWUlX0u+LfH5YdL&#10;zgIKWwoDVhX8oAK/nr1/d9W4qcphC6ZUnpERG6aNK/gW0U2zLMitqkUYgFOWhBp8LZCe/jkrvWjI&#10;em2yfDi8yBrwpfMgVQjEvemEfJbsa60k3mkdFDJTcIoN0+nTuYlnNrsS02cv3LaSfRjiH6KoRWXJ&#10;6cnUjUDBdr76w1RdSQ8BNA4k1BloXUmVcqBsRsNX2ay3wqmUCxUnuFOZwv8zK2/3a3fvGbafoaUG&#10;xoI0LkwDMWM+rfZ1vClSRnIq4eFUNtUik8ScjPJ8Mp5wJkmW55cXw1TX7EXb+YBfFNQsEgX31JZU&#10;LbFfBSSPBD1CojMLy8qY1Bpjf2MQsOOo1Nte+yXgROHBqKhl7IPSrCpT3JGRpkotjGd7QfMgpFQW&#10;U8rJLqEjSpPvtyj2+KjaRfUW5ZNG8gwWT8p1ZcGnKr0Ku/x+DFl3eKrfWd6RxHbTUuLUz/GxoRso&#10;D9RnD90KBCeXFTVjJQLeC08zT62lPcY7OrSBpuDQU5xtwf/8Gz/iaRRJyllDO1Tw8GMnvOLMfLU0&#10;pJ9G43FcuvQYTz7m9PDnks25xO7qBVBbRvRjOJnIiEdzJLWH+onWfR69kkhYSb4Ljkdygd1m03ch&#10;1XyeQLRmTuDKrp2MpmOZ46g9tk/Cu34ekSb5Fo7bJqavxrLDRk0L8x2CrtLMxkJ3Ve0bQCuaRrn/&#10;TuIfcP5OqJdPb/YLAAD//wMAUEsDBBQABgAIAAAAIQBxm8Z73wAAAAsBAAAPAAAAZHJzL2Rvd25y&#10;ZXYueG1sTI9NT8MwDIbvSPsPkZG4saRs62hpOiEQVxDjQ+KWNV5brXGqJlvLv593guNrP3r9uNhM&#10;rhMnHELrSUMyVyCQKm9bqjV8frzc3oMI0ZA1nSfU8IsBNuXsqjC59SO942kba8ElFHKjoYmxz6UM&#10;VYPOhLnvkXi394MzkeNQSzuYkctdJ++USqUzLfGFxvT41GB12B6dhq/X/c/3Ur3Vz27Vj35Sklwm&#10;tb65nh4fQESc4h8MF31Wh5Kddv5INoiOc7rMGNWwSpMFCCaydZKC2PEkWy9AloX8/0N5BgAA//8D&#10;AFBLAQItABQABgAIAAAAIQC2gziS/gAAAOEBAAATAAAAAAAAAAAAAAAAAAAAAABbQ29udGVudF9U&#10;eXBlc10ueG1sUEsBAi0AFAAGAAgAAAAhADj9If/WAAAAlAEAAAsAAAAAAAAAAAAAAAAALwEAAF9y&#10;ZWxzLy5yZWxzUEsBAi0AFAAGAAgAAAAhAHrvhfBlAgAAPAUAAA4AAAAAAAAAAAAAAAAALgIAAGRy&#10;cy9lMm9Eb2MueG1sUEsBAi0AFAAGAAgAAAAhAHGbxnvfAAAACwEAAA8AAAAAAAAAAAAAAAAAvwQA&#10;AGRycy9kb3ducmV2LnhtbFBLBQYAAAAABAAEAPMAAADLBQAAAAA=&#10;" filled="f" stroked="f">
                <v:textbox>
                  <w:txbxContent>
                    <w:p w14:paraId="33F515A4" w14:textId="77777777" w:rsidR="0037094F" w:rsidRPr="00963D3F" w:rsidRDefault="0037094F" w:rsidP="00BA09A9">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technical expertise t</w:t>
                      </w:r>
                      <w:r>
                        <w:rPr>
                          <w:rFonts w:ascii="Verdana" w:hAnsi="Verdana"/>
                          <w:i/>
                          <w:sz w:val="17"/>
                          <w:szCs w:val="17"/>
                        </w:rPr>
                        <w:t>hat will</w:t>
                      </w:r>
                      <w:r w:rsidRPr="00963D3F">
                        <w:rPr>
                          <w:rFonts w:ascii="Verdana" w:hAnsi="Verdana"/>
                          <w:i/>
                          <w:sz w:val="17"/>
                          <w:szCs w:val="17"/>
                        </w:rPr>
                        <w:t xml:space="preserve"> support </w:t>
                      </w:r>
                      <w:r>
                        <w:rPr>
                          <w:rFonts w:ascii="Verdana" w:hAnsi="Verdana"/>
                          <w:i/>
                          <w:sz w:val="17"/>
                          <w:szCs w:val="17"/>
                        </w:rPr>
                        <w:t>the innovation and the</w:t>
                      </w:r>
                      <w:r w:rsidRPr="00963D3F">
                        <w:rPr>
                          <w:rFonts w:ascii="Verdana" w:hAnsi="Verdana"/>
                          <w:i/>
                          <w:sz w:val="17"/>
                          <w:szCs w:val="17"/>
                        </w:rPr>
                        <w:t xml:space="preserve"> customers</w:t>
                      </w:r>
                      <w:r>
                        <w:rPr>
                          <w:rFonts w:ascii="Verdana" w:hAnsi="Verdana"/>
                          <w:i/>
                          <w:sz w:val="17"/>
                          <w:szCs w:val="17"/>
                        </w:rPr>
                        <w:t>.</w:t>
                      </w:r>
                    </w:p>
                  </w:txbxContent>
                </v:textbox>
              </v:shape>
            </w:pict>
          </mc:Fallback>
        </mc:AlternateContent>
      </w:r>
      <w:r w:rsidRPr="00611C37">
        <w:rPr>
          <w:noProof/>
          <w:lang w:eastAsia="en-US"/>
        </w:rPr>
        <mc:AlternateContent>
          <mc:Choice Requires="wps">
            <w:drawing>
              <wp:anchor distT="0" distB="0" distL="114300" distR="114300" simplePos="0" relativeHeight="251917312" behindDoc="0" locked="0" layoutInCell="1" allowOverlap="1" wp14:anchorId="05DEABCA" wp14:editId="4A710846">
                <wp:simplePos x="0" y="0"/>
                <wp:positionH relativeFrom="column">
                  <wp:posOffset>1049655</wp:posOffset>
                </wp:positionH>
                <wp:positionV relativeFrom="paragraph">
                  <wp:posOffset>2312035</wp:posOffset>
                </wp:positionV>
                <wp:extent cx="5122545" cy="228600"/>
                <wp:effectExtent l="0" t="0" r="0" b="0"/>
                <wp:wrapNone/>
                <wp:docPr id="63" name="Text Box 63"/>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6D7E68C8" w14:textId="77777777" w:rsidR="0037094F" w:rsidRPr="003C2820" w:rsidRDefault="0037094F" w:rsidP="00BA09A9">
                            <w:pPr>
                              <w:rPr>
                                <w:rFonts w:ascii="Verdana" w:hAnsi="Verdana"/>
                                <w:i/>
                                <w:sz w:val="17"/>
                                <w:szCs w:val="17"/>
                              </w:rPr>
                            </w:pPr>
                            <w:r w:rsidRPr="003C2820">
                              <w:rPr>
                                <w:rFonts w:ascii="Verdana" w:hAnsi="Verdana"/>
                                <w:i/>
                                <w:sz w:val="17"/>
                                <w:szCs w:val="17"/>
                              </w:rPr>
                              <w:t xml:space="preserve">Describe studies </w:t>
                            </w:r>
                            <w:r>
                              <w:rPr>
                                <w:rFonts w:ascii="Verdana" w:hAnsi="Verdana"/>
                                <w:i/>
                                <w:sz w:val="17"/>
                                <w:szCs w:val="17"/>
                              </w:rPr>
                              <w:t xml:space="preserve">that can be conducted </w:t>
                            </w:r>
                            <w:r w:rsidRPr="003C2820">
                              <w:rPr>
                                <w:rFonts w:ascii="Verdana" w:hAnsi="Verdana"/>
                                <w:i/>
                                <w:sz w:val="17"/>
                                <w:szCs w:val="17"/>
                              </w:rPr>
                              <w:t xml:space="preserve">to ensure the quality of the </w:t>
                            </w:r>
                            <w:r>
                              <w:rPr>
                                <w:rFonts w:ascii="Verdana" w:hAnsi="Verdana"/>
                                <w:i/>
                                <w:sz w:val="17"/>
                                <w:szCs w:val="17"/>
                              </w:rPr>
                              <w:t>innovation.</w:t>
                            </w:r>
                          </w:p>
                          <w:p w14:paraId="2586AF54" w14:textId="77777777" w:rsidR="0037094F" w:rsidRPr="00963D3F" w:rsidRDefault="0037094F" w:rsidP="00BA09A9">
                            <w:pPr>
                              <w:rPr>
                                <w:rFonts w:ascii="Verdana" w:hAnsi="Verdana"/>
                                <w:i/>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5DEABCA" id="Text Box 63" o:spid="_x0000_s1041" type="#_x0000_t202" style="position:absolute;margin-left:82.65pt;margin-top:182.05pt;width:403.35pt;height:18pt;z-index:2519173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colZgIAADwFAAAOAAAAZHJzL2Uyb0RvYy54bWysVEtv2zAMvg/YfxB0X5wYSdcFdYqsRYcB&#10;QVs0HXpWZKkxJouaxMTOfv0o2Xks26XDLhJFfnyTurpua8O2yocKbMFHgyFnykooK/ta8G/Pdx8u&#10;OQsobCkMWFXwnQr8evb+3VXjpiqHNZhSeUZGbJg2ruBrRDfNsiDXqhZhAE5ZEmrwtUB6+tes9KIh&#10;67XJ8uHwImvAl86DVCEQ97YT8lmyr7WS+KB1UMhMwSk2TKdP5yqe2exKTF+9cOtK9mGIf4iiFpUl&#10;pwdTtwIF2/jqD1N1JT0E0DiQUGegdSVVyoGyGQ3PslmuhVMpFypOcIcyhf9nVt5vl+7RM2w/Q0sN&#10;jAVpXJgGYsZ8Wu3reFOkjORUwt2hbKpFJok5GeX5ZDzhTJIszy8vhqmu2VHb+YBfFNQsEgX31JZU&#10;LbFdBCSPBN1DojMLd5UxqTXG/sYgYMdRqbe99jHgROHOqKhl7JPSrCpT3JGRpkrdGM+2guZBSKks&#10;ppSTXUJHlCbfb1Hs8VG1i+otygeN5BksHpTryoJPVToLu/y+D1l3eKrfSd6RxHbVUuLUz8m+oSso&#10;d9RnD90KBCfvKmrGQgR8FJ5mnlpLe4wPdGgDTcGhpzhbg//5N37E0yiSlLOGdqjg4cdGeMWZ+Wpp&#10;SD+NxuO4dOkxnnzM6eFPJatTid3UN0BtGdGP4WQiIx7NntQe6hda93n0SiJhJfkuOO7JG+w2m74L&#10;qebzBKI1cwIXdulkNB3LHEftuX0R3vXziDTJ97DfNjE9G8sOGzUtzDcIukozGwvdVbVvAK1oGuX+&#10;O4l/wOk7oY6f3uwXAAAA//8DAFBLAwQUAAYACAAAACEAhhUWZN8AAAALAQAADwAAAGRycy9kb3du&#10;cmV2LnhtbEyPwU7DMBBE70j8g7VI3KidNg00xKkqEFcQbUHi5sbbJGq8jmK3CX/PcoLjaJ9m3xTr&#10;yXXigkNoPWlIZgoEUuVtS7WG/e7l7gFEiIas6Tyhhm8MsC6vrwqTWz/SO162sRZcQiE3GpoY+1zK&#10;UDXoTJj5HolvRz84EzkOtbSDGbncdXKuVCadaYk/NKbHpwar0/bsNHy8Hr8+U/VWP7tlP/pJSXIr&#10;qfXtzbR5BBFxin8w/OqzOpTsdPBnskF0nLPlglENiyxNQDCxup/zuoOGVKkEZFnI/xvKHwAAAP//&#10;AwBQSwECLQAUAAYACAAAACEAtoM4kv4AAADhAQAAEwAAAAAAAAAAAAAAAAAAAAAAW0NvbnRlbnRf&#10;VHlwZXNdLnhtbFBLAQItABQABgAIAAAAIQA4/SH/1gAAAJQBAAALAAAAAAAAAAAAAAAAAC8BAABf&#10;cmVscy8ucmVsc1BLAQItABQABgAIAAAAIQAFXcolZgIAADwFAAAOAAAAAAAAAAAAAAAAAC4CAABk&#10;cnMvZTJvRG9jLnhtbFBLAQItABQABgAIAAAAIQCGFRZk3wAAAAsBAAAPAAAAAAAAAAAAAAAAAMAE&#10;AABkcnMvZG93bnJldi54bWxQSwUGAAAAAAQABADzAAAAzAUAAAAA&#10;" filled="f" stroked="f">
                <v:textbox>
                  <w:txbxContent>
                    <w:p w14:paraId="6D7E68C8" w14:textId="77777777" w:rsidR="0037094F" w:rsidRPr="003C2820" w:rsidRDefault="0037094F" w:rsidP="00BA09A9">
                      <w:pPr>
                        <w:rPr>
                          <w:rFonts w:ascii="Verdana" w:hAnsi="Verdana"/>
                          <w:i/>
                          <w:sz w:val="17"/>
                          <w:szCs w:val="17"/>
                        </w:rPr>
                      </w:pPr>
                      <w:r w:rsidRPr="003C2820">
                        <w:rPr>
                          <w:rFonts w:ascii="Verdana" w:hAnsi="Verdana"/>
                          <w:i/>
                          <w:sz w:val="17"/>
                          <w:szCs w:val="17"/>
                        </w:rPr>
                        <w:t xml:space="preserve">Describe studies </w:t>
                      </w:r>
                      <w:r>
                        <w:rPr>
                          <w:rFonts w:ascii="Verdana" w:hAnsi="Verdana"/>
                          <w:i/>
                          <w:sz w:val="17"/>
                          <w:szCs w:val="17"/>
                        </w:rPr>
                        <w:t xml:space="preserve">that can be conducted </w:t>
                      </w:r>
                      <w:r w:rsidRPr="003C2820">
                        <w:rPr>
                          <w:rFonts w:ascii="Verdana" w:hAnsi="Verdana"/>
                          <w:i/>
                          <w:sz w:val="17"/>
                          <w:szCs w:val="17"/>
                        </w:rPr>
                        <w:t xml:space="preserve">to ensure the quality of the </w:t>
                      </w:r>
                      <w:r>
                        <w:rPr>
                          <w:rFonts w:ascii="Verdana" w:hAnsi="Verdana"/>
                          <w:i/>
                          <w:sz w:val="17"/>
                          <w:szCs w:val="17"/>
                        </w:rPr>
                        <w:t>innovation.</w:t>
                      </w:r>
                    </w:p>
                    <w:p w14:paraId="2586AF54" w14:textId="77777777" w:rsidR="0037094F" w:rsidRPr="00963D3F" w:rsidRDefault="0037094F" w:rsidP="00BA09A9">
                      <w:pPr>
                        <w:rPr>
                          <w:rFonts w:ascii="Verdana" w:hAnsi="Verdana"/>
                          <w:i/>
                          <w:sz w:val="17"/>
                          <w:szCs w:val="17"/>
                        </w:rPr>
                      </w:pPr>
                    </w:p>
                  </w:txbxContent>
                </v:textbox>
              </v:shape>
            </w:pict>
          </mc:Fallback>
        </mc:AlternateContent>
      </w:r>
      <w:r w:rsidRPr="00611C37">
        <w:rPr>
          <w:noProof/>
          <w:lang w:eastAsia="en-US"/>
        </w:rPr>
        <w:drawing>
          <wp:inline distT="0" distB="0" distL="0" distR="0" wp14:anchorId="6D573F7E" wp14:editId="6007F761">
            <wp:extent cx="6664325" cy="5069711"/>
            <wp:effectExtent l="57150" t="38100" r="22225" b="93345"/>
            <wp:docPr id="58" name="Diagram 5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0" r:lo="rId81" r:qs="rId82" r:cs="rId83"/>
              </a:graphicData>
            </a:graphic>
          </wp:inline>
        </w:drawing>
      </w:r>
    </w:p>
    <w:p w14:paraId="769C9EBE" w14:textId="7E1B6366" w:rsidR="00BA09A9" w:rsidRPr="00611C37" w:rsidRDefault="00BA09A9" w:rsidP="00BA09A9">
      <w:pPr>
        <w:pStyle w:val="FFABody"/>
      </w:pPr>
      <w:r w:rsidRPr="00611C37">
        <w:lastRenderedPageBreak/>
        <w:t xml:space="preserve">Using the </w:t>
      </w:r>
      <w:r>
        <w:t>f</w:t>
      </w:r>
      <w:r w:rsidRPr="00611C37">
        <w:t xml:space="preserve">our </w:t>
      </w:r>
      <w:r>
        <w:t>s</w:t>
      </w:r>
      <w:r w:rsidRPr="00611C37">
        <w:t xml:space="preserve">tages of </w:t>
      </w:r>
      <w:r>
        <w:t>i</w:t>
      </w:r>
      <w:r w:rsidRPr="00611C37">
        <w:t>nnovation diagram, design and illustrate the new innovative solution (a product, method, technology, etc.)</w:t>
      </w:r>
      <w:r>
        <w:t>.</w:t>
      </w:r>
    </w:p>
    <w:p w14:paraId="7182CF90" w14:textId="77777777" w:rsidR="00BA09A9" w:rsidRPr="00611C37" w:rsidRDefault="00BA09A9" w:rsidP="00BA09A9">
      <w:pPr>
        <w:rPr>
          <w:rFonts w:ascii="Verdana" w:hAnsi="Verdana"/>
          <w:sz w:val="17"/>
          <w:szCs w:val="17"/>
        </w:rPr>
      </w:pPr>
    </w:p>
    <w:p w14:paraId="4261C0EC" w14:textId="77777777" w:rsidR="00BA09A9" w:rsidRPr="00611C37" w:rsidRDefault="00BA09A9" w:rsidP="00BA09A9">
      <w:pPr>
        <w:pStyle w:val="ListParagraph"/>
        <w:numPr>
          <w:ilvl w:val="1"/>
          <w:numId w:val="35"/>
        </w:numPr>
        <w:rPr>
          <w:rFonts w:ascii="Verdana" w:hAnsi="Verdana"/>
          <w:sz w:val="17"/>
          <w:szCs w:val="17"/>
        </w:rPr>
      </w:pPr>
      <w:r w:rsidRPr="00611C37">
        <w:rPr>
          <w:rFonts w:ascii="Verdana" w:hAnsi="Verdana"/>
          <w:sz w:val="17"/>
          <w:szCs w:val="17"/>
        </w:rPr>
        <w:t>Diagram of the innovation/product (provide labels and descriptions):</w:t>
      </w:r>
    </w:p>
    <w:p w14:paraId="3B32F015" w14:textId="77777777" w:rsidR="00BA09A9" w:rsidRPr="00611C37" w:rsidRDefault="00BA09A9" w:rsidP="00BA09A9">
      <w:pPr>
        <w:rPr>
          <w:rFonts w:ascii="Verdana" w:hAnsi="Verdana"/>
          <w:sz w:val="17"/>
          <w:szCs w:val="17"/>
        </w:rPr>
      </w:pPr>
    </w:p>
    <w:p w14:paraId="2C312102" w14:textId="77777777" w:rsidR="00BA09A9" w:rsidRPr="00611C37" w:rsidRDefault="00BA09A9" w:rsidP="00BA09A9">
      <w:pPr>
        <w:rPr>
          <w:rFonts w:ascii="Verdana" w:hAnsi="Verdana"/>
          <w:sz w:val="17"/>
          <w:szCs w:val="17"/>
        </w:rPr>
      </w:pPr>
    </w:p>
    <w:p w14:paraId="73CC1939" w14:textId="77777777" w:rsidR="00BA09A9" w:rsidRPr="00611C37" w:rsidRDefault="00BA09A9" w:rsidP="00BA09A9">
      <w:pPr>
        <w:rPr>
          <w:rFonts w:ascii="Verdana" w:hAnsi="Verdana"/>
          <w:sz w:val="17"/>
          <w:szCs w:val="17"/>
        </w:rPr>
      </w:pPr>
    </w:p>
    <w:p w14:paraId="77F09531" w14:textId="77777777" w:rsidR="00BA09A9" w:rsidRPr="00611C37" w:rsidRDefault="00BA09A9" w:rsidP="00BA09A9">
      <w:pPr>
        <w:rPr>
          <w:rFonts w:ascii="Verdana" w:hAnsi="Verdana"/>
          <w:sz w:val="17"/>
          <w:szCs w:val="17"/>
        </w:rPr>
      </w:pPr>
    </w:p>
    <w:p w14:paraId="639871CF" w14:textId="77777777" w:rsidR="00BA09A9" w:rsidRPr="00611C37" w:rsidRDefault="00BA09A9" w:rsidP="00BA09A9">
      <w:pPr>
        <w:rPr>
          <w:rFonts w:ascii="Verdana" w:hAnsi="Verdana"/>
          <w:sz w:val="17"/>
          <w:szCs w:val="17"/>
        </w:rPr>
      </w:pPr>
    </w:p>
    <w:p w14:paraId="6A52F986" w14:textId="77777777" w:rsidR="00BA09A9" w:rsidRPr="00611C37" w:rsidRDefault="00BA09A9" w:rsidP="00BA09A9">
      <w:pPr>
        <w:rPr>
          <w:rFonts w:ascii="Verdana" w:hAnsi="Verdana"/>
          <w:sz w:val="17"/>
          <w:szCs w:val="17"/>
        </w:rPr>
      </w:pPr>
    </w:p>
    <w:p w14:paraId="0C3B7608" w14:textId="77777777" w:rsidR="00BA09A9" w:rsidRPr="00611C37" w:rsidRDefault="00BA09A9" w:rsidP="00BA09A9">
      <w:pPr>
        <w:rPr>
          <w:rFonts w:ascii="Verdana" w:hAnsi="Verdana"/>
          <w:sz w:val="17"/>
          <w:szCs w:val="17"/>
        </w:rPr>
      </w:pPr>
    </w:p>
    <w:p w14:paraId="602BB70B" w14:textId="77777777" w:rsidR="00BA09A9" w:rsidRPr="00611C37" w:rsidRDefault="00BA09A9" w:rsidP="00BA09A9">
      <w:pPr>
        <w:rPr>
          <w:rFonts w:ascii="Verdana" w:hAnsi="Verdana"/>
          <w:sz w:val="17"/>
          <w:szCs w:val="17"/>
        </w:rPr>
      </w:pPr>
    </w:p>
    <w:p w14:paraId="081A0C4C" w14:textId="77777777" w:rsidR="00BA09A9" w:rsidRPr="00611C37" w:rsidRDefault="00BA09A9" w:rsidP="00BA09A9">
      <w:pPr>
        <w:rPr>
          <w:rFonts w:ascii="Verdana" w:hAnsi="Verdana"/>
          <w:sz w:val="17"/>
          <w:szCs w:val="17"/>
        </w:rPr>
      </w:pPr>
    </w:p>
    <w:p w14:paraId="6A567747" w14:textId="77777777" w:rsidR="00BA09A9" w:rsidRPr="00611C37" w:rsidRDefault="00BA09A9" w:rsidP="00BA09A9">
      <w:pPr>
        <w:rPr>
          <w:rFonts w:ascii="Verdana" w:hAnsi="Verdana"/>
          <w:sz w:val="17"/>
          <w:szCs w:val="17"/>
        </w:rPr>
      </w:pPr>
    </w:p>
    <w:p w14:paraId="122ADD6D" w14:textId="77777777" w:rsidR="00BA09A9" w:rsidRPr="00611C37" w:rsidRDefault="00BA09A9" w:rsidP="00BA09A9">
      <w:pPr>
        <w:rPr>
          <w:rFonts w:ascii="Verdana" w:hAnsi="Verdana"/>
          <w:sz w:val="17"/>
          <w:szCs w:val="17"/>
        </w:rPr>
      </w:pPr>
    </w:p>
    <w:p w14:paraId="117D5107" w14:textId="77777777" w:rsidR="00BA09A9" w:rsidRPr="00611C37" w:rsidRDefault="00BA09A9" w:rsidP="00BA09A9">
      <w:pPr>
        <w:rPr>
          <w:rFonts w:ascii="Verdana" w:hAnsi="Verdana"/>
          <w:sz w:val="17"/>
          <w:szCs w:val="17"/>
        </w:rPr>
      </w:pPr>
    </w:p>
    <w:p w14:paraId="0F9A3663" w14:textId="77777777" w:rsidR="00BA09A9" w:rsidRPr="00611C37" w:rsidRDefault="00BA09A9" w:rsidP="00BA09A9">
      <w:pPr>
        <w:rPr>
          <w:rFonts w:ascii="Verdana" w:hAnsi="Verdana"/>
          <w:sz w:val="17"/>
          <w:szCs w:val="17"/>
        </w:rPr>
      </w:pPr>
    </w:p>
    <w:p w14:paraId="2A253A53" w14:textId="77777777" w:rsidR="00BA09A9" w:rsidRPr="00611C37" w:rsidRDefault="00BA09A9" w:rsidP="00BA09A9">
      <w:pPr>
        <w:rPr>
          <w:rFonts w:ascii="Verdana" w:hAnsi="Verdana"/>
          <w:sz w:val="17"/>
          <w:szCs w:val="17"/>
        </w:rPr>
      </w:pPr>
    </w:p>
    <w:p w14:paraId="713B4B21" w14:textId="77777777" w:rsidR="00BA09A9" w:rsidRDefault="00BA09A9" w:rsidP="00BA09A9">
      <w:pPr>
        <w:rPr>
          <w:rFonts w:ascii="Verdana" w:hAnsi="Verdana"/>
          <w:sz w:val="17"/>
          <w:szCs w:val="17"/>
        </w:rPr>
      </w:pPr>
    </w:p>
    <w:p w14:paraId="7DD46707" w14:textId="77777777" w:rsidR="007E75F6" w:rsidRDefault="007E75F6" w:rsidP="00BA09A9">
      <w:pPr>
        <w:rPr>
          <w:rFonts w:ascii="Verdana" w:hAnsi="Verdana"/>
          <w:sz w:val="17"/>
          <w:szCs w:val="17"/>
        </w:rPr>
      </w:pPr>
    </w:p>
    <w:p w14:paraId="58817905" w14:textId="77777777" w:rsidR="007E75F6" w:rsidRDefault="007E75F6" w:rsidP="00BA09A9">
      <w:pPr>
        <w:rPr>
          <w:rFonts w:ascii="Verdana" w:hAnsi="Verdana"/>
          <w:sz w:val="17"/>
          <w:szCs w:val="17"/>
        </w:rPr>
      </w:pPr>
    </w:p>
    <w:p w14:paraId="7A0C89DB" w14:textId="77777777" w:rsidR="007E75F6" w:rsidRDefault="007E75F6" w:rsidP="00BA09A9">
      <w:pPr>
        <w:rPr>
          <w:rFonts w:ascii="Verdana" w:hAnsi="Verdana"/>
          <w:sz w:val="17"/>
          <w:szCs w:val="17"/>
        </w:rPr>
      </w:pPr>
    </w:p>
    <w:p w14:paraId="4E119CFB" w14:textId="77777777" w:rsidR="007E75F6" w:rsidRPr="00611C37" w:rsidRDefault="007E75F6" w:rsidP="00BA09A9">
      <w:pPr>
        <w:rPr>
          <w:rFonts w:ascii="Verdana" w:hAnsi="Verdana"/>
          <w:sz w:val="17"/>
          <w:szCs w:val="17"/>
        </w:rPr>
      </w:pPr>
    </w:p>
    <w:p w14:paraId="0ABE2E0C" w14:textId="77777777" w:rsidR="00BA09A9" w:rsidRPr="00611C37" w:rsidRDefault="00BA09A9" w:rsidP="00BA09A9">
      <w:pPr>
        <w:rPr>
          <w:rFonts w:ascii="Verdana" w:hAnsi="Verdana"/>
          <w:sz w:val="17"/>
          <w:szCs w:val="17"/>
        </w:rPr>
      </w:pPr>
    </w:p>
    <w:p w14:paraId="3CF93BFB" w14:textId="77777777" w:rsidR="00BA09A9" w:rsidRPr="00611C37" w:rsidRDefault="00BA09A9" w:rsidP="00BA09A9">
      <w:pPr>
        <w:rPr>
          <w:rFonts w:ascii="Verdana" w:hAnsi="Verdana"/>
          <w:sz w:val="17"/>
          <w:szCs w:val="17"/>
        </w:rPr>
      </w:pPr>
    </w:p>
    <w:p w14:paraId="407ED9CF" w14:textId="77777777" w:rsidR="00BA09A9" w:rsidRPr="00611C37" w:rsidRDefault="00BA09A9" w:rsidP="00BA09A9">
      <w:pPr>
        <w:rPr>
          <w:rFonts w:ascii="Verdana" w:hAnsi="Verdana"/>
          <w:sz w:val="17"/>
          <w:szCs w:val="17"/>
        </w:rPr>
      </w:pPr>
    </w:p>
    <w:p w14:paraId="5D76BAEE" w14:textId="77777777" w:rsidR="00BA09A9" w:rsidRPr="00611C37" w:rsidRDefault="00BA09A9" w:rsidP="00BA09A9">
      <w:pPr>
        <w:rPr>
          <w:rFonts w:ascii="Verdana" w:hAnsi="Verdana"/>
          <w:sz w:val="17"/>
          <w:szCs w:val="17"/>
        </w:rPr>
      </w:pPr>
    </w:p>
    <w:p w14:paraId="2EEE2968" w14:textId="77777777" w:rsidR="00BA09A9" w:rsidRPr="00611C37" w:rsidRDefault="00BA09A9" w:rsidP="00BA09A9">
      <w:pPr>
        <w:rPr>
          <w:rFonts w:ascii="Verdana" w:hAnsi="Verdana"/>
          <w:sz w:val="17"/>
          <w:szCs w:val="17"/>
        </w:rPr>
      </w:pPr>
    </w:p>
    <w:p w14:paraId="01B758AC" w14:textId="77777777" w:rsidR="00BA09A9" w:rsidRPr="00611C37" w:rsidRDefault="00BA09A9" w:rsidP="00BA09A9">
      <w:pPr>
        <w:rPr>
          <w:rFonts w:ascii="Verdana" w:hAnsi="Verdana"/>
          <w:sz w:val="17"/>
          <w:szCs w:val="17"/>
        </w:rPr>
      </w:pPr>
    </w:p>
    <w:p w14:paraId="71D16272" w14:textId="77777777" w:rsidR="00BA09A9" w:rsidRPr="00611C37" w:rsidRDefault="00BA09A9" w:rsidP="00BA09A9">
      <w:pPr>
        <w:rPr>
          <w:rFonts w:ascii="Verdana" w:hAnsi="Verdana"/>
          <w:sz w:val="17"/>
          <w:szCs w:val="17"/>
        </w:rPr>
      </w:pPr>
    </w:p>
    <w:p w14:paraId="08BAB6D1" w14:textId="77777777" w:rsidR="00BA09A9" w:rsidRPr="00611C37" w:rsidRDefault="00BA09A9" w:rsidP="00BA09A9">
      <w:pPr>
        <w:rPr>
          <w:rFonts w:ascii="Verdana" w:hAnsi="Verdana"/>
          <w:sz w:val="17"/>
          <w:szCs w:val="17"/>
        </w:rPr>
      </w:pPr>
    </w:p>
    <w:p w14:paraId="7E041CA8" w14:textId="77777777" w:rsidR="00BA09A9" w:rsidRPr="00611C37" w:rsidRDefault="00BA09A9" w:rsidP="00BA09A9">
      <w:pPr>
        <w:rPr>
          <w:rFonts w:ascii="Verdana" w:hAnsi="Verdana"/>
          <w:sz w:val="17"/>
          <w:szCs w:val="17"/>
        </w:rPr>
      </w:pPr>
    </w:p>
    <w:p w14:paraId="7ECC43BA" w14:textId="77777777" w:rsidR="00BA09A9" w:rsidRPr="00611C37" w:rsidRDefault="00BA09A9" w:rsidP="00BA09A9">
      <w:pPr>
        <w:rPr>
          <w:rFonts w:ascii="Verdana" w:hAnsi="Verdana"/>
          <w:sz w:val="17"/>
          <w:szCs w:val="17"/>
        </w:rPr>
      </w:pPr>
    </w:p>
    <w:p w14:paraId="7D4F2995" w14:textId="77777777" w:rsidR="00BA09A9" w:rsidRPr="00611C37" w:rsidRDefault="00BA09A9" w:rsidP="00BA09A9">
      <w:pPr>
        <w:rPr>
          <w:rFonts w:ascii="Verdana" w:hAnsi="Verdana"/>
          <w:sz w:val="17"/>
          <w:szCs w:val="17"/>
        </w:rPr>
      </w:pPr>
    </w:p>
    <w:p w14:paraId="60FB3270" w14:textId="77777777" w:rsidR="00BA09A9" w:rsidRPr="00611C37" w:rsidRDefault="00BA09A9" w:rsidP="00BA09A9">
      <w:pPr>
        <w:rPr>
          <w:rFonts w:ascii="Verdana" w:hAnsi="Verdana"/>
          <w:sz w:val="17"/>
          <w:szCs w:val="17"/>
        </w:rPr>
      </w:pPr>
    </w:p>
    <w:p w14:paraId="1FCACF87" w14:textId="77777777" w:rsidR="00BA09A9" w:rsidRPr="00611C37" w:rsidRDefault="00BA09A9" w:rsidP="00BA09A9">
      <w:pPr>
        <w:rPr>
          <w:rFonts w:ascii="Verdana" w:hAnsi="Verdana"/>
          <w:sz w:val="17"/>
          <w:szCs w:val="17"/>
        </w:rPr>
      </w:pPr>
    </w:p>
    <w:p w14:paraId="4524B823" w14:textId="4B4AEA34" w:rsidR="007E75F6" w:rsidRPr="00611C37" w:rsidRDefault="007E75F6" w:rsidP="007E75F6">
      <w:pPr>
        <w:pStyle w:val="ListParagraph"/>
        <w:numPr>
          <w:ilvl w:val="1"/>
          <w:numId w:val="35"/>
        </w:numPr>
        <w:rPr>
          <w:rFonts w:ascii="Verdana" w:hAnsi="Verdana"/>
          <w:sz w:val="17"/>
          <w:szCs w:val="17"/>
        </w:rPr>
      </w:pPr>
      <w:r>
        <w:rPr>
          <w:rFonts w:ascii="Verdana" w:hAnsi="Verdana"/>
          <w:sz w:val="17"/>
          <w:szCs w:val="17"/>
        </w:rPr>
        <w:t>Describe its projected role in the AFNR Value Chain</w:t>
      </w:r>
      <w:r w:rsidRPr="00611C37">
        <w:rPr>
          <w:rFonts w:ascii="Verdana" w:hAnsi="Verdana"/>
          <w:sz w:val="17"/>
          <w:szCs w:val="17"/>
        </w:rPr>
        <w:t>:</w:t>
      </w:r>
    </w:p>
    <w:p w14:paraId="4288238B" w14:textId="77777777" w:rsidR="00BA09A9" w:rsidRPr="00611C37" w:rsidRDefault="00BA09A9" w:rsidP="00BA09A9">
      <w:pPr>
        <w:rPr>
          <w:rFonts w:ascii="Verdana" w:hAnsi="Verdana"/>
          <w:sz w:val="17"/>
          <w:szCs w:val="17"/>
        </w:rPr>
      </w:pPr>
    </w:p>
    <w:p w14:paraId="7BC8597E" w14:textId="77777777" w:rsidR="00BA09A9" w:rsidRPr="00611C37" w:rsidRDefault="00BA09A9" w:rsidP="00BA09A9">
      <w:pPr>
        <w:rPr>
          <w:rFonts w:ascii="Verdana" w:hAnsi="Verdana"/>
          <w:sz w:val="17"/>
          <w:szCs w:val="17"/>
        </w:rPr>
      </w:pPr>
    </w:p>
    <w:p w14:paraId="501E3A59" w14:textId="77777777" w:rsidR="00BA09A9" w:rsidRPr="00611C37" w:rsidRDefault="00BA09A9" w:rsidP="00BA09A9">
      <w:pPr>
        <w:rPr>
          <w:rFonts w:ascii="Verdana" w:hAnsi="Verdana"/>
          <w:sz w:val="17"/>
          <w:szCs w:val="17"/>
        </w:rPr>
      </w:pPr>
    </w:p>
    <w:p w14:paraId="32B140AC" w14:textId="77777777" w:rsidR="00BA09A9" w:rsidRPr="00611C37" w:rsidRDefault="00BA09A9" w:rsidP="00BA09A9">
      <w:pPr>
        <w:rPr>
          <w:rFonts w:ascii="Verdana" w:hAnsi="Verdana"/>
          <w:sz w:val="17"/>
          <w:szCs w:val="17"/>
        </w:rPr>
      </w:pPr>
    </w:p>
    <w:p w14:paraId="550AE63E" w14:textId="77777777" w:rsidR="00BA09A9" w:rsidRPr="00611C37" w:rsidRDefault="00BA09A9" w:rsidP="00BA09A9">
      <w:pPr>
        <w:rPr>
          <w:rFonts w:ascii="Verdana" w:hAnsi="Verdana"/>
          <w:sz w:val="17"/>
          <w:szCs w:val="17"/>
        </w:rPr>
      </w:pPr>
    </w:p>
    <w:p w14:paraId="1E2FB79C" w14:textId="77777777" w:rsidR="00BA09A9" w:rsidRPr="00611C37" w:rsidRDefault="00BA09A9" w:rsidP="00BA09A9">
      <w:pPr>
        <w:rPr>
          <w:rFonts w:ascii="Verdana" w:hAnsi="Verdana"/>
          <w:sz w:val="17"/>
          <w:szCs w:val="17"/>
        </w:rPr>
      </w:pPr>
    </w:p>
    <w:p w14:paraId="27A3A268" w14:textId="77777777" w:rsidR="00BA09A9" w:rsidRPr="00611C37" w:rsidRDefault="00BA09A9" w:rsidP="00BA09A9">
      <w:pPr>
        <w:rPr>
          <w:rFonts w:ascii="Verdana" w:hAnsi="Verdana"/>
          <w:sz w:val="17"/>
          <w:szCs w:val="17"/>
        </w:rPr>
      </w:pPr>
    </w:p>
    <w:p w14:paraId="4B9A353D" w14:textId="77777777" w:rsidR="00BA09A9" w:rsidRDefault="00BA09A9" w:rsidP="00BA09A9">
      <w:pPr>
        <w:rPr>
          <w:rFonts w:ascii="Verdana" w:hAnsi="Verdana"/>
          <w:sz w:val="17"/>
          <w:szCs w:val="17"/>
        </w:rPr>
      </w:pPr>
    </w:p>
    <w:p w14:paraId="187DB78D" w14:textId="77777777" w:rsidR="007E75F6" w:rsidRDefault="007E75F6" w:rsidP="00BA09A9">
      <w:pPr>
        <w:rPr>
          <w:rFonts w:ascii="Verdana" w:hAnsi="Verdana"/>
          <w:sz w:val="17"/>
          <w:szCs w:val="17"/>
        </w:rPr>
      </w:pPr>
    </w:p>
    <w:p w14:paraId="29F76248" w14:textId="77777777" w:rsidR="007E75F6" w:rsidRDefault="007E75F6" w:rsidP="00BA09A9">
      <w:pPr>
        <w:rPr>
          <w:rFonts w:ascii="Verdana" w:hAnsi="Verdana"/>
          <w:sz w:val="17"/>
          <w:szCs w:val="17"/>
        </w:rPr>
      </w:pPr>
    </w:p>
    <w:p w14:paraId="128237A1" w14:textId="77777777" w:rsidR="007E75F6" w:rsidRDefault="007E75F6" w:rsidP="00BA09A9">
      <w:pPr>
        <w:rPr>
          <w:rFonts w:ascii="Verdana" w:hAnsi="Verdana"/>
          <w:sz w:val="17"/>
          <w:szCs w:val="17"/>
        </w:rPr>
      </w:pPr>
    </w:p>
    <w:p w14:paraId="289CDC4E" w14:textId="77777777" w:rsidR="007E75F6" w:rsidRDefault="007E75F6" w:rsidP="00BA09A9">
      <w:pPr>
        <w:rPr>
          <w:rFonts w:ascii="Verdana" w:hAnsi="Verdana"/>
          <w:sz w:val="17"/>
          <w:szCs w:val="17"/>
        </w:rPr>
      </w:pPr>
    </w:p>
    <w:p w14:paraId="24BC5462" w14:textId="77777777" w:rsidR="007E75F6" w:rsidRDefault="007E75F6" w:rsidP="00BA09A9">
      <w:pPr>
        <w:rPr>
          <w:rFonts w:ascii="Verdana" w:hAnsi="Verdana"/>
          <w:sz w:val="17"/>
          <w:szCs w:val="17"/>
        </w:rPr>
      </w:pPr>
    </w:p>
    <w:p w14:paraId="67FE0858" w14:textId="77777777" w:rsidR="007E75F6" w:rsidRDefault="007E75F6" w:rsidP="00BA09A9">
      <w:pPr>
        <w:rPr>
          <w:rFonts w:ascii="Verdana" w:hAnsi="Verdana"/>
          <w:sz w:val="17"/>
          <w:szCs w:val="17"/>
        </w:rPr>
      </w:pPr>
    </w:p>
    <w:p w14:paraId="17930285" w14:textId="77777777" w:rsidR="007E75F6" w:rsidRPr="00611C37" w:rsidRDefault="007E75F6" w:rsidP="00BA09A9">
      <w:pPr>
        <w:rPr>
          <w:rFonts w:ascii="Verdana" w:hAnsi="Verdana"/>
          <w:sz w:val="17"/>
          <w:szCs w:val="17"/>
        </w:rPr>
      </w:pPr>
    </w:p>
    <w:p w14:paraId="75F94D9B" w14:textId="77777777" w:rsidR="00BA09A9" w:rsidRPr="00611C37" w:rsidRDefault="00BA09A9" w:rsidP="00BA09A9">
      <w:pPr>
        <w:rPr>
          <w:rFonts w:ascii="Verdana" w:hAnsi="Verdana"/>
          <w:sz w:val="17"/>
          <w:szCs w:val="17"/>
        </w:rPr>
      </w:pPr>
    </w:p>
    <w:p w14:paraId="78233B73" w14:textId="77777777" w:rsidR="00BA09A9" w:rsidRPr="00611C37" w:rsidRDefault="00BA09A9" w:rsidP="00BA09A9">
      <w:pPr>
        <w:rPr>
          <w:rFonts w:ascii="Verdana" w:hAnsi="Verdana"/>
          <w:sz w:val="17"/>
          <w:szCs w:val="17"/>
        </w:rPr>
      </w:pPr>
    </w:p>
    <w:p w14:paraId="7AACACA0" w14:textId="77777777" w:rsidR="00BA09A9" w:rsidRPr="00611C37" w:rsidRDefault="00BA09A9" w:rsidP="00BA09A9">
      <w:pPr>
        <w:rPr>
          <w:rFonts w:ascii="Verdana" w:hAnsi="Verdana"/>
          <w:sz w:val="17"/>
          <w:szCs w:val="17"/>
        </w:rPr>
      </w:pPr>
    </w:p>
    <w:p w14:paraId="13F7147E" w14:textId="404F2FC6" w:rsidR="00BA09A9" w:rsidRPr="007E75F6" w:rsidRDefault="0077764D" w:rsidP="00BA09A9">
      <w:pPr>
        <w:pStyle w:val="ListParagraph"/>
        <w:numPr>
          <w:ilvl w:val="1"/>
          <w:numId w:val="35"/>
        </w:numPr>
        <w:rPr>
          <w:rFonts w:ascii="Verdana" w:hAnsi="Verdana"/>
          <w:sz w:val="17"/>
          <w:szCs w:val="17"/>
        </w:rPr>
      </w:pPr>
      <w:r>
        <w:rPr>
          <w:rFonts w:ascii="Verdana" w:hAnsi="Verdana"/>
          <w:sz w:val="17"/>
          <w:szCs w:val="17"/>
        </w:rPr>
        <w:t>What is the p</w:t>
      </w:r>
      <w:r w:rsidRPr="00611C37">
        <w:rPr>
          <w:rFonts w:ascii="Verdana" w:hAnsi="Verdana"/>
          <w:sz w:val="17"/>
          <w:szCs w:val="17"/>
        </w:rPr>
        <w:t xml:space="preserve">rojected </w:t>
      </w:r>
      <w:r w:rsidR="00BA09A9" w:rsidRPr="00611C37">
        <w:rPr>
          <w:rFonts w:ascii="Verdana" w:hAnsi="Verdana"/>
          <w:sz w:val="17"/>
          <w:szCs w:val="17"/>
        </w:rPr>
        <w:t>cost of the innovation/product</w:t>
      </w:r>
      <w:r>
        <w:rPr>
          <w:rFonts w:ascii="Verdana" w:hAnsi="Verdana"/>
          <w:sz w:val="17"/>
          <w:szCs w:val="17"/>
        </w:rPr>
        <w:t>?</w:t>
      </w:r>
    </w:p>
    <w:p w14:paraId="27CCDA5A" w14:textId="77777777" w:rsidR="00BA09A9" w:rsidRDefault="00BA09A9" w:rsidP="00976A74">
      <w:pPr>
        <w:pStyle w:val="FFABody"/>
      </w:pPr>
    </w:p>
    <w:p w14:paraId="02E51E65" w14:textId="77777777" w:rsidR="00976A74" w:rsidRDefault="00976A74" w:rsidP="00976A74">
      <w:pPr>
        <w:pStyle w:val="FFABody"/>
      </w:pPr>
    </w:p>
    <w:p w14:paraId="43739730" w14:textId="77777777" w:rsidR="008176F9" w:rsidRDefault="008176F9" w:rsidP="00976A74">
      <w:pPr>
        <w:pStyle w:val="FFATitle"/>
        <w:rPr>
          <w:rFonts w:ascii="Verdana" w:hAnsi="Verdana"/>
          <w:sz w:val="17"/>
          <w:szCs w:val="17"/>
        </w:rPr>
        <w:sectPr w:rsidR="008176F9" w:rsidSect="00F976F4">
          <w:pgSz w:w="12240" w:h="15840" w:code="1"/>
          <w:pgMar w:top="990" w:right="720" w:bottom="1170" w:left="720" w:header="720" w:footer="720" w:gutter="0"/>
          <w:cols w:space="720"/>
          <w:titlePg/>
          <w:docGrid w:linePitch="360"/>
        </w:sectPr>
      </w:pPr>
    </w:p>
    <w:p w14:paraId="25213CA6" w14:textId="6F0A1EA3" w:rsidR="008176F9" w:rsidRPr="008A1143" w:rsidRDefault="000B5571" w:rsidP="008176F9">
      <w:pPr>
        <w:pStyle w:val="FFATitle"/>
        <w:spacing w:before="120"/>
        <w:rPr>
          <w:sz w:val="36"/>
          <w:szCs w:val="36"/>
        </w:rPr>
      </w:pPr>
      <w:r w:rsidRPr="00876B65">
        <w:rPr>
          <w:noProof/>
          <w:sz w:val="28"/>
          <w:szCs w:val="28"/>
        </w:rPr>
        <w:lastRenderedPageBreak/>
        <mc:AlternateContent>
          <mc:Choice Requires="wps">
            <w:drawing>
              <wp:anchor distT="0" distB="0" distL="114300" distR="114300" simplePos="0" relativeHeight="251664384" behindDoc="0" locked="0" layoutInCell="1" allowOverlap="1" wp14:anchorId="34074F28" wp14:editId="4D825B38">
                <wp:simplePos x="0" y="0"/>
                <wp:positionH relativeFrom="margin">
                  <wp:posOffset>3762375</wp:posOffset>
                </wp:positionH>
                <wp:positionV relativeFrom="paragraph">
                  <wp:posOffset>-693737</wp:posOffset>
                </wp:positionV>
                <wp:extent cx="2857500" cy="1290637"/>
                <wp:effectExtent l="0" t="0" r="19050" b="24130"/>
                <wp:wrapNone/>
                <wp:docPr id="2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290637"/>
                        </a:xfrm>
                        <a:prstGeom prst="rect">
                          <a:avLst/>
                        </a:prstGeom>
                        <a:solidFill>
                          <a:srgbClr val="FFFFFF"/>
                        </a:solidFill>
                        <a:ln w="9525">
                          <a:solidFill>
                            <a:srgbClr val="000000"/>
                          </a:solidFill>
                          <a:miter lim="800000"/>
                          <a:headEnd/>
                          <a:tailEnd/>
                        </a:ln>
                      </wps:spPr>
                      <wps:txbx>
                        <w:txbxContent>
                          <w:p w14:paraId="10276269"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51F70E1D" w14:textId="537862DA"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074F28" id="Text Box 29" o:spid="_x0000_s1042" type="#_x0000_t202" style="position:absolute;margin-left:296.25pt;margin-top:-54.6pt;width:225pt;height:101.6pt;z-index:2516643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9TQFFQIAACgEAAAOAAAAZHJzL2Uyb0RvYy54bWysk9uO2yAQhu8r9R0Q940dN0crzmqbbapK&#10;24O07QNgjGNUzFAgsdOn3wF7s+nppqovEOOBf2a+GTY3favISVgnQRd0OkkpEZpDJfWhoF+/7F+t&#10;KHGe6Yop0KKgZ+Hozfbli01ncpFBA6oSlqCIdnlnCtp4b/IkcbwRLXMTMEKjswbbMo+mPSSVZR2q&#10;tyrJ0nSRdGArY4EL5/Dv3eCk26hf14L7T3XthCeqoJibj6uNaxnWZLth+cEy00g+psH+IYuWSY1B&#10;L1J3zDNytPI3qVZyCw5qP+HQJlDXkotYA1YzTX+p5qFhRsRaEI4zF0zu/8nyj6cH89kS37+BHhsY&#10;i3DmHvg3RzTsGqYP4tZa6BrBKgw8DciSzrh8vBpQu9wFkbL7ABU2mR09RKG+tm2ggnUSVMcGnC/Q&#10;Re8Jx5/Zar6cp+ji6Jtm63TxehljsPzpurHOvxPQkrApqMWuRnl2unc+pMPypyMhmgMlq71UKhr2&#10;UO6UJSeGE7CP36j+0zGlSVfQ9TybDwT+KpHG708SrfQ4ykq2BV1dDrE8cHurqzhonkk17DFlpUeQ&#10;gd1A0fdlT2SFHBYhQgBbQnVGtBaG0cWnhpsG7A9KOhzbgrrvR2YFJeq9xvasp7NZmPNozObLDA17&#10;7SmvPUxzlCqop2TY7nx8GwGchltsYy0j4OdMxpxxHCP38emEeb+246nnB759BAAA//8DAFBLAwQU&#10;AAYACAAAACEAW2pOb+EAAAAMAQAADwAAAGRycy9kb3ducmV2LnhtbEyPy07DMBBF90j8gzVIbFBr&#10;N6SPhDgVQgLBDkoFWzeeJhHxONhuGv4eZwXLmTm6c26xHU3HBnS+tSRhMRfAkCqrW6ol7N8fZxtg&#10;PijSqrOEEn7Qw7a8vChUru2Z3nDYhZrFEPK5ktCE0Oec+6pBo/zc9kjxdrTOqBBHV3Pt1DmGm44n&#10;Qqy4US3FD43q8aHB6mt3MhI26fPw6V9uXz+q1bHLws16ePp2Ul5fjfd3wAKO4Q+GST+qQxmdDvZE&#10;2rNOwjJLlhGVMFuILAE2ISKddgcJWSqAlwX/X6L8BQAA//8DAFBLAQItABQABgAIAAAAIQC2gziS&#10;/gAAAOEBAAATAAAAAAAAAAAAAAAAAAAAAABbQ29udGVudF9UeXBlc10ueG1sUEsBAi0AFAAGAAgA&#10;AAAhADj9If/WAAAAlAEAAAsAAAAAAAAAAAAAAAAALwEAAF9yZWxzLy5yZWxzUEsBAi0AFAAGAAgA&#10;AAAhALf1NAUVAgAAKAQAAA4AAAAAAAAAAAAAAAAALgIAAGRycy9lMm9Eb2MueG1sUEsBAi0AFAAG&#10;AAgAAAAhAFtqTm/hAAAADAEAAA8AAAAAAAAAAAAAAAAAbwQAAGRycy9kb3ducmV2LnhtbFBLBQYA&#10;AAAABAAEAPMAAAB9BQAAAAA=&#10;">
                <v:textbox>
                  <w:txbxContent>
                    <w:p w14:paraId="10276269" w14:textId="77777777" w:rsidR="0037094F" w:rsidRPr="006B1BD3" w:rsidRDefault="0037094F" w:rsidP="000B5571">
                      <w:pPr>
                        <w:rPr>
                          <w:rFonts w:ascii="Verdana" w:hAnsi="Verdana"/>
                          <w:b/>
                          <w:sz w:val="14"/>
                          <w:szCs w:val="14"/>
                        </w:rPr>
                      </w:pPr>
                      <w:r w:rsidRPr="006B1BD3">
                        <w:rPr>
                          <w:rFonts w:ascii="Verdana" w:hAnsi="Verdana"/>
                          <w:sz w:val="14"/>
                          <w:szCs w:val="14"/>
                        </w:rPr>
                        <w:t>Aligned to the following standards:</w:t>
                      </w:r>
                    </w:p>
                    <w:p w14:paraId="51F70E1D" w14:textId="537862DA" w:rsidR="0037094F" w:rsidRPr="006B1BD3" w:rsidRDefault="0037094F" w:rsidP="000B5571">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008176F9">
        <w:rPr>
          <w:sz w:val="36"/>
          <w:szCs w:val="36"/>
        </w:rPr>
        <w:t xml:space="preserve">Securing </w:t>
      </w:r>
      <w:r w:rsidR="00BB5B1E">
        <w:rPr>
          <w:sz w:val="36"/>
          <w:szCs w:val="36"/>
        </w:rPr>
        <w:t xml:space="preserve">Innovative Ideas </w:t>
      </w:r>
      <w:r w:rsidR="00F36B72">
        <w:rPr>
          <w:sz w:val="36"/>
          <w:szCs w:val="36"/>
        </w:rPr>
        <w:br/>
      </w:r>
      <w:r w:rsidR="00BB5B1E">
        <w:rPr>
          <w:sz w:val="36"/>
          <w:szCs w:val="36"/>
        </w:rPr>
        <w:t>in the AFNR Value Chain</w:t>
      </w:r>
    </w:p>
    <w:p w14:paraId="75A59894" w14:textId="77777777" w:rsidR="00256ED7" w:rsidRDefault="00256ED7" w:rsidP="00256ED7">
      <w:pPr>
        <w:pStyle w:val="FFASub1"/>
        <w:spacing w:line="240" w:lineRule="auto"/>
      </w:pPr>
      <w:r w:rsidRPr="00611C37">
        <w:t>Directions:</w:t>
      </w:r>
    </w:p>
    <w:p w14:paraId="6CDB5961" w14:textId="74422C6E" w:rsidR="00256ED7" w:rsidRDefault="00256ED7" w:rsidP="00256ED7">
      <w:pPr>
        <w:pStyle w:val="FFABody"/>
      </w:pPr>
      <w:r>
        <w:t xml:space="preserve">The best way to </w:t>
      </w:r>
      <w:r w:rsidR="000F263A">
        <w:t>empower innovative and creative</w:t>
      </w:r>
      <w:r>
        <w:t xml:space="preserve"> </w:t>
      </w:r>
      <w:r w:rsidR="000F263A">
        <w:t>ideas for the AFNR Value Chain is to observe other ideas.</w:t>
      </w:r>
    </w:p>
    <w:p w14:paraId="3600C291" w14:textId="48F593C9" w:rsidR="00256ED7" w:rsidRDefault="00256ED7" w:rsidP="00256ED7">
      <w:pPr>
        <w:pStyle w:val="FFABody"/>
      </w:pPr>
      <w:r>
        <w:t xml:space="preserve">Think critically about your classmates’ </w:t>
      </w:r>
      <w:r w:rsidR="000F263A">
        <w:t>innovation</w:t>
      </w:r>
      <w:r>
        <w:t xml:space="preserve"> presentations. </w:t>
      </w:r>
    </w:p>
    <w:p w14:paraId="563516E8" w14:textId="77777777" w:rsidR="00256ED7" w:rsidRDefault="00256ED7" w:rsidP="00256ED7">
      <w:pPr>
        <w:pStyle w:val="FFABody"/>
      </w:pPr>
    </w:p>
    <w:p w14:paraId="4DBCA124" w14:textId="77777777" w:rsidR="00256ED7" w:rsidRDefault="00256ED7" w:rsidP="00256ED7">
      <w:pPr>
        <w:pStyle w:val="FFABody"/>
        <w:rPr>
          <w:color w:val="000000" w:themeColor="text1"/>
        </w:rPr>
      </w:pPr>
      <w:r>
        <w:rPr>
          <w:color w:val="000000" w:themeColor="text1"/>
        </w:rPr>
        <w:t>Complete the following:</w:t>
      </w:r>
    </w:p>
    <w:p w14:paraId="587EBA44" w14:textId="2050DE5C" w:rsidR="00256ED7" w:rsidRDefault="00256ED7" w:rsidP="00256ED7">
      <w:pPr>
        <w:pStyle w:val="FFABody"/>
        <w:numPr>
          <w:ilvl w:val="0"/>
          <w:numId w:val="9"/>
        </w:numPr>
        <w:ind w:left="720"/>
      </w:pPr>
      <w:r>
        <w:t xml:space="preserve">Following each presentation, capture takeaways from the </w:t>
      </w:r>
      <w:r w:rsidR="000F263A">
        <w:t>innovations</w:t>
      </w:r>
      <w:r>
        <w:t xml:space="preserve"> </w:t>
      </w:r>
      <w:r w:rsidR="000F263A">
        <w:t>shared</w:t>
      </w:r>
      <w:r>
        <w:t xml:space="preserve"> by your classmates. </w:t>
      </w:r>
    </w:p>
    <w:p w14:paraId="10BCBAE4" w14:textId="77777777" w:rsidR="00256ED7" w:rsidRPr="00423436" w:rsidRDefault="00256ED7" w:rsidP="00256ED7">
      <w:pPr>
        <w:pStyle w:val="FFABody"/>
        <w:numPr>
          <w:ilvl w:val="0"/>
          <w:numId w:val="9"/>
        </w:numPr>
        <w:ind w:left="720"/>
        <w:rPr>
          <w:rFonts w:eastAsiaTheme="minorEastAsia"/>
          <w:lang w:eastAsia="ja-JP"/>
        </w:rPr>
      </w:pPr>
      <w:r>
        <w:t xml:space="preserve">Record responses below. </w:t>
      </w:r>
    </w:p>
    <w:p w14:paraId="1C6D3E0E" w14:textId="77777777" w:rsidR="000F263A" w:rsidRDefault="000F263A" w:rsidP="00256ED7">
      <w:pPr>
        <w:pStyle w:val="FFABody"/>
        <w:rPr>
          <w:color w:val="000000" w:themeColor="text1"/>
        </w:rPr>
      </w:pPr>
    </w:p>
    <w:p w14:paraId="25F2655F" w14:textId="77777777" w:rsidR="000F263A" w:rsidRDefault="000F263A" w:rsidP="00256ED7">
      <w:pPr>
        <w:pStyle w:val="FFABody"/>
      </w:pPr>
    </w:p>
    <w:p w14:paraId="4674C46F" w14:textId="642B447C" w:rsidR="00256ED7" w:rsidRPr="00E22A09" w:rsidRDefault="00BC2887" w:rsidP="00256ED7">
      <w:pPr>
        <w:pStyle w:val="FFABody"/>
        <w:rPr>
          <w:b/>
          <w:color w:val="1F497D" w:themeColor="text2"/>
          <w:sz w:val="20"/>
        </w:rPr>
      </w:pPr>
      <w:r>
        <w:rPr>
          <w:b/>
          <w:color w:val="1F497D" w:themeColor="text2"/>
          <w:sz w:val="20"/>
        </w:rPr>
        <w:t>Innovation(s)</w:t>
      </w:r>
      <w:r w:rsidR="00256ED7">
        <w:rPr>
          <w:b/>
          <w:color w:val="1F497D" w:themeColor="text2"/>
          <w:sz w:val="20"/>
        </w:rPr>
        <w:t xml:space="preserve"> p</w:t>
      </w:r>
      <w:r w:rsidR="00256ED7" w:rsidRPr="00E22A09">
        <w:rPr>
          <w:b/>
          <w:color w:val="1F497D" w:themeColor="text2"/>
          <w:sz w:val="20"/>
        </w:rPr>
        <w:t>resented: ________________________________________________</w:t>
      </w:r>
    </w:p>
    <w:p w14:paraId="08A0C1A0" w14:textId="77777777" w:rsidR="00256ED7" w:rsidRDefault="00256ED7" w:rsidP="00256ED7">
      <w:pPr>
        <w:pStyle w:val="FFASub1"/>
        <w:spacing w:line="240" w:lineRule="auto"/>
      </w:pPr>
    </w:p>
    <w:tbl>
      <w:tblPr>
        <w:tblStyle w:val="TableGrid"/>
        <w:tblW w:w="0" w:type="auto"/>
        <w:jc w:val="center"/>
        <w:tblLook w:val="04A0" w:firstRow="1" w:lastRow="0" w:firstColumn="1" w:lastColumn="0" w:noHBand="0" w:noVBand="1"/>
      </w:tblPr>
      <w:tblGrid>
        <w:gridCol w:w="3571"/>
        <w:gridCol w:w="3571"/>
        <w:gridCol w:w="3571"/>
      </w:tblGrid>
      <w:tr w:rsidR="00256ED7" w14:paraId="45BFF9EF" w14:textId="77777777" w:rsidTr="00C3074B">
        <w:trPr>
          <w:trHeight w:val="3491"/>
          <w:jc w:val="center"/>
        </w:trPr>
        <w:tc>
          <w:tcPr>
            <w:tcW w:w="3571" w:type="dxa"/>
          </w:tcPr>
          <w:p w14:paraId="1A30CECD" w14:textId="77777777" w:rsidR="00256ED7" w:rsidRPr="00E22A09" w:rsidRDefault="00256ED7" w:rsidP="00C3074B">
            <w:pPr>
              <w:pStyle w:val="FFASub1"/>
              <w:spacing w:line="240" w:lineRule="auto"/>
              <w:rPr>
                <w:rFonts w:ascii="Verdana" w:eastAsiaTheme="minorHAnsi" w:hAnsi="Verdana" w:cs="Lasiver-Regular"/>
                <w:caps w:val="0"/>
                <w:color w:val="1F497D" w:themeColor="text2"/>
                <w:sz w:val="20"/>
                <w:szCs w:val="17"/>
                <w:lang w:eastAsia="en-US"/>
              </w:rPr>
            </w:pPr>
          </w:p>
          <w:p w14:paraId="5D7A4060" w14:textId="521C6EB6" w:rsidR="00256ED7" w:rsidRPr="00E22A09" w:rsidRDefault="00256ED7" w:rsidP="000F263A">
            <w:pPr>
              <w:pStyle w:val="FFASub1"/>
              <w:spacing w:line="240" w:lineRule="auto"/>
              <w:rPr>
                <w:rFonts w:ascii="Verdana" w:eastAsiaTheme="minorHAnsi" w:hAnsi="Verdana" w:cs="Lasiver-Regular"/>
                <w:caps w:val="0"/>
                <w:color w:val="1F497D" w:themeColor="text2"/>
                <w:sz w:val="20"/>
                <w:szCs w:val="17"/>
                <w:lang w:eastAsia="en-US"/>
              </w:rPr>
            </w:pPr>
            <w:r w:rsidRPr="00E22A09">
              <w:rPr>
                <w:rFonts w:ascii="Verdana" w:eastAsiaTheme="minorHAnsi" w:hAnsi="Verdana" w:cs="Lasiver-Regular"/>
                <w:caps w:val="0"/>
                <w:color w:val="1F497D" w:themeColor="text2"/>
                <w:sz w:val="20"/>
                <w:szCs w:val="17"/>
                <w:lang w:eastAsia="en-US"/>
              </w:rPr>
              <w:t>Background</w:t>
            </w:r>
            <w:r w:rsidR="000F263A">
              <w:rPr>
                <w:rFonts w:ascii="Verdana" w:eastAsiaTheme="minorHAnsi" w:hAnsi="Verdana" w:cs="Lasiver-Regular"/>
                <w:caps w:val="0"/>
                <w:color w:val="1F497D" w:themeColor="text2"/>
                <w:sz w:val="20"/>
                <w:szCs w:val="17"/>
                <w:lang w:eastAsia="en-US"/>
              </w:rPr>
              <w:t>/Need for</w:t>
            </w:r>
            <w:r w:rsidRPr="00E22A09">
              <w:rPr>
                <w:rFonts w:ascii="Verdana" w:eastAsiaTheme="minorHAnsi" w:hAnsi="Verdana" w:cs="Lasiver-Regular"/>
                <w:caps w:val="0"/>
                <w:color w:val="1F497D" w:themeColor="text2"/>
                <w:sz w:val="20"/>
                <w:szCs w:val="17"/>
                <w:lang w:eastAsia="en-US"/>
              </w:rPr>
              <w:t xml:space="preserve"> the </w:t>
            </w:r>
            <w:r w:rsidR="00BC2887">
              <w:rPr>
                <w:rFonts w:ascii="Verdana" w:eastAsiaTheme="minorHAnsi" w:hAnsi="Verdana" w:cs="Lasiver-Regular"/>
                <w:caps w:val="0"/>
                <w:color w:val="1F497D" w:themeColor="text2"/>
                <w:sz w:val="20"/>
                <w:szCs w:val="17"/>
                <w:lang w:eastAsia="en-US"/>
              </w:rPr>
              <w:t>Innovation</w:t>
            </w:r>
            <w:r w:rsidRPr="00E22A09">
              <w:rPr>
                <w:rFonts w:ascii="Verdana" w:eastAsiaTheme="minorHAnsi" w:hAnsi="Verdana" w:cs="Lasiver-Regular"/>
                <w:caps w:val="0"/>
                <w:color w:val="1F497D" w:themeColor="text2"/>
                <w:sz w:val="20"/>
                <w:szCs w:val="17"/>
                <w:lang w:eastAsia="en-US"/>
              </w:rPr>
              <w:t xml:space="preserve">: </w:t>
            </w:r>
          </w:p>
        </w:tc>
        <w:tc>
          <w:tcPr>
            <w:tcW w:w="3571" w:type="dxa"/>
          </w:tcPr>
          <w:p w14:paraId="36047BAA" w14:textId="77777777" w:rsidR="00256ED7" w:rsidRPr="00E22A09" w:rsidRDefault="00256ED7" w:rsidP="00C3074B">
            <w:pPr>
              <w:pStyle w:val="FFASub1"/>
              <w:spacing w:line="240" w:lineRule="auto"/>
              <w:rPr>
                <w:rFonts w:ascii="Verdana" w:eastAsiaTheme="minorHAnsi" w:hAnsi="Verdana" w:cs="Lasiver-Regular"/>
                <w:caps w:val="0"/>
                <w:color w:val="1F497D" w:themeColor="text2"/>
                <w:sz w:val="20"/>
                <w:szCs w:val="17"/>
                <w:lang w:eastAsia="en-US"/>
              </w:rPr>
            </w:pPr>
          </w:p>
          <w:p w14:paraId="65090BF6" w14:textId="7575BDDE" w:rsidR="00256ED7" w:rsidRPr="00E22A09" w:rsidRDefault="00256ED7" w:rsidP="00BC2887">
            <w:pPr>
              <w:pStyle w:val="FFASub1"/>
              <w:spacing w:line="240" w:lineRule="auto"/>
              <w:rPr>
                <w:rFonts w:ascii="Verdana" w:eastAsiaTheme="minorHAnsi" w:hAnsi="Verdana" w:cs="Lasiver-Regular"/>
                <w:caps w:val="0"/>
                <w:color w:val="1F497D" w:themeColor="text2"/>
                <w:sz w:val="20"/>
                <w:szCs w:val="17"/>
                <w:lang w:eastAsia="en-US"/>
              </w:rPr>
            </w:pPr>
            <w:r w:rsidRPr="00E22A09">
              <w:rPr>
                <w:rFonts w:ascii="Verdana" w:eastAsiaTheme="minorHAnsi" w:hAnsi="Verdana" w:cs="Lasiver-Regular"/>
                <w:caps w:val="0"/>
                <w:color w:val="1F497D" w:themeColor="text2"/>
                <w:sz w:val="20"/>
                <w:szCs w:val="17"/>
                <w:lang w:eastAsia="en-US"/>
              </w:rPr>
              <w:t xml:space="preserve">Impact of the </w:t>
            </w:r>
            <w:r w:rsidR="00BC2887">
              <w:rPr>
                <w:rFonts w:ascii="Verdana" w:eastAsiaTheme="minorHAnsi" w:hAnsi="Verdana" w:cs="Lasiver-Regular"/>
                <w:caps w:val="0"/>
                <w:color w:val="1F497D" w:themeColor="text2"/>
                <w:sz w:val="20"/>
                <w:szCs w:val="17"/>
                <w:lang w:eastAsia="en-US"/>
              </w:rPr>
              <w:t>Innovation</w:t>
            </w:r>
            <w:r w:rsidRPr="00E22A09">
              <w:rPr>
                <w:rFonts w:ascii="Verdana" w:eastAsiaTheme="minorHAnsi" w:hAnsi="Verdana" w:cs="Lasiver-Regular"/>
                <w:caps w:val="0"/>
                <w:color w:val="1F497D" w:themeColor="text2"/>
                <w:sz w:val="20"/>
                <w:szCs w:val="17"/>
                <w:lang w:eastAsia="en-US"/>
              </w:rPr>
              <w:t>:</w:t>
            </w:r>
          </w:p>
        </w:tc>
        <w:tc>
          <w:tcPr>
            <w:tcW w:w="3571" w:type="dxa"/>
          </w:tcPr>
          <w:p w14:paraId="67BF474B" w14:textId="77777777" w:rsidR="00256ED7" w:rsidRDefault="00256ED7" w:rsidP="00C3074B">
            <w:pPr>
              <w:pStyle w:val="FFASub1"/>
              <w:spacing w:line="240" w:lineRule="auto"/>
              <w:rPr>
                <w:rFonts w:ascii="Verdana" w:eastAsiaTheme="minorHAnsi" w:hAnsi="Verdana" w:cs="Lasiver-Regular"/>
                <w:caps w:val="0"/>
                <w:color w:val="1F497D" w:themeColor="text2"/>
                <w:sz w:val="20"/>
                <w:szCs w:val="17"/>
                <w:lang w:eastAsia="en-US"/>
              </w:rPr>
            </w:pPr>
          </w:p>
          <w:p w14:paraId="165B4057" w14:textId="76FAF1BF"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r>
              <w:rPr>
                <w:rFonts w:ascii="Verdana" w:eastAsiaTheme="minorHAnsi" w:hAnsi="Verdana" w:cs="Lasiver-Regular"/>
                <w:caps w:val="0"/>
                <w:color w:val="1F497D" w:themeColor="text2"/>
                <w:sz w:val="20"/>
                <w:szCs w:val="17"/>
                <w:lang w:eastAsia="en-US"/>
              </w:rPr>
              <w:t>Risks to Innovation:</w:t>
            </w:r>
          </w:p>
        </w:tc>
      </w:tr>
    </w:tbl>
    <w:p w14:paraId="70E425BB" w14:textId="77777777" w:rsidR="00256ED7" w:rsidRDefault="00256ED7" w:rsidP="00256ED7">
      <w:pPr>
        <w:pStyle w:val="FFABody"/>
      </w:pPr>
    </w:p>
    <w:p w14:paraId="7B8863F3" w14:textId="1085827F" w:rsidR="00256ED7" w:rsidRDefault="00256ED7" w:rsidP="00256ED7">
      <w:pPr>
        <w:pStyle w:val="FFABody"/>
      </w:pPr>
      <w:r>
        <w:t xml:space="preserve">What was the biggest takeaway from this </w:t>
      </w:r>
      <w:r w:rsidR="000F263A">
        <w:t>presentation</w:t>
      </w:r>
      <w:r>
        <w:t>?</w:t>
      </w:r>
    </w:p>
    <w:p w14:paraId="3A6F6C92" w14:textId="77777777" w:rsidR="00256ED7" w:rsidRDefault="00256ED7" w:rsidP="00256ED7">
      <w:pPr>
        <w:pStyle w:val="FFATitle"/>
        <w:rPr>
          <w:rFonts w:ascii="Verdana" w:hAnsi="Verdana"/>
          <w:sz w:val="17"/>
          <w:szCs w:val="17"/>
        </w:rPr>
      </w:pPr>
    </w:p>
    <w:p w14:paraId="5FA4EA4A" w14:textId="77777777" w:rsidR="00256ED7" w:rsidRDefault="00256ED7" w:rsidP="00256ED7">
      <w:pPr>
        <w:pStyle w:val="FFATitle"/>
        <w:rPr>
          <w:rFonts w:ascii="Verdana" w:hAnsi="Verdana"/>
          <w:sz w:val="17"/>
          <w:szCs w:val="17"/>
        </w:rPr>
      </w:pPr>
    </w:p>
    <w:p w14:paraId="3FC4C64B" w14:textId="77777777" w:rsidR="00F36B72" w:rsidRPr="00E22A09" w:rsidRDefault="00F36B72" w:rsidP="00F36B72">
      <w:pPr>
        <w:pStyle w:val="FFABody"/>
        <w:rPr>
          <w:b/>
          <w:color w:val="1F497D" w:themeColor="text2"/>
          <w:sz w:val="20"/>
        </w:rPr>
      </w:pPr>
      <w:r>
        <w:rPr>
          <w:b/>
          <w:color w:val="1F497D" w:themeColor="text2"/>
          <w:sz w:val="20"/>
        </w:rPr>
        <w:t>Innovation(s) p</w:t>
      </w:r>
      <w:r w:rsidRPr="00E22A09">
        <w:rPr>
          <w:b/>
          <w:color w:val="1F497D" w:themeColor="text2"/>
          <w:sz w:val="20"/>
        </w:rPr>
        <w:t>resented: ________________________________________________</w:t>
      </w:r>
    </w:p>
    <w:p w14:paraId="714802E6" w14:textId="77777777" w:rsidR="00256ED7" w:rsidRDefault="00256ED7" w:rsidP="00256ED7">
      <w:pPr>
        <w:pStyle w:val="FFASub1"/>
        <w:spacing w:line="240" w:lineRule="auto"/>
      </w:pPr>
    </w:p>
    <w:tbl>
      <w:tblPr>
        <w:tblStyle w:val="TableGrid"/>
        <w:tblW w:w="0" w:type="auto"/>
        <w:jc w:val="center"/>
        <w:tblLook w:val="04A0" w:firstRow="1" w:lastRow="0" w:firstColumn="1" w:lastColumn="0" w:noHBand="0" w:noVBand="1"/>
      </w:tblPr>
      <w:tblGrid>
        <w:gridCol w:w="3571"/>
        <w:gridCol w:w="3571"/>
        <w:gridCol w:w="3571"/>
      </w:tblGrid>
      <w:tr w:rsidR="000F263A" w14:paraId="0C9AF3D3" w14:textId="77777777" w:rsidTr="00C3074B">
        <w:trPr>
          <w:trHeight w:val="3491"/>
          <w:jc w:val="center"/>
        </w:trPr>
        <w:tc>
          <w:tcPr>
            <w:tcW w:w="3571" w:type="dxa"/>
          </w:tcPr>
          <w:p w14:paraId="25DFB032" w14:textId="77777777"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p>
          <w:p w14:paraId="20690D66" w14:textId="117726E3"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r w:rsidRPr="00E22A09">
              <w:rPr>
                <w:rFonts w:ascii="Verdana" w:eastAsiaTheme="minorHAnsi" w:hAnsi="Verdana" w:cs="Lasiver-Regular"/>
                <w:caps w:val="0"/>
                <w:color w:val="1F497D" w:themeColor="text2"/>
                <w:sz w:val="20"/>
                <w:szCs w:val="17"/>
                <w:lang w:eastAsia="en-US"/>
              </w:rPr>
              <w:t>Background</w:t>
            </w:r>
            <w:r>
              <w:rPr>
                <w:rFonts w:ascii="Verdana" w:eastAsiaTheme="minorHAnsi" w:hAnsi="Verdana" w:cs="Lasiver-Regular"/>
                <w:caps w:val="0"/>
                <w:color w:val="1F497D" w:themeColor="text2"/>
                <w:sz w:val="20"/>
                <w:szCs w:val="17"/>
                <w:lang w:eastAsia="en-US"/>
              </w:rPr>
              <w:t>/Need for</w:t>
            </w:r>
            <w:r w:rsidRPr="00E22A09">
              <w:rPr>
                <w:rFonts w:ascii="Verdana" w:eastAsiaTheme="minorHAnsi" w:hAnsi="Verdana" w:cs="Lasiver-Regular"/>
                <w:caps w:val="0"/>
                <w:color w:val="1F497D" w:themeColor="text2"/>
                <w:sz w:val="20"/>
                <w:szCs w:val="17"/>
                <w:lang w:eastAsia="en-US"/>
              </w:rPr>
              <w:t xml:space="preserve"> the </w:t>
            </w:r>
            <w:r>
              <w:rPr>
                <w:rFonts w:ascii="Verdana" w:eastAsiaTheme="minorHAnsi" w:hAnsi="Verdana" w:cs="Lasiver-Regular"/>
                <w:caps w:val="0"/>
                <w:color w:val="1F497D" w:themeColor="text2"/>
                <w:sz w:val="20"/>
                <w:szCs w:val="17"/>
                <w:lang w:eastAsia="en-US"/>
              </w:rPr>
              <w:t>Innovation</w:t>
            </w:r>
            <w:r w:rsidRPr="00E22A09">
              <w:rPr>
                <w:rFonts w:ascii="Verdana" w:eastAsiaTheme="minorHAnsi" w:hAnsi="Verdana" w:cs="Lasiver-Regular"/>
                <w:caps w:val="0"/>
                <w:color w:val="1F497D" w:themeColor="text2"/>
                <w:sz w:val="20"/>
                <w:szCs w:val="17"/>
                <w:lang w:eastAsia="en-US"/>
              </w:rPr>
              <w:t xml:space="preserve">: </w:t>
            </w:r>
          </w:p>
        </w:tc>
        <w:tc>
          <w:tcPr>
            <w:tcW w:w="3571" w:type="dxa"/>
          </w:tcPr>
          <w:p w14:paraId="74D0FEFC" w14:textId="77777777"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p>
          <w:p w14:paraId="54CFBA24" w14:textId="10D2F200"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r w:rsidRPr="00E22A09">
              <w:rPr>
                <w:rFonts w:ascii="Verdana" w:eastAsiaTheme="minorHAnsi" w:hAnsi="Verdana" w:cs="Lasiver-Regular"/>
                <w:caps w:val="0"/>
                <w:color w:val="1F497D" w:themeColor="text2"/>
                <w:sz w:val="20"/>
                <w:szCs w:val="17"/>
                <w:lang w:eastAsia="en-US"/>
              </w:rPr>
              <w:t xml:space="preserve">Impact of the </w:t>
            </w:r>
            <w:r>
              <w:rPr>
                <w:rFonts w:ascii="Verdana" w:eastAsiaTheme="minorHAnsi" w:hAnsi="Verdana" w:cs="Lasiver-Regular"/>
                <w:caps w:val="0"/>
                <w:color w:val="1F497D" w:themeColor="text2"/>
                <w:sz w:val="20"/>
                <w:szCs w:val="17"/>
                <w:lang w:eastAsia="en-US"/>
              </w:rPr>
              <w:t>Innovation</w:t>
            </w:r>
            <w:r w:rsidRPr="00E22A09">
              <w:rPr>
                <w:rFonts w:ascii="Verdana" w:eastAsiaTheme="minorHAnsi" w:hAnsi="Verdana" w:cs="Lasiver-Regular"/>
                <w:caps w:val="0"/>
                <w:color w:val="1F497D" w:themeColor="text2"/>
                <w:sz w:val="20"/>
                <w:szCs w:val="17"/>
                <w:lang w:eastAsia="en-US"/>
              </w:rPr>
              <w:t>:</w:t>
            </w:r>
          </w:p>
        </w:tc>
        <w:tc>
          <w:tcPr>
            <w:tcW w:w="3571" w:type="dxa"/>
          </w:tcPr>
          <w:p w14:paraId="52CE9506" w14:textId="77777777" w:rsidR="000F263A"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p>
          <w:p w14:paraId="5EAC21D6" w14:textId="5A37EFDA" w:rsidR="000F263A" w:rsidRPr="00E22A09" w:rsidRDefault="000F263A" w:rsidP="00C3074B">
            <w:pPr>
              <w:pStyle w:val="FFASub1"/>
              <w:spacing w:line="240" w:lineRule="auto"/>
              <w:rPr>
                <w:rFonts w:ascii="Verdana" w:eastAsiaTheme="minorHAnsi" w:hAnsi="Verdana" w:cs="Lasiver-Regular"/>
                <w:caps w:val="0"/>
                <w:color w:val="1F497D" w:themeColor="text2"/>
                <w:sz w:val="20"/>
                <w:szCs w:val="17"/>
                <w:lang w:eastAsia="en-US"/>
              </w:rPr>
            </w:pPr>
            <w:r>
              <w:rPr>
                <w:rFonts w:ascii="Verdana" w:eastAsiaTheme="minorHAnsi" w:hAnsi="Verdana" w:cs="Lasiver-Regular"/>
                <w:caps w:val="0"/>
                <w:color w:val="1F497D" w:themeColor="text2"/>
                <w:sz w:val="20"/>
                <w:szCs w:val="17"/>
                <w:lang w:eastAsia="en-US"/>
              </w:rPr>
              <w:t>Risks to Innovation:</w:t>
            </w:r>
          </w:p>
        </w:tc>
      </w:tr>
    </w:tbl>
    <w:p w14:paraId="2F889A67" w14:textId="77777777" w:rsidR="00256ED7" w:rsidRDefault="00256ED7" w:rsidP="00256ED7">
      <w:pPr>
        <w:pStyle w:val="FFABody"/>
      </w:pPr>
    </w:p>
    <w:p w14:paraId="26983677" w14:textId="4221C0A3" w:rsidR="00256ED7" w:rsidRDefault="00256ED7" w:rsidP="00256ED7">
      <w:pPr>
        <w:pStyle w:val="FFABody"/>
      </w:pPr>
      <w:r>
        <w:t xml:space="preserve">What was the biggest takeaway from this </w:t>
      </w:r>
      <w:r w:rsidR="000F263A">
        <w:t>presentation</w:t>
      </w:r>
      <w:r>
        <w:t>?</w:t>
      </w:r>
    </w:p>
    <w:p w14:paraId="23E8046F" w14:textId="16FEDA49" w:rsidR="000F00DF" w:rsidRDefault="000F00DF" w:rsidP="00256ED7">
      <w:pPr>
        <w:pStyle w:val="FFABody"/>
      </w:pPr>
    </w:p>
    <w:p w14:paraId="4A08F2B1" w14:textId="545357C7" w:rsidR="000F00DF" w:rsidRDefault="000F00DF" w:rsidP="00256ED7">
      <w:pPr>
        <w:pStyle w:val="FFABody"/>
      </w:pPr>
    </w:p>
    <w:p w14:paraId="7B13F7E9" w14:textId="654691E1" w:rsidR="00883046" w:rsidRDefault="00883046" w:rsidP="000F00DF">
      <w:pPr>
        <w:pStyle w:val="FFATitle"/>
        <w:spacing w:before="120"/>
        <w:rPr>
          <w:color w:val="FF0000"/>
        </w:rPr>
      </w:pPr>
      <w:r w:rsidRPr="00876B65">
        <w:rPr>
          <w:noProof/>
          <w:sz w:val="28"/>
          <w:szCs w:val="28"/>
        </w:rPr>
        <w:lastRenderedPageBreak/>
        <mc:AlternateContent>
          <mc:Choice Requires="wps">
            <w:drawing>
              <wp:anchor distT="0" distB="0" distL="114300" distR="114300" simplePos="0" relativeHeight="251658752" behindDoc="0" locked="0" layoutInCell="1" allowOverlap="1" wp14:anchorId="09DB130A" wp14:editId="0F787130">
                <wp:simplePos x="0" y="0"/>
                <wp:positionH relativeFrom="margin">
                  <wp:posOffset>4177684</wp:posOffset>
                </wp:positionH>
                <wp:positionV relativeFrom="paragraph">
                  <wp:posOffset>-465493</wp:posOffset>
                </wp:positionV>
                <wp:extent cx="2857500" cy="1276539"/>
                <wp:effectExtent l="0" t="0" r="19050" b="1905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276539"/>
                        </a:xfrm>
                        <a:prstGeom prst="rect">
                          <a:avLst/>
                        </a:prstGeom>
                        <a:solidFill>
                          <a:srgbClr val="FFFFFF"/>
                        </a:solidFill>
                        <a:ln w="9525">
                          <a:solidFill>
                            <a:srgbClr val="000000"/>
                          </a:solidFill>
                          <a:miter lim="800000"/>
                          <a:headEnd/>
                          <a:tailEnd/>
                        </a:ln>
                      </wps:spPr>
                      <wps:txbx>
                        <w:txbxContent>
                          <w:p w14:paraId="25D7014D" w14:textId="77777777" w:rsidR="000F00DF" w:rsidRPr="006B1BD3" w:rsidRDefault="000F00DF" w:rsidP="000F00DF">
                            <w:pPr>
                              <w:rPr>
                                <w:rFonts w:ascii="Verdana" w:hAnsi="Verdana"/>
                                <w:b/>
                                <w:sz w:val="14"/>
                                <w:szCs w:val="14"/>
                              </w:rPr>
                            </w:pPr>
                            <w:r w:rsidRPr="006B1BD3">
                              <w:rPr>
                                <w:rFonts w:ascii="Verdana" w:hAnsi="Verdana"/>
                                <w:sz w:val="14"/>
                                <w:szCs w:val="14"/>
                              </w:rPr>
                              <w:t>Aligned to the following standards:</w:t>
                            </w:r>
                          </w:p>
                          <w:p w14:paraId="4459B93E" w14:textId="77777777" w:rsidR="000F00DF" w:rsidRPr="006B1BD3" w:rsidRDefault="000F00DF" w:rsidP="000F00DF">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9DB130A" id="Text Box 7" o:spid="_x0000_s1043" type="#_x0000_t202" style="position:absolute;margin-left:328.95pt;margin-top:-36.65pt;width:225pt;height:100.5pt;z-index:2516587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RenQFgIAACgEAAAOAAAAZHJzL2Uyb0RvYy54bWysk9tu2zAMhu8H7B0E3S92vLhJjDhFly7D&#10;gO4AdHsAWZZjYbKoSUrs7ulLyW6anW6G+UIQTekn+ZHaXA+dIidhnQRd0vkspURoDrXUh5J+/bJ/&#10;taLEeaZrpkCLkj4IR6+3L19selOIDFpQtbAERbQrelPS1ntTJInjreiYm4ERGp0N2I55NO0hqS3r&#10;Ub1TSZamV0kPtjYWuHAO/96OTrqN+k0juP/UNE54okqKufm42rhWYU22G1YcLDOt5FMa7B+y6JjU&#10;GPQsdcs8I0crf5PqJLfgoPEzDl0CTSO5iDVgNfP0l2ruW2ZErAXhOHPG5P6fLP94ujefLfHDGxiw&#10;gbEIZ+6Af3NEw65l+iBurIW+FazGwPOALOmNK6arAbUrXBCp+g9QY5PZ0UMUGhrbBSpYJ0F1bMDD&#10;GboYPOH4M1vlyzxFF0ffPFte5a/XMQYrnq4b6/w7AR0Jm5Ja7GqUZ6c750M6rHg6EqI5ULLeS6Wi&#10;YQ/VTllyYjgB+/hN6j8dU5r0JV3nWT4S+KtEGr8/SXTS4ygr2ZV0dT7EisDtra7joHkm1bjHlJWe&#10;QAZ2I0U/VAORNXJYhggBbAX1A6K1MI4uPjXctGB/UNLj2JbUfT8yKyhR7zW2Zz1fLMKcR2ORLzM0&#10;7KWnuvQwzVGqpJ6Scbvz8W0EcBpusI2NjICfM5lyxnGM3KenE+b90o6nnh/49hEAAP//AwBQSwME&#10;FAAGAAgAAAAhAKLjrYXhAAAADAEAAA8AAABkcnMvZG93bnJldi54bWxMj8tOwzAQRfdI/IM1SGxQ&#10;67SBuA1xKoQEgh2UqmzdZJpE2ONgu2n4e5wV7OZxdOdMsRmNZgM631mSsJgnwJAqW3fUSNh9PM1W&#10;wHxQVCttCSX8oIdNeXlRqLy2Z3rHYRsaFkPI50pCG0Kfc+6rFo3yc9sjxd3ROqNCbF3Da6fOMdxo&#10;vkySjBvVUbzQqh4fW6y+ticjYXX7Mnz61/RtX2VHvQ43Ynj+dlJeX40P98ACjuEPhkk/qkMZnQ72&#10;RLVnWkJ2J9YRlTATaQpsIhbJNDrEaikE8LLg/58ofwEAAP//AwBQSwECLQAUAAYACAAAACEAtoM4&#10;kv4AAADhAQAAEwAAAAAAAAAAAAAAAAAAAAAAW0NvbnRlbnRfVHlwZXNdLnhtbFBLAQItABQABgAI&#10;AAAAIQA4/SH/1gAAAJQBAAALAAAAAAAAAAAAAAAAAC8BAABfcmVscy8ucmVsc1BLAQItABQABgAI&#10;AAAAIQBFRenQFgIAACgEAAAOAAAAAAAAAAAAAAAAAC4CAABkcnMvZTJvRG9jLnhtbFBLAQItABQA&#10;BgAIAAAAIQCi462F4QAAAAwBAAAPAAAAAAAAAAAAAAAAAHAEAABkcnMvZG93bnJldi54bWxQSwUG&#10;AAAAAAQABADzAAAAfgUAAAAA&#10;">
                <v:textbox>
                  <w:txbxContent>
                    <w:p w14:paraId="25D7014D" w14:textId="77777777" w:rsidR="000F00DF" w:rsidRPr="006B1BD3" w:rsidRDefault="000F00DF" w:rsidP="000F00DF">
                      <w:pPr>
                        <w:rPr>
                          <w:rFonts w:ascii="Verdana" w:hAnsi="Verdana"/>
                          <w:b/>
                          <w:sz w:val="14"/>
                          <w:szCs w:val="14"/>
                        </w:rPr>
                      </w:pPr>
                      <w:r w:rsidRPr="006B1BD3">
                        <w:rPr>
                          <w:rFonts w:ascii="Verdana" w:hAnsi="Verdana"/>
                          <w:sz w:val="14"/>
                          <w:szCs w:val="14"/>
                        </w:rPr>
                        <w:t>Aligned to the following standards:</w:t>
                      </w:r>
                    </w:p>
                    <w:p w14:paraId="4459B93E" w14:textId="77777777" w:rsidR="000F00DF" w:rsidRPr="006B1BD3" w:rsidRDefault="000F00DF" w:rsidP="000F00DF">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p>
    <w:p w14:paraId="2920FBFD" w14:textId="77777777" w:rsidR="00883046" w:rsidRDefault="00883046" w:rsidP="000F00DF">
      <w:pPr>
        <w:pStyle w:val="FFATitle"/>
        <w:spacing w:before="120"/>
        <w:rPr>
          <w:color w:val="FF0000"/>
        </w:rPr>
      </w:pPr>
    </w:p>
    <w:p w14:paraId="5B13D004" w14:textId="003C6CA7" w:rsidR="000F00DF" w:rsidRPr="00611C37" w:rsidRDefault="000F00DF" w:rsidP="000F00DF">
      <w:pPr>
        <w:pStyle w:val="FFATitle"/>
        <w:spacing w:before="120"/>
      </w:pPr>
      <w:r w:rsidRPr="000F00DF">
        <w:rPr>
          <w:color w:val="FF0000"/>
        </w:rPr>
        <w:t>KEY -</w:t>
      </w:r>
      <w:r>
        <w:t xml:space="preserve"> Role of Consumers in the Market</w:t>
      </w:r>
    </w:p>
    <w:p w14:paraId="22200D09" w14:textId="77777777" w:rsidR="000F00DF" w:rsidRPr="00611C37" w:rsidRDefault="000F00DF" w:rsidP="000F00DF">
      <w:pPr>
        <w:pStyle w:val="FFASub1"/>
        <w:spacing w:line="240" w:lineRule="auto"/>
      </w:pPr>
      <w:r w:rsidRPr="00611C37">
        <w:t>Directions:</w:t>
      </w:r>
    </w:p>
    <w:p w14:paraId="42A0D51B" w14:textId="77777777" w:rsidR="000F00DF" w:rsidRPr="004009F4" w:rsidRDefault="000F00DF" w:rsidP="000F00DF">
      <w:pPr>
        <w:pStyle w:val="FFABody"/>
        <w:rPr>
          <w:i/>
        </w:rPr>
      </w:pPr>
      <w:r>
        <w:t>In a free market, Agriculture, Food and Natural Resources (AFNR) systems are driven by consumer demands. Consumer demands are shaped by several factors.</w:t>
      </w:r>
      <w:r>
        <w:rPr>
          <w:i/>
        </w:rPr>
        <w:t xml:space="preserve"> </w:t>
      </w:r>
      <w:r>
        <w:t>Grasping how consumers influence the markets begins with understanding consumer purchasing power and motivations for buying agricultural products in a capitalist economy.</w:t>
      </w:r>
    </w:p>
    <w:p w14:paraId="2F1C478C" w14:textId="77777777" w:rsidR="000F00DF" w:rsidRDefault="000F00DF" w:rsidP="000F00DF">
      <w:pPr>
        <w:pStyle w:val="FFABody"/>
      </w:pPr>
    </w:p>
    <w:p w14:paraId="6AF19E6C" w14:textId="77777777" w:rsidR="000F00DF" w:rsidRDefault="000F00DF" w:rsidP="000F00DF">
      <w:pPr>
        <w:pStyle w:val="FFABody"/>
        <w:rPr>
          <w:color w:val="000000" w:themeColor="text1"/>
        </w:rPr>
      </w:pPr>
      <w:r>
        <w:rPr>
          <w:color w:val="000000" w:themeColor="text1"/>
        </w:rPr>
        <w:t>Complete the following:</w:t>
      </w:r>
    </w:p>
    <w:p w14:paraId="525789E6" w14:textId="77777777" w:rsidR="000F00DF" w:rsidRDefault="000F00DF" w:rsidP="000F00DF">
      <w:pPr>
        <w:pStyle w:val="FFABody"/>
        <w:numPr>
          <w:ilvl w:val="0"/>
          <w:numId w:val="9"/>
        </w:numPr>
        <w:ind w:left="720"/>
      </w:pPr>
      <w:r>
        <w:t xml:space="preserve">Visit the “Supply and Demand” and “Markets and Prices” webpages by The Library of Economics and Liberty (n.d.), available at </w:t>
      </w:r>
      <w:hyperlink r:id="rId85" w:history="1">
        <w:r w:rsidRPr="00DC6247">
          <w:rPr>
            <w:rStyle w:val="Hyperlink"/>
          </w:rPr>
          <w:t>https://www.econlib.org/library/</w:t>
        </w:r>
        <w:r w:rsidRPr="00DC6247">
          <w:rPr>
            <w:rStyle w:val="Hyperlink"/>
          </w:rPr>
          <w:t>T</w:t>
        </w:r>
        <w:r w:rsidRPr="00DC6247">
          <w:rPr>
            <w:rStyle w:val="Hyperlink"/>
          </w:rPr>
          <w:t>opics/College/supplyanddemand.html</w:t>
        </w:r>
      </w:hyperlink>
      <w:r>
        <w:t xml:space="preserve"> and “Economic Systems” by The Library of Economics and Liberty (n.d.), available at </w:t>
      </w:r>
      <w:hyperlink r:id="rId86" w:history="1">
        <w:r w:rsidRPr="00DC6247">
          <w:rPr>
            <w:rStyle w:val="Hyperlink"/>
          </w:rPr>
          <w:t>https://www.econlib.org/library/Topics/HighSchool/EconomicSystems.html</w:t>
        </w:r>
      </w:hyperlink>
      <w:r>
        <w:t>.</w:t>
      </w:r>
    </w:p>
    <w:p w14:paraId="03520F5B" w14:textId="77777777" w:rsidR="000F00DF" w:rsidRPr="00BF3D25" w:rsidRDefault="000F00DF" w:rsidP="000F00DF">
      <w:pPr>
        <w:pStyle w:val="FFABody"/>
        <w:numPr>
          <w:ilvl w:val="0"/>
          <w:numId w:val="9"/>
        </w:numPr>
        <w:ind w:left="720"/>
      </w:pPr>
      <w:r>
        <w:t>Visit the</w:t>
      </w:r>
      <w:r w:rsidRPr="00BF3D25">
        <w:t xml:space="preserve"> “</w:t>
      </w:r>
      <w:r>
        <w:t>Five</w:t>
      </w:r>
      <w:r w:rsidRPr="00BF3D25">
        <w:t xml:space="preserve"> Common Factors Influencing Consumer Behavior” by </w:t>
      </w:r>
      <w:proofErr w:type="spellStart"/>
      <w:r w:rsidRPr="00BF3D25">
        <w:t>iResearch</w:t>
      </w:r>
      <w:proofErr w:type="spellEnd"/>
      <w:r w:rsidRPr="00BF3D25">
        <w:t xml:space="preserve"> Services (2018) website, available at </w:t>
      </w:r>
      <w:hyperlink r:id="rId87" w:history="1">
        <w:r w:rsidRPr="00BF3D25">
          <w:rPr>
            <w:rStyle w:val="Hyperlink"/>
          </w:rPr>
          <w:t>https://www.iresearchservices.com/5-common-factors-influencing-consumer-behavior/</w:t>
        </w:r>
      </w:hyperlink>
      <w:r>
        <w:t>.</w:t>
      </w:r>
    </w:p>
    <w:p w14:paraId="7E23BE84" w14:textId="77777777" w:rsidR="000F00DF" w:rsidRPr="00BF3D25" w:rsidRDefault="000F00DF" w:rsidP="000F00DF">
      <w:pPr>
        <w:pStyle w:val="FFABody"/>
        <w:numPr>
          <w:ilvl w:val="0"/>
          <w:numId w:val="9"/>
        </w:numPr>
        <w:ind w:left="720"/>
      </w:pPr>
      <w:r w:rsidRPr="00BF3D25">
        <w:t>Record your responses below.</w:t>
      </w:r>
    </w:p>
    <w:p w14:paraId="3C50D175" w14:textId="77777777" w:rsidR="000F00DF" w:rsidRDefault="000F00DF" w:rsidP="000F00DF">
      <w:pPr>
        <w:pStyle w:val="FFABody"/>
      </w:pPr>
    </w:p>
    <w:p w14:paraId="03803785" w14:textId="77777777" w:rsidR="000F00DF" w:rsidRDefault="000F00DF" w:rsidP="000F00DF">
      <w:pPr>
        <w:pStyle w:val="FFABody"/>
      </w:pPr>
    </w:p>
    <w:p w14:paraId="68DE9DC4" w14:textId="77777777" w:rsidR="000F00DF" w:rsidRDefault="000F00DF" w:rsidP="000F00DF">
      <w:pPr>
        <w:pStyle w:val="FFABody"/>
      </w:pPr>
      <w:r>
        <w:t>Visit the “Supply and Demand,” “Markets and Prices” and “Economic Systems” webpages (links listed above) and define the following economic terms:</w:t>
      </w:r>
    </w:p>
    <w:p w14:paraId="3F5747BD" w14:textId="77777777" w:rsidR="000F00DF" w:rsidRDefault="000F00DF" w:rsidP="000F00DF">
      <w:pPr>
        <w:pStyle w:val="FFABody"/>
      </w:pPr>
    </w:p>
    <w:tbl>
      <w:tblPr>
        <w:tblStyle w:val="TableGrid"/>
        <w:tblW w:w="11020" w:type="dxa"/>
        <w:jc w:val="center"/>
        <w:tblBorders>
          <w:top w:val="single" w:sz="6" w:space="0" w:color="1F497D" w:themeColor="text2"/>
          <w:left w:val="single" w:sz="6" w:space="0" w:color="1F497D" w:themeColor="text2"/>
          <w:bottom w:val="single" w:sz="6" w:space="0" w:color="1F497D" w:themeColor="text2"/>
          <w:right w:val="single" w:sz="6" w:space="0" w:color="1F497D" w:themeColor="text2"/>
          <w:insideH w:val="single" w:sz="6" w:space="0" w:color="1F497D" w:themeColor="text2"/>
          <w:insideV w:val="single" w:sz="6" w:space="0" w:color="1F497D" w:themeColor="text2"/>
        </w:tblBorders>
        <w:tblLook w:val="04A0" w:firstRow="1" w:lastRow="0" w:firstColumn="1" w:lastColumn="0" w:noHBand="0" w:noVBand="1"/>
      </w:tblPr>
      <w:tblGrid>
        <w:gridCol w:w="2204"/>
        <w:gridCol w:w="2204"/>
        <w:gridCol w:w="2204"/>
        <w:gridCol w:w="2204"/>
        <w:gridCol w:w="2204"/>
      </w:tblGrid>
      <w:tr w:rsidR="000F00DF" w14:paraId="5EE1770F" w14:textId="77777777" w:rsidTr="00DC0113">
        <w:trPr>
          <w:trHeight w:val="4188"/>
          <w:jc w:val="center"/>
        </w:trPr>
        <w:tc>
          <w:tcPr>
            <w:tcW w:w="2204" w:type="dxa"/>
          </w:tcPr>
          <w:p w14:paraId="575A60AC" w14:textId="77777777" w:rsidR="000F00DF" w:rsidRDefault="000F00DF" w:rsidP="00DC0113">
            <w:pPr>
              <w:pStyle w:val="FFABody"/>
              <w:jc w:val="center"/>
              <w:rPr>
                <w:b/>
                <w:color w:val="1F497D" w:themeColor="text2"/>
                <w:sz w:val="24"/>
                <w:szCs w:val="24"/>
              </w:rPr>
            </w:pPr>
            <w:r w:rsidRPr="00295BEC">
              <w:rPr>
                <w:b/>
                <w:color w:val="1F497D" w:themeColor="text2"/>
                <w:sz w:val="24"/>
                <w:szCs w:val="24"/>
              </w:rPr>
              <w:t>Capitalism</w:t>
            </w:r>
          </w:p>
          <w:p w14:paraId="03AA8A39" w14:textId="77777777" w:rsidR="00A61F96" w:rsidRDefault="00A61F96" w:rsidP="00A61F96">
            <w:pPr>
              <w:pStyle w:val="FFABody"/>
              <w:rPr>
                <w:color w:val="FF0000"/>
              </w:rPr>
            </w:pPr>
          </w:p>
          <w:p w14:paraId="1267E7D8" w14:textId="7752396E" w:rsidR="00A61F96" w:rsidRPr="00A61F96" w:rsidRDefault="00A61F96" w:rsidP="00A61F96">
            <w:pPr>
              <w:pStyle w:val="FFABody"/>
              <w:rPr>
                <w:color w:val="FF0000"/>
              </w:rPr>
            </w:pPr>
            <w:r>
              <w:rPr>
                <w:color w:val="FF0000"/>
              </w:rPr>
              <w:t>Trade/industry is not controlled by the State.</w:t>
            </w:r>
          </w:p>
        </w:tc>
        <w:tc>
          <w:tcPr>
            <w:tcW w:w="2204" w:type="dxa"/>
          </w:tcPr>
          <w:p w14:paraId="44C3D53E" w14:textId="77777777" w:rsidR="000F00DF" w:rsidRDefault="000F00DF" w:rsidP="00DC0113">
            <w:pPr>
              <w:pStyle w:val="FFABody"/>
              <w:jc w:val="center"/>
              <w:rPr>
                <w:b/>
                <w:color w:val="1F497D" w:themeColor="text2"/>
                <w:sz w:val="24"/>
                <w:szCs w:val="24"/>
              </w:rPr>
            </w:pPr>
            <w:r w:rsidRPr="00295BEC">
              <w:rPr>
                <w:b/>
                <w:color w:val="1F497D" w:themeColor="text2"/>
                <w:sz w:val="24"/>
                <w:szCs w:val="24"/>
              </w:rPr>
              <w:t>Supply</w:t>
            </w:r>
          </w:p>
          <w:p w14:paraId="363F4C74" w14:textId="77777777" w:rsidR="00883046" w:rsidRDefault="00883046" w:rsidP="00DC0113">
            <w:pPr>
              <w:pStyle w:val="FFABody"/>
              <w:jc w:val="center"/>
              <w:rPr>
                <w:b/>
                <w:color w:val="1F497D" w:themeColor="text2"/>
                <w:sz w:val="24"/>
                <w:szCs w:val="24"/>
              </w:rPr>
            </w:pPr>
          </w:p>
          <w:p w14:paraId="3735F634" w14:textId="6D63602A" w:rsidR="00883046" w:rsidRPr="00883046" w:rsidRDefault="00A61F96" w:rsidP="00883046">
            <w:pPr>
              <w:pStyle w:val="FFABody"/>
            </w:pPr>
            <w:r>
              <w:rPr>
                <w:color w:val="FF0000"/>
              </w:rPr>
              <w:t>“</w:t>
            </w:r>
            <w:r w:rsidR="00883046" w:rsidRPr="00883046">
              <w:rPr>
                <w:color w:val="FF0000"/>
              </w:rPr>
              <w:t>How much of something you have.</w:t>
            </w:r>
            <w:r>
              <w:rPr>
                <w:color w:val="FF0000"/>
              </w:rPr>
              <w:t>”</w:t>
            </w:r>
          </w:p>
        </w:tc>
        <w:tc>
          <w:tcPr>
            <w:tcW w:w="2204" w:type="dxa"/>
          </w:tcPr>
          <w:p w14:paraId="68AB2D27" w14:textId="77777777" w:rsidR="000F00DF" w:rsidRDefault="000F00DF" w:rsidP="00DC0113">
            <w:pPr>
              <w:pStyle w:val="FFABody"/>
              <w:jc w:val="center"/>
              <w:rPr>
                <w:b/>
                <w:color w:val="1F497D" w:themeColor="text2"/>
                <w:sz w:val="24"/>
                <w:szCs w:val="24"/>
              </w:rPr>
            </w:pPr>
            <w:r w:rsidRPr="00295BEC">
              <w:rPr>
                <w:b/>
                <w:color w:val="1F497D" w:themeColor="text2"/>
                <w:sz w:val="24"/>
                <w:szCs w:val="24"/>
              </w:rPr>
              <w:t>Demand</w:t>
            </w:r>
          </w:p>
          <w:p w14:paraId="5C33173F" w14:textId="77777777" w:rsidR="00883046" w:rsidRDefault="00883046" w:rsidP="00DC0113">
            <w:pPr>
              <w:pStyle w:val="FFABody"/>
              <w:jc w:val="center"/>
              <w:rPr>
                <w:b/>
                <w:color w:val="1F497D" w:themeColor="text2"/>
                <w:sz w:val="24"/>
                <w:szCs w:val="24"/>
              </w:rPr>
            </w:pPr>
          </w:p>
          <w:p w14:paraId="2C32ED3A" w14:textId="047393E8" w:rsidR="00883046" w:rsidRPr="00883046" w:rsidRDefault="00A61F96" w:rsidP="00883046">
            <w:pPr>
              <w:pStyle w:val="FFABody"/>
            </w:pPr>
            <w:r>
              <w:rPr>
                <w:color w:val="FF0000"/>
              </w:rPr>
              <w:t>“</w:t>
            </w:r>
            <w:r w:rsidR="00883046" w:rsidRPr="00883046">
              <w:rPr>
                <w:color w:val="FF0000"/>
              </w:rPr>
              <w:t>How much of something people want.</w:t>
            </w:r>
            <w:r>
              <w:rPr>
                <w:color w:val="FF0000"/>
              </w:rPr>
              <w:t>”</w:t>
            </w:r>
          </w:p>
        </w:tc>
        <w:tc>
          <w:tcPr>
            <w:tcW w:w="2204" w:type="dxa"/>
          </w:tcPr>
          <w:p w14:paraId="3E1042D0" w14:textId="77777777" w:rsidR="000F00DF" w:rsidRDefault="000F00DF" w:rsidP="00DC0113">
            <w:pPr>
              <w:pStyle w:val="FFABody"/>
              <w:jc w:val="center"/>
              <w:rPr>
                <w:b/>
                <w:color w:val="1F497D" w:themeColor="text2"/>
                <w:sz w:val="24"/>
                <w:szCs w:val="24"/>
              </w:rPr>
            </w:pPr>
            <w:r w:rsidRPr="00295BEC">
              <w:rPr>
                <w:b/>
                <w:color w:val="1F497D" w:themeColor="text2"/>
                <w:sz w:val="24"/>
                <w:szCs w:val="24"/>
              </w:rPr>
              <w:t>Equilibrium Prices</w:t>
            </w:r>
          </w:p>
          <w:p w14:paraId="7DB1B470" w14:textId="77777777" w:rsidR="00883046" w:rsidRDefault="00883046" w:rsidP="00DC0113">
            <w:pPr>
              <w:pStyle w:val="FFABody"/>
              <w:jc w:val="center"/>
              <w:rPr>
                <w:b/>
                <w:color w:val="1F497D" w:themeColor="text2"/>
                <w:sz w:val="24"/>
                <w:szCs w:val="24"/>
              </w:rPr>
            </w:pPr>
          </w:p>
          <w:p w14:paraId="38C396B9" w14:textId="2F1D3B5C" w:rsidR="00883046" w:rsidRPr="00883046" w:rsidRDefault="00A61F96" w:rsidP="00883046">
            <w:pPr>
              <w:pStyle w:val="FFABody"/>
            </w:pPr>
            <w:r>
              <w:rPr>
                <w:color w:val="FF0000"/>
              </w:rPr>
              <w:t>“</w:t>
            </w:r>
            <w:r w:rsidR="00883046" w:rsidRPr="00883046">
              <w:rPr>
                <w:color w:val="FF0000"/>
              </w:rPr>
              <w:t>Prices that balance the supplies of and demand for goods and services.</w:t>
            </w:r>
            <w:r>
              <w:rPr>
                <w:color w:val="FF0000"/>
              </w:rPr>
              <w:t>”</w:t>
            </w:r>
          </w:p>
        </w:tc>
        <w:tc>
          <w:tcPr>
            <w:tcW w:w="2204" w:type="dxa"/>
          </w:tcPr>
          <w:p w14:paraId="3FD69115" w14:textId="77777777" w:rsidR="000F00DF" w:rsidRDefault="000F00DF" w:rsidP="00DC0113">
            <w:pPr>
              <w:pStyle w:val="FFABody"/>
              <w:jc w:val="center"/>
              <w:rPr>
                <w:b/>
                <w:color w:val="1F497D" w:themeColor="text2"/>
                <w:sz w:val="24"/>
                <w:szCs w:val="24"/>
              </w:rPr>
            </w:pPr>
            <w:r>
              <w:rPr>
                <w:b/>
                <w:color w:val="1F497D" w:themeColor="text2"/>
                <w:sz w:val="24"/>
                <w:szCs w:val="24"/>
              </w:rPr>
              <w:t>Market-C</w:t>
            </w:r>
            <w:r w:rsidRPr="00295BEC">
              <w:rPr>
                <w:b/>
                <w:color w:val="1F497D" w:themeColor="text2"/>
                <w:sz w:val="24"/>
                <w:szCs w:val="24"/>
              </w:rPr>
              <w:t>learing Price</w:t>
            </w:r>
          </w:p>
          <w:p w14:paraId="04594B48" w14:textId="77777777" w:rsidR="00883046" w:rsidRDefault="00883046" w:rsidP="00DC0113">
            <w:pPr>
              <w:pStyle w:val="FFABody"/>
              <w:jc w:val="center"/>
              <w:rPr>
                <w:b/>
                <w:color w:val="1F497D" w:themeColor="text2"/>
                <w:sz w:val="24"/>
                <w:szCs w:val="24"/>
              </w:rPr>
            </w:pPr>
          </w:p>
          <w:p w14:paraId="427A0A14" w14:textId="5971D9C0" w:rsidR="00883046" w:rsidRPr="00883046" w:rsidRDefault="00A61F96" w:rsidP="00883046">
            <w:pPr>
              <w:pStyle w:val="FFABody"/>
            </w:pPr>
            <w:r>
              <w:rPr>
                <w:color w:val="FF0000"/>
              </w:rPr>
              <w:t>“</w:t>
            </w:r>
            <w:r w:rsidR="00883046" w:rsidRPr="00A61F96">
              <w:rPr>
                <w:color w:val="FF0000"/>
              </w:rPr>
              <w:t>There are no shortages or surpluses.</w:t>
            </w:r>
            <w:r>
              <w:rPr>
                <w:color w:val="FF0000"/>
              </w:rPr>
              <w:t>”</w:t>
            </w:r>
          </w:p>
        </w:tc>
      </w:tr>
    </w:tbl>
    <w:p w14:paraId="0AA15378" w14:textId="77777777" w:rsidR="000F00DF" w:rsidRDefault="000F00DF" w:rsidP="000F00DF">
      <w:pPr>
        <w:pStyle w:val="FFABody"/>
      </w:pPr>
    </w:p>
    <w:p w14:paraId="6A0BCDFA" w14:textId="77777777" w:rsidR="000F00DF" w:rsidRDefault="000F00DF" w:rsidP="000F00DF">
      <w:pPr>
        <w:pStyle w:val="FFABody"/>
        <w:tabs>
          <w:tab w:val="left" w:pos="3789"/>
        </w:tabs>
      </w:pPr>
    </w:p>
    <w:p w14:paraId="61E9D02D" w14:textId="77777777" w:rsidR="000F00DF" w:rsidRDefault="000F00DF" w:rsidP="000F00DF">
      <w:pPr>
        <w:pStyle w:val="FFABody"/>
      </w:pPr>
      <w:r>
        <w:t>Based on what you learned from these definitions, explain the role of a consumer in a capitalist economy.</w:t>
      </w:r>
    </w:p>
    <w:p w14:paraId="61E43ED0" w14:textId="60F06056" w:rsidR="000F00DF" w:rsidRDefault="00A61F96" w:rsidP="000F00DF">
      <w:pPr>
        <w:pStyle w:val="FFABody"/>
        <w:tabs>
          <w:tab w:val="left" w:pos="3581"/>
        </w:tabs>
      </w:pPr>
      <w:r w:rsidRPr="00A61F96">
        <w:rPr>
          <w:color w:val="FF0000"/>
        </w:rPr>
        <w:t>Answers will vary.</w:t>
      </w:r>
    </w:p>
    <w:p w14:paraId="0C4AA40E" w14:textId="77777777" w:rsidR="000F00DF" w:rsidRDefault="000F00DF" w:rsidP="000F00DF">
      <w:pPr>
        <w:pStyle w:val="FFABody"/>
      </w:pPr>
    </w:p>
    <w:p w14:paraId="2684758B" w14:textId="77777777" w:rsidR="000F00DF" w:rsidRDefault="000F00DF" w:rsidP="000F00DF">
      <w:pPr>
        <w:pStyle w:val="FFABody"/>
      </w:pPr>
    </w:p>
    <w:p w14:paraId="429E21C6" w14:textId="77777777" w:rsidR="000F00DF" w:rsidRDefault="000F00DF" w:rsidP="000F00DF">
      <w:pPr>
        <w:pStyle w:val="FFABody"/>
      </w:pPr>
    </w:p>
    <w:p w14:paraId="47827F52" w14:textId="77777777" w:rsidR="000F00DF" w:rsidRDefault="000F00DF" w:rsidP="000F00DF">
      <w:pPr>
        <w:pStyle w:val="FFABody"/>
      </w:pPr>
    </w:p>
    <w:p w14:paraId="745B572F" w14:textId="77777777" w:rsidR="000F00DF" w:rsidRDefault="000F00DF" w:rsidP="000F00DF">
      <w:pPr>
        <w:pStyle w:val="FFABody"/>
      </w:pPr>
    </w:p>
    <w:p w14:paraId="6F2CA394" w14:textId="77777777" w:rsidR="000F00DF" w:rsidRDefault="000F00DF" w:rsidP="000F00DF">
      <w:pPr>
        <w:pStyle w:val="FFABody"/>
      </w:pPr>
    </w:p>
    <w:p w14:paraId="1E8C4833" w14:textId="77777777" w:rsidR="000F00DF" w:rsidRDefault="000F00DF" w:rsidP="000F00DF">
      <w:pPr>
        <w:pStyle w:val="FFABody"/>
      </w:pPr>
    </w:p>
    <w:p w14:paraId="06BA8181" w14:textId="77777777" w:rsidR="000F00DF" w:rsidRDefault="000F00DF" w:rsidP="000F00DF">
      <w:pPr>
        <w:pStyle w:val="FFABody"/>
      </w:pPr>
    </w:p>
    <w:p w14:paraId="3C06F573" w14:textId="77777777" w:rsidR="000F00DF" w:rsidRDefault="000F00DF" w:rsidP="000F00DF">
      <w:pPr>
        <w:pStyle w:val="FFABody"/>
      </w:pPr>
    </w:p>
    <w:p w14:paraId="72031078" w14:textId="77777777" w:rsidR="000F00DF" w:rsidRDefault="000F00DF" w:rsidP="000F00DF">
      <w:pPr>
        <w:pStyle w:val="FFABody"/>
      </w:pPr>
      <w:r>
        <w:t>What is the role of a consumer in supply and demand?</w:t>
      </w:r>
    </w:p>
    <w:p w14:paraId="454809E5" w14:textId="76E6430F" w:rsidR="000F00DF" w:rsidRPr="00FC521E" w:rsidRDefault="00FC521E" w:rsidP="000F00DF">
      <w:pPr>
        <w:pStyle w:val="FFABody"/>
        <w:rPr>
          <w:color w:val="FF0000"/>
        </w:rPr>
      </w:pPr>
      <w:r>
        <w:rPr>
          <w:color w:val="FF0000"/>
        </w:rPr>
        <w:t>Answers will vary.</w:t>
      </w:r>
    </w:p>
    <w:p w14:paraId="039B2F80" w14:textId="77777777" w:rsidR="00AC3521" w:rsidRDefault="00AC3521" w:rsidP="000F00DF">
      <w:pPr>
        <w:pStyle w:val="FFABody"/>
      </w:pPr>
    </w:p>
    <w:p w14:paraId="77B06C22" w14:textId="77777777" w:rsidR="000F00DF" w:rsidRDefault="000F00DF" w:rsidP="000F00DF">
      <w:pPr>
        <w:pStyle w:val="FFABody"/>
      </w:pPr>
    </w:p>
    <w:p w14:paraId="46313B4E" w14:textId="77777777" w:rsidR="000F00DF" w:rsidRDefault="000F00DF" w:rsidP="000F00DF">
      <w:pPr>
        <w:pStyle w:val="FFABody"/>
      </w:pPr>
    </w:p>
    <w:p w14:paraId="3B993BE0" w14:textId="77777777" w:rsidR="000F00DF" w:rsidRDefault="000F00DF" w:rsidP="000F00DF">
      <w:pPr>
        <w:pStyle w:val="FFABody"/>
      </w:pPr>
      <w:r>
        <w:t>Visit the</w:t>
      </w:r>
      <w:r w:rsidRPr="00BF3D25">
        <w:t xml:space="preserve"> “</w:t>
      </w:r>
      <w:r>
        <w:t>Five</w:t>
      </w:r>
      <w:r w:rsidRPr="00BF3D25">
        <w:t xml:space="preserve"> Common Factors Influencing Consumer Behavior” by</w:t>
      </w:r>
      <w:r>
        <w:t xml:space="preserve"> the</w:t>
      </w:r>
      <w:r w:rsidRPr="00BF3D25">
        <w:t xml:space="preserve"> </w:t>
      </w:r>
      <w:proofErr w:type="spellStart"/>
      <w:r w:rsidRPr="00BF3D25">
        <w:t>iResearch</w:t>
      </w:r>
      <w:proofErr w:type="spellEnd"/>
      <w:r w:rsidRPr="00BF3D25">
        <w:t xml:space="preserve"> Services (2018) website, available at </w:t>
      </w:r>
      <w:hyperlink r:id="rId88" w:history="1">
        <w:r w:rsidRPr="00BF3D25">
          <w:rPr>
            <w:rStyle w:val="Hyperlink"/>
          </w:rPr>
          <w:t>https://www.iresearchservices.com/5-common-factors-influencing-consumer-behavior/</w:t>
        </w:r>
      </w:hyperlink>
      <w:r>
        <w:t>.</w:t>
      </w:r>
    </w:p>
    <w:p w14:paraId="009ACC48" w14:textId="77777777" w:rsidR="000F00DF" w:rsidRDefault="000F00DF" w:rsidP="000F00DF">
      <w:pPr>
        <w:pStyle w:val="FFABody"/>
      </w:pPr>
    </w:p>
    <w:p w14:paraId="4D9B99B5" w14:textId="77777777" w:rsidR="000F00DF" w:rsidRDefault="000F00DF" w:rsidP="000F00DF">
      <w:pPr>
        <w:pStyle w:val="FFABody"/>
      </w:pPr>
      <w:r>
        <w:t xml:space="preserve">Define each of the factors pertaining to the purchasing patterns of consumers in a free market. </w:t>
      </w:r>
    </w:p>
    <w:p w14:paraId="65648D65" w14:textId="77777777" w:rsidR="000F00DF" w:rsidRDefault="000F00DF" w:rsidP="000F00DF">
      <w:pPr>
        <w:pStyle w:val="FFABody"/>
      </w:pPr>
      <w:r>
        <w:rPr>
          <w:noProof/>
        </w:rPr>
        <w:drawing>
          <wp:inline distT="0" distB="0" distL="0" distR="0" wp14:anchorId="33A06CA7" wp14:editId="7496015C">
            <wp:extent cx="6557211" cy="7074568"/>
            <wp:effectExtent l="57150" t="19050" r="72390" b="88265"/>
            <wp:docPr id="17" name="Diagram 1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9" r:lo="rId90" r:qs="rId91" r:cs="rId92"/>
              </a:graphicData>
            </a:graphic>
          </wp:inline>
        </w:drawing>
      </w:r>
    </w:p>
    <w:p w14:paraId="5D913C6C" w14:textId="77777777" w:rsidR="000F00DF" w:rsidRDefault="000F00DF" w:rsidP="000F00DF">
      <w:pPr>
        <w:pStyle w:val="FFABody"/>
      </w:pPr>
    </w:p>
    <w:p w14:paraId="55B583F9" w14:textId="59A44254" w:rsidR="000F00DF" w:rsidRDefault="000F00DF" w:rsidP="009A5C0C">
      <w:pPr>
        <w:pStyle w:val="FFABody"/>
      </w:pPr>
      <w:r>
        <w:t>What is a consumer’s role in each of these steps?</w:t>
      </w:r>
    </w:p>
    <w:p w14:paraId="3B230A99" w14:textId="1AC6D9F5" w:rsidR="009A5C0C" w:rsidRPr="009A5C0C" w:rsidRDefault="009A5C0C" w:rsidP="009A5C0C">
      <w:pPr>
        <w:pStyle w:val="FFABody"/>
        <w:rPr>
          <w:color w:val="FF0000"/>
        </w:rPr>
        <w:sectPr w:rsidR="009A5C0C" w:rsidRPr="009A5C0C" w:rsidSect="008A1143">
          <w:pgSz w:w="12240" w:h="15840" w:code="1"/>
          <w:pgMar w:top="990" w:right="720" w:bottom="1170" w:left="720" w:header="720" w:footer="720" w:gutter="0"/>
          <w:cols w:space="720"/>
          <w:titlePg/>
          <w:docGrid w:linePitch="360"/>
        </w:sectPr>
      </w:pPr>
      <w:r>
        <w:rPr>
          <w:color w:val="FF0000"/>
        </w:rPr>
        <w:t>The consumer has the ultimate final decision of what they can/cannot or will/will not purchase.</w:t>
      </w:r>
    </w:p>
    <w:p w14:paraId="4A5A59E9" w14:textId="32F76DCA" w:rsidR="000F00DF" w:rsidRPr="00611C37" w:rsidRDefault="000F00DF" w:rsidP="000F00DF">
      <w:pPr>
        <w:pStyle w:val="FFATitle"/>
        <w:spacing w:before="120"/>
      </w:pPr>
      <w:r w:rsidRPr="000F00DF">
        <w:rPr>
          <w:noProof/>
          <w:color w:val="FF0000"/>
          <w:sz w:val="28"/>
          <w:szCs w:val="28"/>
        </w:rPr>
        <w:lastRenderedPageBreak/>
        <mc:AlternateContent>
          <mc:Choice Requires="wps">
            <w:drawing>
              <wp:anchor distT="0" distB="0" distL="114300" distR="114300" simplePos="0" relativeHeight="251660800" behindDoc="0" locked="0" layoutInCell="1" allowOverlap="1" wp14:anchorId="24E03CCF" wp14:editId="498995B9">
                <wp:simplePos x="0" y="0"/>
                <wp:positionH relativeFrom="margin">
                  <wp:posOffset>3981450</wp:posOffset>
                </wp:positionH>
                <wp:positionV relativeFrom="paragraph">
                  <wp:posOffset>-636587</wp:posOffset>
                </wp:positionV>
                <wp:extent cx="2857500" cy="1309687"/>
                <wp:effectExtent l="0" t="0" r="19050" b="24130"/>
                <wp:wrapNone/>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57500" cy="1309687"/>
                        </a:xfrm>
                        <a:prstGeom prst="rect">
                          <a:avLst/>
                        </a:prstGeom>
                        <a:solidFill>
                          <a:srgbClr val="FFFFFF"/>
                        </a:solidFill>
                        <a:ln w="9525">
                          <a:solidFill>
                            <a:srgbClr val="000000"/>
                          </a:solidFill>
                          <a:miter lim="800000"/>
                          <a:headEnd/>
                          <a:tailEnd/>
                        </a:ln>
                      </wps:spPr>
                      <wps:txbx>
                        <w:txbxContent>
                          <w:p w14:paraId="2D0EB93B" w14:textId="77777777" w:rsidR="000F00DF" w:rsidRPr="006B1BD3" w:rsidRDefault="000F00DF" w:rsidP="000F00DF">
                            <w:pPr>
                              <w:rPr>
                                <w:rFonts w:ascii="Verdana" w:hAnsi="Verdana"/>
                                <w:b/>
                                <w:sz w:val="14"/>
                                <w:szCs w:val="14"/>
                              </w:rPr>
                            </w:pPr>
                            <w:r w:rsidRPr="006B1BD3">
                              <w:rPr>
                                <w:rFonts w:ascii="Verdana" w:hAnsi="Verdana"/>
                                <w:sz w:val="14"/>
                                <w:szCs w:val="14"/>
                              </w:rPr>
                              <w:t>Aligned to the following standards:</w:t>
                            </w:r>
                          </w:p>
                          <w:p w14:paraId="28E4DB2F" w14:textId="77777777" w:rsidR="000F00DF" w:rsidRPr="006B1BD3" w:rsidRDefault="000F00DF" w:rsidP="000F00DF">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4E03CCF" id="Text Box 11" o:spid="_x0000_s1044" type="#_x0000_t202" style="position:absolute;margin-left:313.5pt;margin-top:-50.1pt;width:225pt;height:103.1pt;z-index:2516608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hdVSFgIAACgEAAAOAAAAZHJzL2Uyb0RvYy54bWysk9uO2yAQhu8r9R0Q942dNNlNrDirbbap&#10;Km0P0rYPgAHHqJihQGKnT78D9mbT001VXyDGA//MfDOsb/pWk6N0XoEp6XSSUyINB6HMvqRfv+xe&#10;LSnxgRnBNBhZ0pP09Gbz8sW6s4WcQQNaSEdQxPiisyVtQrBFlnneyJb5CVhp0FmDa1lA0+0z4ViH&#10;6q3OZnl+lXXghHXApff4925w0k3Sr2vJw6e69jIQXVLMLaTVpbWKa7ZZs2LvmG0UH9Ng/5BFy5TB&#10;oGepOxYYOTj1m1SruAMPdZhwaDOoa8VlqgGrmea/VPPQMCtTLQjH2zMm//9k+cfjg/3sSOjfQI8N&#10;TEV4ew/8mycGtg0ze3nrHHSNZAIDTyOyrLO+GK9G1L7wUaTqPoDAJrNDgCTU166NVLBOgurYgNMZ&#10;uuwD4fhztlxcL3J0cfRNX+erq+V1isGKp+vW+fBOQkvipqQOu5rk2fHeh5gOK56OxGgetBI7pXUy&#10;3L7aakeODCdgl75R/adj2pCupKvFbDEQ+KtEnr4/SbQq4Chr1ZZ0eT7EisjtrRFp0AJTethjytqM&#10;ICO7gWLoq54ogRyWMUIEW4E4IVoHw+jiU8NNA+4HJR2ObUn99wNzkhL93mB7VtP5PM55MuaL6xka&#10;7tJTXXqY4ShV0kDJsN2G9DYiOAO32MZaJcDPmYw54zgm7uPTifN+aadTzw988wgAAP//AwBQSwME&#10;FAAGAAgAAAAhAMRii9fgAAAADQEAAA8AAABkcnMvZG93bnJldi54bWxMj8FOwzAQRO9I/IO1SFxQ&#10;azegpIQ4FUICwa0UBFc33iYR9jrYbhr+HucEt92d0eybajNZw0b0oXckYbUUwJAap3tqJby/PS7W&#10;wEJUpJVxhBJ+MMCmPj+rVKndiV5x3MWWpRAKpZLQxTiUnIemQ6vC0g1ISTs4b1VMq2+59uqUwq3h&#10;mRA5t6qn9KFTAz502HztjlbC+uZ5/Awv19uPJj+Y23hVjE/fXsrLi+n+DljEKf6ZYcZP6FAnpr07&#10;kg7MSMizInWJEhYrITJgs0UU820/T7kAXlf8f4v6FwAA//8DAFBLAQItABQABgAIAAAAIQC2gziS&#10;/gAAAOEBAAATAAAAAAAAAAAAAAAAAAAAAABbQ29udGVudF9UeXBlc10ueG1sUEsBAi0AFAAGAAgA&#10;AAAhADj9If/WAAAAlAEAAAsAAAAAAAAAAAAAAAAALwEAAF9yZWxzLy5yZWxzUEsBAi0AFAAGAAgA&#10;AAAhAAqF1VIWAgAAKAQAAA4AAAAAAAAAAAAAAAAALgIAAGRycy9lMm9Eb2MueG1sUEsBAi0AFAAG&#10;AAgAAAAhAMRii9fgAAAADQEAAA8AAAAAAAAAAAAAAAAAcAQAAGRycy9kb3ducmV2LnhtbFBLBQYA&#10;AAAABAAEAPMAAAB9BQAAAAA=&#10;">
                <v:textbox>
                  <w:txbxContent>
                    <w:p w14:paraId="2D0EB93B" w14:textId="77777777" w:rsidR="000F00DF" w:rsidRPr="006B1BD3" w:rsidRDefault="000F00DF" w:rsidP="000F00DF">
                      <w:pPr>
                        <w:rPr>
                          <w:rFonts w:ascii="Verdana" w:hAnsi="Verdana"/>
                          <w:b/>
                          <w:sz w:val="14"/>
                          <w:szCs w:val="14"/>
                        </w:rPr>
                      </w:pPr>
                      <w:r w:rsidRPr="006B1BD3">
                        <w:rPr>
                          <w:rFonts w:ascii="Verdana" w:hAnsi="Verdana"/>
                          <w:sz w:val="14"/>
                          <w:szCs w:val="14"/>
                        </w:rPr>
                        <w:t>Aligned to the following standards:</w:t>
                      </w:r>
                    </w:p>
                    <w:p w14:paraId="28E4DB2F" w14:textId="77777777" w:rsidR="000F00DF" w:rsidRPr="006B1BD3" w:rsidRDefault="000F00DF" w:rsidP="000F00DF">
                      <w:pPr>
                        <w:pStyle w:val="FFABody"/>
                        <w:rPr>
                          <w:sz w:val="14"/>
                          <w:szCs w:val="14"/>
                        </w:rPr>
                      </w:pPr>
                      <w:r>
                        <w:rPr>
                          <w:sz w:val="14"/>
                          <w:szCs w:val="14"/>
                        </w:rPr>
                        <w:t xml:space="preserve">CS.01;CS.02;CS.05; CS.06; FFA.PL-A; </w:t>
                      </w:r>
                      <w:r w:rsidRPr="00992223">
                        <w:rPr>
                          <w:sz w:val="14"/>
                          <w:szCs w:val="14"/>
                        </w:rPr>
                        <w:t>FFA.PL-C.; FFA.PL-E.; FFA.CS-M;</w:t>
                      </w:r>
                      <w:r>
                        <w:rPr>
                          <w:sz w:val="14"/>
                          <w:szCs w:val="14"/>
                        </w:rPr>
                        <w:t xml:space="preserve"> FFA.CS-N;</w:t>
                      </w:r>
                      <w:r w:rsidRPr="00992223">
                        <w:rPr>
                          <w:sz w:val="14"/>
                          <w:szCs w:val="14"/>
                        </w:rPr>
                        <w:t xml:space="preserve"> </w:t>
                      </w:r>
                      <w:r>
                        <w:rPr>
                          <w:sz w:val="14"/>
                          <w:szCs w:val="14"/>
                        </w:rPr>
                        <w:t xml:space="preserve">AG1; </w:t>
                      </w:r>
                      <w:r w:rsidRPr="00992223">
                        <w:rPr>
                          <w:sz w:val="14"/>
                          <w:szCs w:val="14"/>
                        </w:rPr>
                        <w:t xml:space="preserve">AG2; </w:t>
                      </w:r>
                      <w:r>
                        <w:rPr>
                          <w:sz w:val="14"/>
                          <w:szCs w:val="14"/>
                        </w:rPr>
                        <w:t xml:space="preserve">AG3; AG5; </w:t>
                      </w:r>
                      <w:r w:rsidRPr="00B1352F">
                        <w:rPr>
                          <w:sz w:val="14"/>
                          <w:szCs w:val="14"/>
                        </w:rPr>
                        <w:t>AG6</w:t>
                      </w:r>
                      <w:r w:rsidRPr="00992223">
                        <w:rPr>
                          <w:sz w:val="14"/>
                          <w:szCs w:val="14"/>
                        </w:rPr>
                        <w:t xml:space="preserve">; AGC05.02; </w:t>
                      </w:r>
                      <w:r>
                        <w:rPr>
                          <w:sz w:val="14"/>
                          <w:szCs w:val="14"/>
                        </w:rPr>
                        <w:t xml:space="preserve">AGC09.02; AGC10.03; CCSS.ELA.RI.9-10.1; </w:t>
                      </w:r>
                      <w:r w:rsidRPr="00992223">
                        <w:rPr>
                          <w:sz w:val="14"/>
                          <w:szCs w:val="14"/>
                        </w:rPr>
                        <w:t>CCSS.ELA.RI.9-10.2; CCSS.ELA.RI.9-10.4;</w:t>
                      </w:r>
                      <w:r>
                        <w:rPr>
                          <w:sz w:val="14"/>
                          <w:szCs w:val="14"/>
                        </w:rPr>
                        <w:t xml:space="preserve"> CCSS.ELA.W.9-10.2;</w:t>
                      </w:r>
                      <w:r w:rsidRPr="00992223">
                        <w:rPr>
                          <w:sz w:val="14"/>
                          <w:szCs w:val="14"/>
                        </w:rPr>
                        <w:t xml:space="preserve"> </w:t>
                      </w:r>
                      <w:r>
                        <w:rPr>
                          <w:sz w:val="14"/>
                          <w:szCs w:val="14"/>
                        </w:rPr>
                        <w:t xml:space="preserve">CCSS.ELA.SL.9-10.1; CCSS.ELA.SL.9-10.2; CCSS.ELA.SL.9-10.4; </w:t>
                      </w:r>
                      <w:r w:rsidRPr="00992223">
                        <w:rPr>
                          <w:sz w:val="14"/>
                          <w:szCs w:val="14"/>
                        </w:rPr>
                        <w:t>CCSS.ELA.RST.9.10.</w:t>
                      </w:r>
                      <w:r>
                        <w:rPr>
                          <w:sz w:val="14"/>
                          <w:szCs w:val="14"/>
                        </w:rPr>
                        <w:t xml:space="preserve">1; </w:t>
                      </w:r>
                      <w:r w:rsidRPr="00992223">
                        <w:rPr>
                          <w:sz w:val="14"/>
                          <w:szCs w:val="14"/>
                        </w:rPr>
                        <w:t>CCSS.ELA.RST.9.10.4;</w:t>
                      </w:r>
                      <w:r w:rsidRPr="00992223">
                        <w:rPr>
                          <w:b/>
                          <w:sz w:val="14"/>
                          <w:szCs w:val="14"/>
                        </w:rPr>
                        <w:t xml:space="preserve"> </w:t>
                      </w:r>
                      <w:r w:rsidRPr="00992223">
                        <w:rPr>
                          <w:sz w:val="14"/>
                          <w:szCs w:val="14"/>
                        </w:rPr>
                        <w:t>CCSS.ELA.RST.9.10.</w:t>
                      </w:r>
                      <w:r>
                        <w:rPr>
                          <w:sz w:val="14"/>
                          <w:szCs w:val="14"/>
                        </w:rPr>
                        <w:t xml:space="preserve">8; </w:t>
                      </w:r>
                      <w:r w:rsidRPr="00992223">
                        <w:rPr>
                          <w:sz w:val="14"/>
                          <w:szCs w:val="14"/>
                        </w:rPr>
                        <w:t xml:space="preserve">CCSS.ELA.WHST.9.10.6; </w:t>
                      </w:r>
                      <w:r>
                        <w:rPr>
                          <w:sz w:val="14"/>
                          <w:szCs w:val="14"/>
                        </w:rPr>
                        <w:t xml:space="preserve">HS-ETS1-3; AFNR Career Cluster, Statement 2, AFNR Career Cluster, Statement 7; </w:t>
                      </w:r>
                      <w:r w:rsidRPr="00992223">
                        <w:rPr>
                          <w:sz w:val="14"/>
                          <w:szCs w:val="14"/>
                        </w:rPr>
                        <w:t xml:space="preserve">CRP.04; </w:t>
                      </w:r>
                      <w:r>
                        <w:rPr>
                          <w:sz w:val="14"/>
                          <w:szCs w:val="14"/>
                        </w:rPr>
                        <w:t xml:space="preserve">CRP.05; CRP.06; </w:t>
                      </w:r>
                      <w:r w:rsidRPr="00992223">
                        <w:rPr>
                          <w:sz w:val="14"/>
                          <w:szCs w:val="14"/>
                        </w:rPr>
                        <w:t>CRP.07</w:t>
                      </w:r>
                      <w:r>
                        <w:rPr>
                          <w:sz w:val="14"/>
                          <w:szCs w:val="14"/>
                        </w:rPr>
                        <w:t>, CRP.08</w:t>
                      </w:r>
                    </w:p>
                  </w:txbxContent>
                </v:textbox>
                <w10:wrap anchorx="margin"/>
              </v:shape>
            </w:pict>
          </mc:Fallback>
        </mc:AlternateContent>
      </w:r>
      <w:r w:rsidRPr="000F00DF">
        <w:rPr>
          <w:color w:val="FF0000"/>
        </w:rPr>
        <w:t>KEY -</w:t>
      </w:r>
      <w:r>
        <w:t xml:space="preserve"> Importance of the </w:t>
      </w:r>
      <w:r>
        <w:br/>
        <w:t>Food Value Chain</w:t>
      </w:r>
    </w:p>
    <w:p w14:paraId="073820AE" w14:textId="77777777" w:rsidR="000F00DF" w:rsidRPr="00611C37" w:rsidRDefault="000F00DF" w:rsidP="000F00DF">
      <w:pPr>
        <w:pStyle w:val="FFASub1"/>
        <w:spacing w:line="240" w:lineRule="auto"/>
      </w:pPr>
      <w:r w:rsidRPr="00611C37">
        <w:t>Directions:</w:t>
      </w:r>
    </w:p>
    <w:p w14:paraId="0F4A6F4F" w14:textId="77777777" w:rsidR="000F00DF" w:rsidRDefault="000F00DF" w:rsidP="000F00DF">
      <w:pPr>
        <w:pStyle w:val="FFABody"/>
      </w:pPr>
      <w:r>
        <w:t>In addition to consumer purchasing power, technology also drives what and how agricultural items are produced. Personal health, sustainability and nutrition play key roles in driving Agriculture, Food and Natural Resources (AFNR) systems. Economics, governmental regulations and policies, environment and demographics also influence the market. Even still, the food value chain supports the transportation of goods from the producer to the consumer.</w:t>
      </w:r>
    </w:p>
    <w:p w14:paraId="359CD0BD" w14:textId="77777777" w:rsidR="000F00DF" w:rsidRDefault="000F00DF" w:rsidP="000F00DF">
      <w:pPr>
        <w:pStyle w:val="FFABody"/>
      </w:pPr>
    </w:p>
    <w:p w14:paraId="5C00AE7C" w14:textId="77777777" w:rsidR="000F00DF" w:rsidRPr="00AD6139" w:rsidRDefault="000F00DF" w:rsidP="000F00DF">
      <w:pPr>
        <w:pStyle w:val="FFABody"/>
        <w:rPr>
          <w:color w:val="000000" w:themeColor="text1"/>
        </w:rPr>
      </w:pPr>
      <w:r>
        <w:rPr>
          <w:color w:val="000000" w:themeColor="text1"/>
        </w:rPr>
        <w:t>Complete the following:</w:t>
      </w:r>
    </w:p>
    <w:p w14:paraId="2132C45C" w14:textId="697DB1A8" w:rsidR="000F00DF" w:rsidRPr="00AD6139" w:rsidRDefault="000F00DF" w:rsidP="00E8342F">
      <w:pPr>
        <w:pStyle w:val="FFABody"/>
        <w:numPr>
          <w:ilvl w:val="0"/>
          <w:numId w:val="8"/>
        </w:numPr>
      </w:pPr>
      <w:r w:rsidRPr="00AD6139">
        <w:t>Watch Bayer Crop Science’s (2017) video “Food Chain Partnership: Trends in Modern Agriculture</w:t>
      </w:r>
      <w:r>
        <w:t>,</w:t>
      </w:r>
      <w:r w:rsidRPr="00AD6139">
        <w:t xml:space="preserve">” </w:t>
      </w:r>
      <w:r>
        <w:t>available</w:t>
      </w:r>
      <w:r w:rsidRPr="00AD6139">
        <w:t xml:space="preserve"> at </w:t>
      </w:r>
      <w:hyperlink r:id="rId94" w:history="1">
        <w:r w:rsidR="00E8342F" w:rsidRPr="00A426C4">
          <w:rPr>
            <w:rStyle w:val="Hyperlink"/>
          </w:rPr>
          <w:t>https://www.youtube.com/watch?v=SdmWSOC4TrM</w:t>
        </w:r>
      </w:hyperlink>
      <w:r w:rsidR="00E8342F">
        <w:t>.</w:t>
      </w:r>
    </w:p>
    <w:p w14:paraId="33A3B3D2" w14:textId="77777777" w:rsidR="000F00DF" w:rsidRDefault="000F00DF" w:rsidP="000F00DF">
      <w:pPr>
        <w:pStyle w:val="FFABody"/>
        <w:numPr>
          <w:ilvl w:val="1"/>
          <w:numId w:val="9"/>
        </w:numPr>
      </w:pPr>
      <w:r w:rsidRPr="00AD6139">
        <w:t xml:space="preserve">Optional: If YouTube is not available, </w:t>
      </w:r>
      <w:r>
        <w:t>browse the</w:t>
      </w:r>
      <w:r w:rsidRPr="00AD6139">
        <w:t xml:space="preserve"> Bayer Crop Science’s (2017) Food Chain Partnership website, available at </w:t>
      </w:r>
      <w:hyperlink r:id="rId95" w:history="1">
        <w:r w:rsidRPr="00DC6247">
          <w:rPr>
            <w:rStyle w:val="Hyperlink"/>
          </w:rPr>
          <w:t>https://www.foodchainpartnership.cropscience.bayer.com</w:t>
        </w:r>
      </w:hyperlink>
      <w:r>
        <w:t>.</w:t>
      </w:r>
    </w:p>
    <w:p w14:paraId="2A36542F" w14:textId="06E470C5" w:rsidR="000F00DF" w:rsidRDefault="000F00DF" w:rsidP="000F00DF">
      <w:pPr>
        <w:pStyle w:val="FFABody"/>
        <w:numPr>
          <w:ilvl w:val="0"/>
          <w:numId w:val="9"/>
        </w:numPr>
        <w:ind w:left="720"/>
      </w:pPr>
      <w:r>
        <w:t xml:space="preserve">Visit the Agricultural Marketed Resource Center (AMRC) website at </w:t>
      </w:r>
      <w:hyperlink r:id="rId96" w:history="1">
        <w:r w:rsidR="00E8342F" w:rsidRPr="00A426C4">
          <w:rPr>
            <w:rStyle w:val="Hyperlink"/>
          </w:rPr>
          <w:t>https://www.agmrc.org</w:t>
        </w:r>
      </w:hyperlink>
      <w:r w:rsidR="00E8342F">
        <w:t xml:space="preserve">. </w:t>
      </w:r>
    </w:p>
    <w:p w14:paraId="01486133" w14:textId="77777777" w:rsidR="000F00DF" w:rsidRDefault="000F00DF" w:rsidP="000F00DF">
      <w:pPr>
        <w:pStyle w:val="FFABody"/>
        <w:numPr>
          <w:ilvl w:val="0"/>
          <w:numId w:val="9"/>
        </w:numPr>
        <w:ind w:left="720"/>
      </w:pPr>
      <w:r>
        <w:t>Using the Agricultural Marketed Resource Center (AMRC) website as a guide, record your responses below.</w:t>
      </w:r>
    </w:p>
    <w:p w14:paraId="50C59800" w14:textId="77777777" w:rsidR="000F00DF" w:rsidRDefault="000F00DF" w:rsidP="000F00DF">
      <w:pPr>
        <w:pStyle w:val="FFABody"/>
      </w:pPr>
    </w:p>
    <w:p w14:paraId="476513DD" w14:textId="77777777" w:rsidR="000F00DF" w:rsidRDefault="000F00DF" w:rsidP="000F00DF">
      <w:pPr>
        <w:pStyle w:val="FFABody"/>
      </w:pPr>
    </w:p>
    <w:p w14:paraId="0BB7DEC1" w14:textId="77777777" w:rsidR="000F00DF" w:rsidRDefault="000F00DF" w:rsidP="000F00DF">
      <w:pPr>
        <w:pStyle w:val="FFABody"/>
      </w:pPr>
    </w:p>
    <w:p w14:paraId="27E940F2" w14:textId="222FA11B" w:rsidR="000F00DF" w:rsidRDefault="000F00DF" w:rsidP="000F00DF">
      <w:pPr>
        <w:pStyle w:val="FFABody"/>
      </w:pPr>
      <w:r>
        <w:rPr>
          <w:noProof/>
        </w:rPr>
        <w:drawing>
          <wp:inline distT="0" distB="0" distL="0" distR="0" wp14:anchorId="3E41A519" wp14:editId="77678BCB">
            <wp:extent cx="462921" cy="612842"/>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rotWithShape="1">
                    <a:blip r:embed="rId67">
                      <a:extLst>
                        <a:ext uri="{28A0092B-C50C-407E-A947-70E740481C1C}">
                          <a14:useLocalDpi xmlns:a14="http://schemas.microsoft.com/office/drawing/2010/main" val="0"/>
                        </a:ext>
                      </a:extLst>
                    </a:blip>
                    <a:srcRect l="65744" t="65103" r="25986" b="23948"/>
                    <a:stretch/>
                  </pic:blipFill>
                  <pic:spPr bwMode="auto">
                    <a:xfrm>
                      <a:off x="0" y="0"/>
                      <a:ext cx="468193" cy="619822"/>
                    </a:xfrm>
                    <a:prstGeom prst="rect">
                      <a:avLst/>
                    </a:prstGeom>
                    <a:ln>
                      <a:noFill/>
                    </a:ln>
                    <a:extLst>
                      <a:ext uri="{53640926-AAD7-44D8-BBD7-CCE9431645EC}">
                        <a14:shadowObscured xmlns:a14="http://schemas.microsoft.com/office/drawing/2010/main"/>
                      </a:ext>
                    </a:extLst>
                  </pic:spPr>
                </pic:pic>
              </a:graphicData>
            </a:graphic>
          </wp:inline>
        </w:drawing>
      </w:r>
      <w:r>
        <w:t>1) What is the definition of “value added”? What does the process of “adding value” to a product entail?</w:t>
      </w:r>
    </w:p>
    <w:p w14:paraId="184459BC" w14:textId="678D9228" w:rsidR="00B0296E" w:rsidRPr="00B0296E" w:rsidRDefault="00B0296E" w:rsidP="000F00DF">
      <w:pPr>
        <w:pStyle w:val="FFABody"/>
        <w:rPr>
          <w:color w:val="FF0000"/>
        </w:rPr>
      </w:pPr>
      <w:r>
        <w:tab/>
      </w:r>
      <w:r w:rsidRPr="00815D52">
        <w:rPr>
          <w:color w:val="FF0000"/>
        </w:rPr>
        <w:t xml:space="preserve">Value added is </w:t>
      </w:r>
      <w:r w:rsidR="00815D52" w:rsidRPr="00815D52">
        <w:rPr>
          <w:color w:val="FF0000"/>
        </w:rPr>
        <w:t>changing something physical about a product to increase the consumer/customer base.</w:t>
      </w:r>
    </w:p>
    <w:p w14:paraId="3A6D4B8C" w14:textId="77777777" w:rsidR="000F00DF" w:rsidRDefault="000F00DF" w:rsidP="000F00DF">
      <w:pPr>
        <w:pStyle w:val="FFABody"/>
      </w:pPr>
    </w:p>
    <w:p w14:paraId="0DF80637" w14:textId="77777777" w:rsidR="000F00DF" w:rsidRDefault="000F00DF" w:rsidP="000F00DF">
      <w:pPr>
        <w:pStyle w:val="FFABody"/>
      </w:pPr>
    </w:p>
    <w:p w14:paraId="7F1322F9" w14:textId="77777777" w:rsidR="000F00DF" w:rsidRDefault="000F00DF" w:rsidP="000F00DF">
      <w:pPr>
        <w:pStyle w:val="FFABody"/>
      </w:pPr>
    </w:p>
    <w:p w14:paraId="1C31B71A" w14:textId="77777777" w:rsidR="000F00DF" w:rsidRDefault="000F00DF" w:rsidP="000F00DF">
      <w:pPr>
        <w:pStyle w:val="FFABody"/>
      </w:pPr>
    </w:p>
    <w:p w14:paraId="5179494D" w14:textId="77777777" w:rsidR="000F00DF" w:rsidRDefault="000F00DF" w:rsidP="000F00DF">
      <w:pPr>
        <w:pStyle w:val="FFABody"/>
      </w:pPr>
    </w:p>
    <w:p w14:paraId="34FDDF5F" w14:textId="77777777" w:rsidR="000F00DF" w:rsidRDefault="000F00DF" w:rsidP="000F00DF">
      <w:pPr>
        <w:pStyle w:val="FFABody"/>
      </w:pPr>
    </w:p>
    <w:p w14:paraId="0A6F1588" w14:textId="77777777" w:rsidR="000F00DF" w:rsidRDefault="000F00DF" w:rsidP="000F00DF">
      <w:pPr>
        <w:pStyle w:val="FFABody"/>
      </w:pPr>
      <w:r>
        <w:rPr>
          <w:noProof/>
        </w:rPr>
        <w:drawing>
          <wp:inline distT="0" distB="0" distL="0" distR="0" wp14:anchorId="5A6AD12C" wp14:editId="4EE76A83">
            <wp:extent cx="462921" cy="612842"/>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reen-living-153435_1280.png"/>
                    <pic:cNvPicPr/>
                  </pic:nvPicPr>
                  <pic:blipFill rotWithShape="1">
                    <a:blip r:embed="rId67">
                      <a:extLst>
                        <a:ext uri="{28A0092B-C50C-407E-A947-70E740481C1C}">
                          <a14:useLocalDpi xmlns:a14="http://schemas.microsoft.com/office/drawing/2010/main" val="0"/>
                        </a:ext>
                      </a:extLst>
                    </a:blip>
                    <a:srcRect l="65744" t="65103" r="25986" b="23948"/>
                    <a:stretch/>
                  </pic:blipFill>
                  <pic:spPr bwMode="auto">
                    <a:xfrm>
                      <a:off x="0" y="0"/>
                      <a:ext cx="468193" cy="619822"/>
                    </a:xfrm>
                    <a:prstGeom prst="rect">
                      <a:avLst/>
                    </a:prstGeom>
                    <a:ln>
                      <a:noFill/>
                    </a:ln>
                    <a:extLst>
                      <a:ext uri="{53640926-AAD7-44D8-BBD7-CCE9431645EC}">
                        <a14:shadowObscured xmlns:a14="http://schemas.microsoft.com/office/drawing/2010/main"/>
                      </a:ext>
                    </a:extLst>
                  </pic:spPr>
                </pic:pic>
              </a:graphicData>
            </a:graphic>
          </wp:inline>
        </w:drawing>
      </w:r>
      <w:r>
        <w:t>2) Compare and contrast commodities and products. Why do we “add</w:t>
      </w:r>
      <w:r w:rsidRPr="002C4E2B">
        <w:t xml:space="preserve"> value</w:t>
      </w:r>
      <w:r>
        <w:t>”</w:t>
      </w:r>
      <w:r w:rsidRPr="002C4E2B">
        <w:t xml:space="preserve"> to raw commodities</w:t>
      </w:r>
      <w:r>
        <w:t>?</w:t>
      </w:r>
    </w:p>
    <w:p w14:paraId="6299C9F6" w14:textId="65B2325A" w:rsidR="000F00DF" w:rsidRDefault="00815D52" w:rsidP="000F00DF">
      <w:pPr>
        <w:pStyle w:val="FFABody"/>
        <w:rPr>
          <w:color w:val="FF0000"/>
        </w:rPr>
      </w:pPr>
      <w:r>
        <w:tab/>
      </w:r>
      <w:r>
        <w:rPr>
          <w:color w:val="FF0000"/>
        </w:rPr>
        <w:t>Commodities are products/goods that can be interchanged (ex. Oil) regardless of who produced the item.</w:t>
      </w:r>
    </w:p>
    <w:p w14:paraId="00429E6F" w14:textId="21707C8B" w:rsidR="00815D52" w:rsidRDefault="00815D52" w:rsidP="000F00DF">
      <w:pPr>
        <w:pStyle w:val="FFABody"/>
        <w:rPr>
          <w:color w:val="FF0000"/>
        </w:rPr>
      </w:pPr>
      <w:r>
        <w:rPr>
          <w:color w:val="FF0000"/>
        </w:rPr>
        <w:tab/>
        <w:t xml:space="preserve">Products are </w:t>
      </w:r>
      <w:r w:rsidR="00092EDE">
        <w:rPr>
          <w:color w:val="FF0000"/>
        </w:rPr>
        <w:t>items that are specific for sale.</w:t>
      </w:r>
    </w:p>
    <w:p w14:paraId="7366B5D6" w14:textId="4509DDD9" w:rsidR="00092EDE" w:rsidRPr="00815D52" w:rsidRDefault="00092EDE" w:rsidP="000F00DF">
      <w:pPr>
        <w:pStyle w:val="FFABody"/>
        <w:rPr>
          <w:color w:val="FF0000"/>
        </w:rPr>
      </w:pPr>
      <w:r>
        <w:rPr>
          <w:color w:val="FF0000"/>
        </w:rPr>
        <w:tab/>
        <w:t>By adding value to raw commodities can help increase sales of the product.</w:t>
      </w:r>
    </w:p>
    <w:p w14:paraId="40E5CE1D" w14:textId="77777777" w:rsidR="000F00DF" w:rsidRDefault="000F00DF" w:rsidP="000F00DF">
      <w:pPr>
        <w:pStyle w:val="FFABody"/>
      </w:pPr>
    </w:p>
    <w:p w14:paraId="4B211004" w14:textId="77777777" w:rsidR="000F00DF" w:rsidRDefault="000F00DF" w:rsidP="000F00DF">
      <w:pPr>
        <w:pStyle w:val="FFABody"/>
      </w:pPr>
    </w:p>
    <w:p w14:paraId="4E704F5B" w14:textId="77777777" w:rsidR="000F00DF" w:rsidRDefault="000F00DF" w:rsidP="000F00DF">
      <w:pPr>
        <w:pStyle w:val="FFABody"/>
      </w:pPr>
    </w:p>
    <w:p w14:paraId="45A13119" w14:textId="77777777" w:rsidR="000F00DF" w:rsidRDefault="000F00DF" w:rsidP="000F00DF">
      <w:pPr>
        <w:pStyle w:val="FFABody"/>
      </w:pPr>
    </w:p>
    <w:p w14:paraId="53E55A28" w14:textId="77777777" w:rsidR="000F00DF" w:rsidRDefault="000F00DF" w:rsidP="000F00DF">
      <w:pPr>
        <w:pStyle w:val="FFABody"/>
      </w:pPr>
    </w:p>
    <w:p w14:paraId="3CFF6960" w14:textId="77777777" w:rsidR="000F00DF" w:rsidRDefault="000F00DF" w:rsidP="000F00DF">
      <w:pPr>
        <w:pStyle w:val="FFABody"/>
      </w:pPr>
    </w:p>
    <w:p w14:paraId="4EEEF2ED" w14:textId="4AF566BF" w:rsidR="009569F5" w:rsidRPr="00AD261A" w:rsidRDefault="009569F5" w:rsidP="00976A74">
      <w:pPr>
        <w:pStyle w:val="FFATitle"/>
        <w:rPr>
          <w:rFonts w:ascii="Verdana" w:hAnsi="Verdana"/>
          <w:sz w:val="17"/>
          <w:szCs w:val="17"/>
        </w:rPr>
      </w:pPr>
    </w:p>
    <w:sectPr w:rsidR="009569F5" w:rsidRPr="00AD261A" w:rsidSect="00F976F4">
      <w:pgSz w:w="12240" w:h="15840" w:code="1"/>
      <w:pgMar w:top="990" w:right="720" w:bottom="117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B7CC05" w14:textId="77777777" w:rsidR="00A67A4F" w:rsidRDefault="00A67A4F" w:rsidP="008D333D">
      <w:r>
        <w:separator/>
      </w:r>
    </w:p>
  </w:endnote>
  <w:endnote w:type="continuationSeparator" w:id="0">
    <w:p w14:paraId="4F06B84A" w14:textId="77777777" w:rsidR="00A67A4F" w:rsidRDefault="00A67A4F"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Lasiver-Regular">
    <w:altName w:val="Calibri"/>
    <w:panose1 w:val="00000000000000000000"/>
    <w:charset w:val="4D"/>
    <w:family w:val="auto"/>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
    <w:panose1 w:val="000000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MinionPro-Regular">
    <w:altName w:val="Calibri"/>
    <w:charset w:val="00"/>
    <w:family w:val="auto"/>
    <w:pitch w:val="variable"/>
    <w:sig w:usb0="60000287" w:usb1="00000001" w:usb2="00000000" w:usb3="00000000" w:csb0="0000019F"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Helvetica">
    <w:panose1 w:val="020B0604020202020204"/>
    <w:charset w:val="00"/>
    <w:family w:val="swiss"/>
    <w:pitch w:val="variable"/>
    <w:sig w:usb0="E00002FF" w:usb1="5000785B" w:usb2="00000000" w:usb3="00000000" w:csb0="0000019F" w:csb1="00000000"/>
  </w:font>
  <w:font w:name="Times">
    <w:panose1 w:val="020206030504050203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DE38B4" w14:textId="77777777" w:rsidR="0037094F" w:rsidRDefault="0037094F" w:rsidP="00D77246"/>
  <w:p w14:paraId="42321593" w14:textId="77777777" w:rsidR="0037094F" w:rsidRDefault="0037094F" w:rsidP="008D333D">
    <w:pPr>
      <w:tabs>
        <w:tab w:val="left" w:pos="4770"/>
      </w:tabs>
    </w:pPr>
    <w:r>
      <w:rPr>
        <w:noProof/>
      </w:rPr>
      <w:drawing>
        <wp:anchor distT="0" distB="0" distL="114300" distR="114300" simplePos="0" relativeHeight="251661824" behindDoc="0" locked="0" layoutInCell="1" allowOverlap="1" wp14:anchorId="6D19042F" wp14:editId="73C26B1E">
          <wp:simplePos x="0" y="0"/>
          <wp:positionH relativeFrom="page">
            <wp:posOffset>0</wp:posOffset>
          </wp:positionH>
          <wp:positionV relativeFrom="paragraph">
            <wp:posOffset>-4445</wp:posOffset>
          </wp:positionV>
          <wp:extent cx="7794607" cy="71323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B3539" w14:textId="77777777" w:rsidR="0037094F" w:rsidRDefault="0037094F">
    <w:r>
      <w:rPr>
        <w:noProof/>
      </w:rPr>
      <w:drawing>
        <wp:anchor distT="0" distB="0" distL="114300" distR="114300" simplePos="0" relativeHeight="251660800" behindDoc="0" locked="0" layoutInCell="1" allowOverlap="1" wp14:anchorId="3FC29622" wp14:editId="27065A9D">
          <wp:simplePos x="0" y="0"/>
          <wp:positionH relativeFrom="page">
            <wp:posOffset>-19050</wp:posOffset>
          </wp:positionH>
          <wp:positionV relativeFrom="paragraph">
            <wp:posOffset>-13970</wp:posOffset>
          </wp:positionV>
          <wp:extent cx="7794607" cy="713232"/>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480C9E" w14:textId="77777777" w:rsidR="00A67A4F" w:rsidRDefault="00A67A4F" w:rsidP="008D333D">
      <w:r>
        <w:separator/>
      </w:r>
    </w:p>
  </w:footnote>
  <w:footnote w:type="continuationSeparator" w:id="0">
    <w:p w14:paraId="4F4615B3" w14:textId="77777777" w:rsidR="00A67A4F" w:rsidRDefault="00A67A4F"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AA82CC" w14:textId="77777777" w:rsidR="0037094F" w:rsidRDefault="0037094F">
    <w:r>
      <w:rPr>
        <w:noProof/>
      </w:rPr>
      <mc:AlternateContent>
        <mc:Choice Requires="wps">
          <w:drawing>
            <wp:anchor distT="0" distB="0" distL="114300" distR="114300" simplePos="0" relativeHeight="251664896" behindDoc="0" locked="0" layoutInCell="1" allowOverlap="1" wp14:anchorId="04945B68" wp14:editId="4A8361D9">
              <wp:simplePos x="0" y="0"/>
              <wp:positionH relativeFrom="column">
                <wp:posOffset>4655127</wp:posOffset>
              </wp:positionH>
              <wp:positionV relativeFrom="paragraph">
                <wp:posOffset>-353292</wp:posOffset>
              </wp:positionV>
              <wp:extent cx="2273300" cy="810491"/>
              <wp:effectExtent l="0" t="0" r="12700" b="254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810491"/>
                      </a:xfrm>
                      <a:prstGeom prst="rect">
                        <a:avLst/>
                      </a:prstGeom>
                      <a:solidFill>
                        <a:srgbClr val="FFFFFF"/>
                      </a:solidFill>
                      <a:ln w="9525">
                        <a:noFill/>
                        <a:miter lim="800000"/>
                        <a:headEnd/>
                        <a:tailEnd/>
                      </a:ln>
                    </wps:spPr>
                    <wps:txbx>
                      <w:txbxContent>
                        <w:p w14:paraId="08042A7A" w14:textId="3A439CD4" w:rsidR="0037094F" w:rsidRDefault="0037094F" w:rsidP="00C43FD4">
                          <w:pPr>
                            <w:pStyle w:val="FFATitle"/>
                          </w:pPr>
                          <w:r>
                            <w:t>FFA Blue 365: Lesson 9</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4945B68" id="_x0000_t202" coordsize="21600,21600" o:spt="202" path="m,l,21600r21600,l21600,xe">
              <v:stroke joinstyle="miter"/>
              <v:path gradientshapeok="t" o:connecttype="rect"/>
            </v:shapetype>
            <v:shape id="Text Box 2" o:spid="_x0000_s1045" type="#_x0000_t202" style="position:absolute;margin-left:366.55pt;margin-top:-27.8pt;width:179pt;height:63.8pt;z-index:25166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DE4KDAIAAPYDAAAOAAAAZHJzL2Uyb0RvYy54bWysU9tu2zAMfR+wfxD0vthJk7Ux4hRdugwD&#10;ugvQ7QNkWY6FyaJGKbGzry8lp2nQvQ3TgyCK1CF5eLS6HTrDDgq9Blvy6STnTFkJtba7kv/8sX13&#10;w5kPwtbCgFUlPyrPb9dv36x6V6gZtGBqhYxArC96V/I2BFdkmZet6oSfgFOWnA1gJwKZuMtqFD2h&#10;dyab5fn7rAesHYJU3tPt/ejk64TfNEqGb03jVWCm5FRbSDumvYp7tl6JYofCtVqeyhD/UEUntKWk&#10;Z6h7EQTbo/4LqtMSwUMTJhK6DJpGS5V6oG6m+atuHlvhVOqFyPHuTJP/f7Dy6+HRfUcWhg8w0ABT&#10;E949gPzlmYVNK+xO3SFC3ypRU+JppCzrnS9OTyPVvvARpOq/QE1DFvsACWhosIusUJ+M0GkAxzPp&#10;aghM0uVsdn11lZNLku9mms+XYwpRPL926MMnBR2Lh5IjDTWhi8ODD7EaUTyHxGQejK632phk4K7a&#10;GGQHQQLYppUaeBVmLOtLvlzMFgnZQnyftNHpQAI1uqPi8rhGyUQ2Pto6hQShzXimSow90RMZGbkJ&#10;QzVQYKSpgvpIRCGMQqSPQ4cW8A9nPYmw5P73XqDizHy2RPZyOp9H1SZjvriekYGXnurSI6wkqJIH&#10;zsbjJiSlRx4s3NFQGp34eqnkVCuJK9F4+ghRvZd2inr5rusnAAAA//8DAFBLAwQUAAYACAAAACEA&#10;t1+mpd8AAAALAQAADwAAAGRycy9kb3ducmV2LnhtbEyPwU6DQBCG7ya+w2ZMvJh2oRWwyNKoicZr&#10;ax9gYadAZGcJuy307Z2e7HHm//LPN8V2tr044+g7RwriZQQCqXamo0bB4edz8QLCB01G945QwQU9&#10;bMv7u0Lnxk20w/M+NIJLyOdaQRvCkEvp6xat9ks3IHF2dKPVgcexkWbUE5fbXq6iKJVWd8QXWj3g&#10;R4v17/5kFRy/p6dkM1Vf4ZDtntN33WWVuyj1+DC/vYIIOId/GK76rA4lO1XuRMaLXkG2XseMKlgk&#10;SQriSkSbmFcVZ6sIZFnI2x/KPwAAAP//AwBQSwECLQAUAAYACAAAACEAtoM4kv4AAADhAQAAEwAA&#10;AAAAAAAAAAAAAAAAAAAAW0NvbnRlbnRfVHlwZXNdLnhtbFBLAQItABQABgAIAAAAIQA4/SH/1gAA&#10;AJQBAAALAAAAAAAAAAAAAAAAAC8BAABfcmVscy8ucmVsc1BLAQItABQABgAIAAAAIQAMDE4KDAIA&#10;APYDAAAOAAAAAAAAAAAAAAAAAC4CAABkcnMvZTJvRG9jLnhtbFBLAQItABQABgAIAAAAIQC3X6al&#10;3wAAAAsBAAAPAAAAAAAAAAAAAAAAAGYEAABkcnMvZG93bnJldi54bWxQSwUGAAAAAAQABADzAAAA&#10;cgUAAAAA&#10;" stroked="f">
              <v:textbox>
                <w:txbxContent>
                  <w:p w14:paraId="08042A7A" w14:textId="3A439CD4" w:rsidR="0037094F" w:rsidRDefault="0037094F" w:rsidP="00C43FD4">
                    <w:pPr>
                      <w:pStyle w:val="FFATitle"/>
                    </w:pPr>
                    <w:r>
                      <w:t>FFA Blue 365: Lesson 9</w:t>
                    </w:r>
                  </w:p>
                </w:txbxContent>
              </v:textbox>
            </v:shape>
          </w:pict>
        </mc:Fallback>
      </mc:AlternateContent>
    </w:r>
    <w:r>
      <w:rPr>
        <w:noProof/>
      </w:rPr>
      <w:drawing>
        <wp:anchor distT="0" distB="0" distL="114300" distR="114300" simplePos="0" relativeHeight="251663872" behindDoc="1" locked="0" layoutInCell="1" allowOverlap="1" wp14:anchorId="2D4D9D19" wp14:editId="159084B4">
          <wp:simplePos x="0" y="0"/>
          <wp:positionH relativeFrom="column">
            <wp:posOffset>0</wp:posOffset>
          </wp:positionH>
          <wp:positionV relativeFrom="paragraph">
            <wp:posOffset>-641349</wp:posOffset>
          </wp:positionV>
          <wp:extent cx="901700" cy="1149668"/>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1">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rPr>
      <mc:AlternateContent>
        <mc:Choice Requires="wps">
          <w:drawing>
            <wp:anchor distT="0" distB="0" distL="114300" distR="114300" simplePos="0" relativeHeight="251662848" behindDoc="0" locked="0" layoutInCell="1" allowOverlap="1" wp14:anchorId="643F9ED7" wp14:editId="77BD99CF">
              <wp:simplePos x="0" y="0"/>
              <wp:positionH relativeFrom="column">
                <wp:posOffset>4572000</wp:posOffset>
              </wp:positionH>
              <wp:positionV relativeFrom="paragraph">
                <wp:posOffset>-566420</wp:posOffset>
              </wp:positionV>
              <wp:extent cx="0" cy="1005840"/>
              <wp:effectExtent l="0" t="0" r="19050" b="22860"/>
              <wp:wrapNone/>
              <wp:docPr id="6"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4DBB0881" id="Line 2" o:spid="_x0000_s1026" style="position:absolute;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Vl82yAEAAHgDAAAOAAAAZHJzL2Uyb0RvYy54bWysU9uOEzEMfUfiH6K807kIlmXU6Qq1LC8F&#10;Ku3yAW6SmYnIxFGSdqZ/j5NeWOAN8RLZsX1yfOwsH+bRsKPyQaNtebUoOVNWoNS2b/n358c395yF&#10;CFaCQataflKBP6xev1pOrlE1Dmik8oxAbGgm1/IhRtcURRCDGiEs0ClLwQ79CJFc3xfSw0Tooynq&#10;srwrJvTSeRQqBLrdnIN8lfG7Ton4reuCisy0nLjFfPp87tNZrJbQ9B7coMWFBvwDixG0pUdvUBuI&#10;wA5e/wU1auExYBcXAscCu04LlXugbqryj26eBnAq90LiBHeTKfw/WPH1uPNMy5bfcWZhpBFttVWs&#10;TspMLjSUsLY7n3oTs31yWxQ/ArO4HsD2KjN8Pjkqq1JF8VtJcoIj/P30BSXlwCFilmnu/JggSQA2&#10;52mcbtNQc2TifCnotirLd/dv86QKaK6Fzof4WeHIktFyQ5wzMBy3ISYi0FxT0jsWH7UxedjGsolQ&#10;6/dlmSsCGi1TNOUF3+/XxrMj0L5sPtYfqnVuiyIv0zwerMxogwL56WJH0OZs0+vGJjyVV/BC6SrH&#10;Wdg9ytPOXzWj8WbSl1VM+/PSz8r++jCrnwAAAP//AwBQSwMEFAAGAAgAAAAhACaHPp7dAAAACgEA&#10;AA8AAABkcnMvZG93bnJldi54bWxMj8FOwzAMhu9IvEPkSVzQljKkMbq6E5rECQSs8ABpk7XRGqdK&#10;srXw9BhxgKN///r8udhOrhdnE6L1hHCzyEAYary21CJ8vD/O1yBiUqRV78kgfJoI2/LyolC59iPt&#10;zblKrWAIxVwhdCkNuZSx6YxTceEHQ7w7+OBU4jG0Ugc1Mtz1cpllK+mUJb7QqcHsOtMcq5NDePt6&#10;uqXDS/1aHUNGz/uxsrtri3g1mx42IJKZ0l8ZfvRZHUp2qv2JdBQ9wh3juYowX98vQXDjN6kRVhzI&#10;spD/Xyi/AQAA//8DAFBLAQItABQABgAIAAAAIQC2gziS/gAAAOEBAAATAAAAAAAAAAAAAAAAAAAA&#10;AABbQ29udGVudF9UeXBlc10ueG1sUEsBAi0AFAAGAAgAAAAhADj9If/WAAAAlAEAAAsAAAAAAAAA&#10;AAAAAAAALwEAAF9yZWxzLy5yZWxzUEsBAi0AFAAGAAgAAAAhAJ5WXzbIAQAAeAMAAA4AAAAAAAAA&#10;AAAAAAAALgIAAGRycy9lMm9Eb2MueG1sUEsBAi0AFAAGAAgAAAAhACaHPp7dAAAACgEAAA8AAAAA&#10;AAAAAAAAAAAAIgQAAGRycy9kb3ducmV2LnhtbFBLBQYAAAAABAAEAPMAAAAsBQAAAAA=&#10;" strokecolor="#da291c" strokeweight="1pt">
              <v:shadow color="black" opacity="22938f" offset="0"/>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C934F9" w14:textId="4C144611" w:rsidR="0037094F" w:rsidRPr="00C43FD4" w:rsidRDefault="0037094F" w:rsidP="00524ECF">
    <w:pPr>
      <w:rPr>
        <w:sz w:val="17"/>
        <w:szCs w:val="17"/>
      </w:rPr>
    </w:pPr>
    <w:r w:rsidRPr="00C43FD4">
      <w:rPr>
        <w:rFonts w:ascii="Verdana" w:hAnsi="Verdana"/>
        <w:sz w:val="17"/>
        <w:szCs w:val="17"/>
      </w:rPr>
      <w:t xml:space="preserve">NAME: _______________________ </w:t>
    </w:r>
  </w:p>
  <w:p w14:paraId="3895C39F" w14:textId="64976196" w:rsidR="0037094F" w:rsidRDefault="0037094F" w:rsidP="00E37A94">
    <w:pPr>
      <w:pStyle w:val="FFABody"/>
    </w:pPr>
  </w:p>
  <w:p w14:paraId="20C7FCCE" w14:textId="77777777" w:rsidR="0037094F" w:rsidRDefault="0037094F" w:rsidP="00E37A94">
    <w:pPr>
      <w:pStyle w:val="FFABody"/>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5498A" w14:textId="0EE87F13" w:rsidR="0037094F" w:rsidRDefault="0037094F">
    <w:pPr>
      <w:pStyle w:val="Header"/>
    </w:pPr>
    <w:r w:rsidRPr="00C43FD4">
      <w:rPr>
        <w:rFonts w:ascii="Verdana" w:hAnsi="Verdana"/>
        <w:sz w:val="17"/>
        <w:szCs w:val="17"/>
      </w:rPr>
      <w:t>NAME: _______________________</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7976A9E"/>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A0A51FF"/>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ED47A85"/>
    <w:multiLevelType w:val="hybridMultilevel"/>
    <w:tmpl w:val="30907C9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0954B9C"/>
    <w:multiLevelType w:val="hybridMultilevel"/>
    <w:tmpl w:val="49B89314"/>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4BF1A5F"/>
    <w:multiLevelType w:val="hybridMultilevel"/>
    <w:tmpl w:val="E26CF15E"/>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 w15:restartNumberingAfterBreak="0">
    <w:nsid w:val="16BF54E9"/>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7DC11D5"/>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9" w15:restartNumberingAfterBreak="0">
    <w:nsid w:val="1AED3982"/>
    <w:multiLevelType w:val="hybridMultilevel"/>
    <w:tmpl w:val="0F00BF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B123ED8"/>
    <w:multiLevelType w:val="hybridMultilevel"/>
    <w:tmpl w:val="73B43B0A"/>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EDD44ED"/>
    <w:multiLevelType w:val="hybridMultilevel"/>
    <w:tmpl w:val="F0B29420"/>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2"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41C7FFD"/>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58373F"/>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A9563D8"/>
    <w:multiLevelType w:val="hybridMultilevel"/>
    <w:tmpl w:val="748EE7BC"/>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BC06C82"/>
    <w:multiLevelType w:val="hybridMultilevel"/>
    <w:tmpl w:val="D4068B24"/>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8FC87290">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DB220C3"/>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408A1DFD"/>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0AA6AB6"/>
    <w:multiLevelType w:val="hybridMultilevel"/>
    <w:tmpl w:val="1308718C"/>
    <w:lvl w:ilvl="0" w:tplc="04090001">
      <w:start w:val="1"/>
      <w:numFmt w:val="bullet"/>
      <w:lvlText w:val=""/>
      <w:lvlJc w:val="left"/>
      <w:pPr>
        <w:ind w:left="1440" w:hanging="360"/>
      </w:pPr>
      <w:rPr>
        <w:rFonts w:ascii="Symbol" w:hAnsi="Symbol"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24D4743"/>
    <w:multiLevelType w:val="hybridMultilevel"/>
    <w:tmpl w:val="1E40F6A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7473939"/>
    <w:multiLevelType w:val="multilevel"/>
    <w:tmpl w:val="05CCBC7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96913E9"/>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4F2E5F23"/>
    <w:multiLevelType w:val="hybridMultilevel"/>
    <w:tmpl w:val="38B25CF0"/>
    <w:lvl w:ilvl="0" w:tplc="8FC87290">
      <w:start w:val="1"/>
      <w:numFmt w:val="decimal"/>
      <w:lvlText w:val="%1)"/>
      <w:lvlJc w:val="left"/>
      <w:pPr>
        <w:ind w:left="36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4FA47F68"/>
    <w:multiLevelType w:val="hybridMultilevel"/>
    <w:tmpl w:val="A21A2E8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62D6752D"/>
    <w:multiLevelType w:val="hybridMultilevel"/>
    <w:tmpl w:val="7EC6D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56F3027"/>
    <w:multiLevelType w:val="hybridMultilevel"/>
    <w:tmpl w:val="11AC63E8"/>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9" w15:restartNumberingAfterBreak="0">
    <w:nsid w:val="67282FB6"/>
    <w:multiLevelType w:val="hybridMultilevel"/>
    <w:tmpl w:val="31AE4FB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7C70714"/>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933210C"/>
    <w:multiLevelType w:val="hybridMultilevel"/>
    <w:tmpl w:val="114AB94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D8A2352"/>
    <w:multiLevelType w:val="hybridMultilevel"/>
    <w:tmpl w:val="662E8D4E"/>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E5D42D8"/>
    <w:multiLevelType w:val="hybridMultilevel"/>
    <w:tmpl w:val="FE08FC84"/>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5F224B6"/>
    <w:multiLevelType w:val="hybridMultilevel"/>
    <w:tmpl w:val="223A6CC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722560345">
    <w:abstractNumId w:val="8"/>
  </w:num>
  <w:num w:numId="2" w16cid:durableId="1454515053">
    <w:abstractNumId w:val="12"/>
  </w:num>
  <w:num w:numId="3" w16cid:durableId="639770948">
    <w:abstractNumId w:val="27"/>
  </w:num>
  <w:num w:numId="4" w16cid:durableId="1456176171">
    <w:abstractNumId w:val="26"/>
  </w:num>
  <w:num w:numId="5" w16cid:durableId="111286679">
    <w:abstractNumId w:val="23"/>
  </w:num>
  <w:num w:numId="6" w16cid:durableId="1053650111">
    <w:abstractNumId w:val="7"/>
  </w:num>
  <w:num w:numId="7" w16cid:durableId="1741899944">
    <w:abstractNumId w:val="0"/>
  </w:num>
  <w:num w:numId="8" w16cid:durableId="664208977">
    <w:abstractNumId w:val="34"/>
  </w:num>
  <w:num w:numId="9" w16cid:durableId="1624389287">
    <w:abstractNumId w:val="19"/>
  </w:num>
  <w:num w:numId="10" w16cid:durableId="808672934">
    <w:abstractNumId w:val="9"/>
  </w:num>
  <w:num w:numId="11" w16cid:durableId="724454668">
    <w:abstractNumId w:val="29"/>
  </w:num>
  <w:num w:numId="12" w16cid:durableId="679283059">
    <w:abstractNumId w:val="20"/>
  </w:num>
  <w:num w:numId="13" w16cid:durableId="487213914">
    <w:abstractNumId w:val="35"/>
  </w:num>
  <w:num w:numId="14" w16cid:durableId="379940770">
    <w:abstractNumId w:val="14"/>
  </w:num>
  <w:num w:numId="15" w16cid:durableId="1262765968">
    <w:abstractNumId w:val="1"/>
  </w:num>
  <w:num w:numId="16" w16cid:durableId="1716738383">
    <w:abstractNumId w:val="17"/>
  </w:num>
  <w:num w:numId="17" w16cid:durableId="1123695710">
    <w:abstractNumId w:val="15"/>
  </w:num>
  <w:num w:numId="18" w16cid:durableId="1950621376">
    <w:abstractNumId w:val="16"/>
  </w:num>
  <w:num w:numId="19" w16cid:durableId="1549100660">
    <w:abstractNumId w:val="25"/>
  </w:num>
  <w:num w:numId="20" w16cid:durableId="32074272">
    <w:abstractNumId w:val="6"/>
  </w:num>
  <w:num w:numId="21" w16cid:durableId="881131874">
    <w:abstractNumId w:val="18"/>
  </w:num>
  <w:num w:numId="22" w16cid:durableId="1384480573">
    <w:abstractNumId w:val="4"/>
  </w:num>
  <w:num w:numId="23" w16cid:durableId="515315989">
    <w:abstractNumId w:val="33"/>
  </w:num>
  <w:num w:numId="24" w16cid:durableId="540241888">
    <w:abstractNumId w:val="30"/>
  </w:num>
  <w:num w:numId="25" w16cid:durableId="241762989">
    <w:abstractNumId w:val="32"/>
  </w:num>
  <w:num w:numId="26" w16cid:durableId="1868908820">
    <w:abstractNumId w:val="10"/>
  </w:num>
  <w:num w:numId="27" w16cid:durableId="732585973">
    <w:abstractNumId w:val="13"/>
  </w:num>
  <w:num w:numId="28" w16cid:durableId="1868716178">
    <w:abstractNumId w:val="22"/>
  </w:num>
  <w:num w:numId="29" w16cid:durableId="2132088080">
    <w:abstractNumId w:val="2"/>
  </w:num>
  <w:num w:numId="30" w16cid:durableId="656962303">
    <w:abstractNumId w:val="11"/>
  </w:num>
  <w:num w:numId="31" w16cid:durableId="1835145463">
    <w:abstractNumId w:val="31"/>
  </w:num>
  <w:num w:numId="32" w16cid:durableId="1572425826">
    <w:abstractNumId w:val="5"/>
  </w:num>
  <w:num w:numId="33" w16cid:durableId="1425344685">
    <w:abstractNumId w:val="21"/>
  </w:num>
  <w:num w:numId="34" w16cid:durableId="1368069994">
    <w:abstractNumId w:val="28"/>
  </w:num>
  <w:num w:numId="35" w16cid:durableId="1975475914">
    <w:abstractNumId w:val="3"/>
  </w:num>
  <w:num w:numId="36" w16cid:durableId="356857275">
    <w:abstractNumId w:val="2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D333D"/>
    <w:rsid w:val="00002B39"/>
    <w:rsid w:val="0000600F"/>
    <w:rsid w:val="0000645A"/>
    <w:rsid w:val="000079C5"/>
    <w:rsid w:val="00010869"/>
    <w:rsid w:val="000149B1"/>
    <w:rsid w:val="00017285"/>
    <w:rsid w:val="0002141A"/>
    <w:rsid w:val="00021DB8"/>
    <w:rsid w:val="00023447"/>
    <w:rsid w:val="00024362"/>
    <w:rsid w:val="00024831"/>
    <w:rsid w:val="00027358"/>
    <w:rsid w:val="00030567"/>
    <w:rsid w:val="000310FB"/>
    <w:rsid w:val="00031C3B"/>
    <w:rsid w:val="000322A9"/>
    <w:rsid w:val="00034A1A"/>
    <w:rsid w:val="00034F41"/>
    <w:rsid w:val="00034F7A"/>
    <w:rsid w:val="00035F83"/>
    <w:rsid w:val="00037B5F"/>
    <w:rsid w:val="0004011E"/>
    <w:rsid w:val="00042591"/>
    <w:rsid w:val="00043617"/>
    <w:rsid w:val="00045CEA"/>
    <w:rsid w:val="00045D2F"/>
    <w:rsid w:val="000460D7"/>
    <w:rsid w:val="000464CC"/>
    <w:rsid w:val="000502AE"/>
    <w:rsid w:val="00050D56"/>
    <w:rsid w:val="00050E23"/>
    <w:rsid w:val="0005471C"/>
    <w:rsid w:val="00054D99"/>
    <w:rsid w:val="00057440"/>
    <w:rsid w:val="00057984"/>
    <w:rsid w:val="00060306"/>
    <w:rsid w:val="00063A7F"/>
    <w:rsid w:val="00064CB9"/>
    <w:rsid w:val="00066CED"/>
    <w:rsid w:val="00070185"/>
    <w:rsid w:val="00071274"/>
    <w:rsid w:val="00071FBC"/>
    <w:rsid w:val="00073B62"/>
    <w:rsid w:val="00076263"/>
    <w:rsid w:val="00077965"/>
    <w:rsid w:val="0008006F"/>
    <w:rsid w:val="00081DA1"/>
    <w:rsid w:val="00082235"/>
    <w:rsid w:val="000843EC"/>
    <w:rsid w:val="00084A79"/>
    <w:rsid w:val="000862AE"/>
    <w:rsid w:val="000907D5"/>
    <w:rsid w:val="000919CE"/>
    <w:rsid w:val="00092EDE"/>
    <w:rsid w:val="000932CA"/>
    <w:rsid w:val="000942BC"/>
    <w:rsid w:val="000947CC"/>
    <w:rsid w:val="00094AA0"/>
    <w:rsid w:val="00095929"/>
    <w:rsid w:val="00095AC2"/>
    <w:rsid w:val="00096C49"/>
    <w:rsid w:val="00097AA7"/>
    <w:rsid w:val="000A1F05"/>
    <w:rsid w:val="000A40E8"/>
    <w:rsid w:val="000A4300"/>
    <w:rsid w:val="000A4493"/>
    <w:rsid w:val="000A5324"/>
    <w:rsid w:val="000A75EF"/>
    <w:rsid w:val="000B0CC9"/>
    <w:rsid w:val="000B24E6"/>
    <w:rsid w:val="000B272F"/>
    <w:rsid w:val="000B3F14"/>
    <w:rsid w:val="000B474E"/>
    <w:rsid w:val="000B47F9"/>
    <w:rsid w:val="000B5274"/>
    <w:rsid w:val="000B5571"/>
    <w:rsid w:val="000B5E95"/>
    <w:rsid w:val="000B79FD"/>
    <w:rsid w:val="000C0DB4"/>
    <w:rsid w:val="000C1E80"/>
    <w:rsid w:val="000C2437"/>
    <w:rsid w:val="000C3672"/>
    <w:rsid w:val="000C776D"/>
    <w:rsid w:val="000D08AF"/>
    <w:rsid w:val="000D0DDB"/>
    <w:rsid w:val="000D2CFA"/>
    <w:rsid w:val="000D3041"/>
    <w:rsid w:val="000D3977"/>
    <w:rsid w:val="000D4999"/>
    <w:rsid w:val="000D4ACE"/>
    <w:rsid w:val="000D71C1"/>
    <w:rsid w:val="000E0D66"/>
    <w:rsid w:val="000E201E"/>
    <w:rsid w:val="000E4B27"/>
    <w:rsid w:val="000E536D"/>
    <w:rsid w:val="000E58D5"/>
    <w:rsid w:val="000E5DCC"/>
    <w:rsid w:val="000E78D8"/>
    <w:rsid w:val="000E7AF3"/>
    <w:rsid w:val="000F00DF"/>
    <w:rsid w:val="000F15C9"/>
    <w:rsid w:val="000F263A"/>
    <w:rsid w:val="000F32DA"/>
    <w:rsid w:val="000F3A0F"/>
    <w:rsid w:val="000F410E"/>
    <w:rsid w:val="000F447D"/>
    <w:rsid w:val="000F500C"/>
    <w:rsid w:val="000F581F"/>
    <w:rsid w:val="000F5BEE"/>
    <w:rsid w:val="000F7195"/>
    <w:rsid w:val="000F7C7A"/>
    <w:rsid w:val="00103CE3"/>
    <w:rsid w:val="00105143"/>
    <w:rsid w:val="001051FB"/>
    <w:rsid w:val="001056A5"/>
    <w:rsid w:val="00107FFE"/>
    <w:rsid w:val="001105CD"/>
    <w:rsid w:val="00110AE2"/>
    <w:rsid w:val="00111E2B"/>
    <w:rsid w:val="001128B7"/>
    <w:rsid w:val="001131AE"/>
    <w:rsid w:val="0011389C"/>
    <w:rsid w:val="00113C4C"/>
    <w:rsid w:val="001147D0"/>
    <w:rsid w:val="00122728"/>
    <w:rsid w:val="0012274B"/>
    <w:rsid w:val="001246A6"/>
    <w:rsid w:val="00125E81"/>
    <w:rsid w:val="00126E6D"/>
    <w:rsid w:val="0013126A"/>
    <w:rsid w:val="00131EF4"/>
    <w:rsid w:val="001324AC"/>
    <w:rsid w:val="00132660"/>
    <w:rsid w:val="001401DF"/>
    <w:rsid w:val="00140D8B"/>
    <w:rsid w:val="00143D41"/>
    <w:rsid w:val="00145646"/>
    <w:rsid w:val="001504E6"/>
    <w:rsid w:val="001518AE"/>
    <w:rsid w:val="00151BB0"/>
    <w:rsid w:val="001521AC"/>
    <w:rsid w:val="001537CA"/>
    <w:rsid w:val="00160138"/>
    <w:rsid w:val="001613AC"/>
    <w:rsid w:val="0016307F"/>
    <w:rsid w:val="001670ED"/>
    <w:rsid w:val="001705B2"/>
    <w:rsid w:val="0017116E"/>
    <w:rsid w:val="00173441"/>
    <w:rsid w:val="0017583F"/>
    <w:rsid w:val="001766F2"/>
    <w:rsid w:val="00180244"/>
    <w:rsid w:val="001824A6"/>
    <w:rsid w:val="00182D5B"/>
    <w:rsid w:val="0019168B"/>
    <w:rsid w:val="00191CDB"/>
    <w:rsid w:val="001923C4"/>
    <w:rsid w:val="0019272B"/>
    <w:rsid w:val="00193A35"/>
    <w:rsid w:val="00194125"/>
    <w:rsid w:val="00196757"/>
    <w:rsid w:val="001A12A6"/>
    <w:rsid w:val="001A195F"/>
    <w:rsid w:val="001A1FE4"/>
    <w:rsid w:val="001A3DB4"/>
    <w:rsid w:val="001A3ED5"/>
    <w:rsid w:val="001A5EA1"/>
    <w:rsid w:val="001B1543"/>
    <w:rsid w:val="001B2732"/>
    <w:rsid w:val="001B32D0"/>
    <w:rsid w:val="001B4AC4"/>
    <w:rsid w:val="001B61AA"/>
    <w:rsid w:val="001B7BF5"/>
    <w:rsid w:val="001C192E"/>
    <w:rsid w:val="001C29AA"/>
    <w:rsid w:val="001C46C6"/>
    <w:rsid w:val="001C4C94"/>
    <w:rsid w:val="001C5B4B"/>
    <w:rsid w:val="001C6C32"/>
    <w:rsid w:val="001D10E6"/>
    <w:rsid w:val="001D2879"/>
    <w:rsid w:val="001D2C47"/>
    <w:rsid w:val="001D4F69"/>
    <w:rsid w:val="001D5044"/>
    <w:rsid w:val="001D50AD"/>
    <w:rsid w:val="001D5A26"/>
    <w:rsid w:val="001D7FCB"/>
    <w:rsid w:val="001E2059"/>
    <w:rsid w:val="001E21EF"/>
    <w:rsid w:val="001F0D17"/>
    <w:rsid w:val="001F101B"/>
    <w:rsid w:val="001F2039"/>
    <w:rsid w:val="001F2ABA"/>
    <w:rsid w:val="001F7447"/>
    <w:rsid w:val="001F79B8"/>
    <w:rsid w:val="001F7DF8"/>
    <w:rsid w:val="0020065D"/>
    <w:rsid w:val="0020202F"/>
    <w:rsid w:val="002025F8"/>
    <w:rsid w:val="002040C5"/>
    <w:rsid w:val="002051FE"/>
    <w:rsid w:val="00213DD0"/>
    <w:rsid w:val="00214BD2"/>
    <w:rsid w:val="0022225F"/>
    <w:rsid w:val="0022312A"/>
    <w:rsid w:val="00225088"/>
    <w:rsid w:val="00225E40"/>
    <w:rsid w:val="002263CD"/>
    <w:rsid w:val="002273E4"/>
    <w:rsid w:val="00230AE0"/>
    <w:rsid w:val="00230C34"/>
    <w:rsid w:val="00232483"/>
    <w:rsid w:val="0023339D"/>
    <w:rsid w:val="0023368E"/>
    <w:rsid w:val="00235D56"/>
    <w:rsid w:val="002361C2"/>
    <w:rsid w:val="00237122"/>
    <w:rsid w:val="00237750"/>
    <w:rsid w:val="0023796D"/>
    <w:rsid w:val="0024070D"/>
    <w:rsid w:val="0024228F"/>
    <w:rsid w:val="002423AE"/>
    <w:rsid w:val="0024255B"/>
    <w:rsid w:val="00243A90"/>
    <w:rsid w:val="00245787"/>
    <w:rsid w:val="00247C4D"/>
    <w:rsid w:val="0025158E"/>
    <w:rsid w:val="0025441A"/>
    <w:rsid w:val="00254847"/>
    <w:rsid w:val="00256ED7"/>
    <w:rsid w:val="00257AD8"/>
    <w:rsid w:val="00261911"/>
    <w:rsid w:val="00263056"/>
    <w:rsid w:val="00263C1D"/>
    <w:rsid w:val="002660E9"/>
    <w:rsid w:val="00266A1E"/>
    <w:rsid w:val="0027167F"/>
    <w:rsid w:val="002734DD"/>
    <w:rsid w:val="00274A96"/>
    <w:rsid w:val="002762E8"/>
    <w:rsid w:val="002764C0"/>
    <w:rsid w:val="00277575"/>
    <w:rsid w:val="00280FF8"/>
    <w:rsid w:val="00284308"/>
    <w:rsid w:val="00284908"/>
    <w:rsid w:val="0028605B"/>
    <w:rsid w:val="00286135"/>
    <w:rsid w:val="00286D37"/>
    <w:rsid w:val="00291B64"/>
    <w:rsid w:val="0029220A"/>
    <w:rsid w:val="00294367"/>
    <w:rsid w:val="00294429"/>
    <w:rsid w:val="00295BEC"/>
    <w:rsid w:val="00296EFE"/>
    <w:rsid w:val="002A17D3"/>
    <w:rsid w:val="002A21C8"/>
    <w:rsid w:val="002A5B00"/>
    <w:rsid w:val="002A7265"/>
    <w:rsid w:val="002A73C4"/>
    <w:rsid w:val="002B42A3"/>
    <w:rsid w:val="002B4EB0"/>
    <w:rsid w:val="002B5FCF"/>
    <w:rsid w:val="002B7942"/>
    <w:rsid w:val="002B7C6C"/>
    <w:rsid w:val="002C0B15"/>
    <w:rsid w:val="002C1021"/>
    <w:rsid w:val="002C4BB1"/>
    <w:rsid w:val="002C4E2B"/>
    <w:rsid w:val="002C6A07"/>
    <w:rsid w:val="002C77FA"/>
    <w:rsid w:val="002D04D7"/>
    <w:rsid w:val="002D103B"/>
    <w:rsid w:val="002D38BE"/>
    <w:rsid w:val="002D41C7"/>
    <w:rsid w:val="002E0589"/>
    <w:rsid w:val="002E181C"/>
    <w:rsid w:val="002E1D17"/>
    <w:rsid w:val="002E3111"/>
    <w:rsid w:val="002E3E62"/>
    <w:rsid w:val="002E4154"/>
    <w:rsid w:val="002E4502"/>
    <w:rsid w:val="002E4C1D"/>
    <w:rsid w:val="002E5240"/>
    <w:rsid w:val="002E7F97"/>
    <w:rsid w:val="002F057B"/>
    <w:rsid w:val="002F3781"/>
    <w:rsid w:val="002F42B5"/>
    <w:rsid w:val="002F709C"/>
    <w:rsid w:val="002F767F"/>
    <w:rsid w:val="00300B6D"/>
    <w:rsid w:val="003013EC"/>
    <w:rsid w:val="0030220C"/>
    <w:rsid w:val="00302741"/>
    <w:rsid w:val="00302FC8"/>
    <w:rsid w:val="00303CF3"/>
    <w:rsid w:val="00304A55"/>
    <w:rsid w:val="00304E34"/>
    <w:rsid w:val="003057A3"/>
    <w:rsid w:val="003058EF"/>
    <w:rsid w:val="0030591F"/>
    <w:rsid w:val="00311F30"/>
    <w:rsid w:val="00313009"/>
    <w:rsid w:val="003146BE"/>
    <w:rsid w:val="00314D8F"/>
    <w:rsid w:val="00321CC1"/>
    <w:rsid w:val="003267A3"/>
    <w:rsid w:val="00327E5F"/>
    <w:rsid w:val="00327FBB"/>
    <w:rsid w:val="003311BC"/>
    <w:rsid w:val="00331467"/>
    <w:rsid w:val="00332772"/>
    <w:rsid w:val="00333289"/>
    <w:rsid w:val="0033483B"/>
    <w:rsid w:val="00334C30"/>
    <w:rsid w:val="003362F9"/>
    <w:rsid w:val="00337484"/>
    <w:rsid w:val="00343C20"/>
    <w:rsid w:val="00344788"/>
    <w:rsid w:val="003459B7"/>
    <w:rsid w:val="00345BF8"/>
    <w:rsid w:val="00346ED0"/>
    <w:rsid w:val="00351B95"/>
    <w:rsid w:val="00352457"/>
    <w:rsid w:val="003528DD"/>
    <w:rsid w:val="00353EC4"/>
    <w:rsid w:val="00354242"/>
    <w:rsid w:val="00357BC2"/>
    <w:rsid w:val="0036074E"/>
    <w:rsid w:val="00362F56"/>
    <w:rsid w:val="0036375B"/>
    <w:rsid w:val="003640E7"/>
    <w:rsid w:val="00364422"/>
    <w:rsid w:val="00365D15"/>
    <w:rsid w:val="003661C5"/>
    <w:rsid w:val="00367472"/>
    <w:rsid w:val="00367C28"/>
    <w:rsid w:val="003705CA"/>
    <w:rsid w:val="0037094F"/>
    <w:rsid w:val="00374D8B"/>
    <w:rsid w:val="00375CED"/>
    <w:rsid w:val="00381C20"/>
    <w:rsid w:val="00382542"/>
    <w:rsid w:val="00382564"/>
    <w:rsid w:val="00382A31"/>
    <w:rsid w:val="00383695"/>
    <w:rsid w:val="00383C2D"/>
    <w:rsid w:val="00384A59"/>
    <w:rsid w:val="00384AC1"/>
    <w:rsid w:val="00390EF2"/>
    <w:rsid w:val="0039156C"/>
    <w:rsid w:val="003941DA"/>
    <w:rsid w:val="003A1160"/>
    <w:rsid w:val="003A35F6"/>
    <w:rsid w:val="003A413F"/>
    <w:rsid w:val="003A46D0"/>
    <w:rsid w:val="003A46FA"/>
    <w:rsid w:val="003A5A23"/>
    <w:rsid w:val="003A79BE"/>
    <w:rsid w:val="003A7E58"/>
    <w:rsid w:val="003B0D69"/>
    <w:rsid w:val="003B1B8C"/>
    <w:rsid w:val="003B3109"/>
    <w:rsid w:val="003C06C7"/>
    <w:rsid w:val="003C143B"/>
    <w:rsid w:val="003C14BF"/>
    <w:rsid w:val="003C2685"/>
    <w:rsid w:val="003C5FEB"/>
    <w:rsid w:val="003C7AAA"/>
    <w:rsid w:val="003D00C6"/>
    <w:rsid w:val="003D0193"/>
    <w:rsid w:val="003D0996"/>
    <w:rsid w:val="003D2EDA"/>
    <w:rsid w:val="003E11D4"/>
    <w:rsid w:val="003E3968"/>
    <w:rsid w:val="003E5BAE"/>
    <w:rsid w:val="003F0B99"/>
    <w:rsid w:val="003F1817"/>
    <w:rsid w:val="003F1881"/>
    <w:rsid w:val="003F1A66"/>
    <w:rsid w:val="003F3775"/>
    <w:rsid w:val="004009F4"/>
    <w:rsid w:val="00404BA8"/>
    <w:rsid w:val="004051CE"/>
    <w:rsid w:val="00407609"/>
    <w:rsid w:val="00407CE1"/>
    <w:rsid w:val="00410EF4"/>
    <w:rsid w:val="00412369"/>
    <w:rsid w:val="004131B4"/>
    <w:rsid w:val="00414066"/>
    <w:rsid w:val="00416391"/>
    <w:rsid w:val="00416DAA"/>
    <w:rsid w:val="004223D0"/>
    <w:rsid w:val="00422714"/>
    <w:rsid w:val="00422EB6"/>
    <w:rsid w:val="0042382D"/>
    <w:rsid w:val="00423B5C"/>
    <w:rsid w:val="004245B8"/>
    <w:rsid w:val="004270DE"/>
    <w:rsid w:val="00427DA3"/>
    <w:rsid w:val="00432DC7"/>
    <w:rsid w:val="0043315E"/>
    <w:rsid w:val="0043375D"/>
    <w:rsid w:val="0043566D"/>
    <w:rsid w:val="00436760"/>
    <w:rsid w:val="00441FC1"/>
    <w:rsid w:val="004422DC"/>
    <w:rsid w:val="004434A6"/>
    <w:rsid w:val="0044388B"/>
    <w:rsid w:val="00445084"/>
    <w:rsid w:val="00445244"/>
    <w:rsid w:val="0044570D"/>
    <w:rsid w:val="0044571B"/>
    <w:rsid w:val="00446EEF"/>
    <w:rsid w:val="0045089E"/>
    <w:rsid w:val="0045181E"/>
    <w:rsid w:val="0045339A"/>
    <w:rsid w:val="00454573"/>
    <w:rsid w:val="00455B37"/>
    <w:rsid w:val="00456AA4"/>
    <w:rsid w:val="00456F59"/>
    <w:rsid w:val="00456FB3"/>
    <w:rsid w:val="0046095C"/>
    <w:rsid w:val="004639BB"/>
    <w:rsid w:val="00464948"/>
    <w:rsid w:val="00464B39"/>
    <w:rsid w:val="00465275"/>
    <w:rsid w:val="004659A6"/>
    <w:rsid w:val="00467358"/>
    <w:rsid w:val="00471389"/>
    <w:rsid w:val="0047306E"/>
    <w:rsid w:val="004743D7"/>
    <w:rsid w:val="00475281"/>
    <w:rsid w:val="00475443"/>
    <w:rsid w:val="00475760"/>
    <w:rsid w:val="004758D0"/>
    <w:rsid w:val="00475FF5"/>
    <w:rsid w:val="004762A2"/>
    <w:rsid w:val="00477A91"/>
    <w:rsid w:val="004817DA"/>
    <w:rsid w:val="0048253E"/>
    <w:rsid w:val="00484212"/>
    <w:rsid w:val="004867DF"/>
    <w:rsid w:val="00486F15"/>
    <w:rsid w:val="00491790"/>
    <w:rsid w:val="00492AD6"/>
    <w:rsid w:val="00495BDE"/>
    <w:rsid w:val="004A1C1E"/>
    <w:rsid w:val="004A23A7"/>
    <w:rsid w:val="004A2E99"/>
    <w:rsid w:val="004A4B7D"/>
    <w:rsid w:val="004A4F82"/>
    <w:rsid w:val="004A5286"/>
    <w:rsid w:val="004A6AA7"/>
    <w:rsid w:val="004A7BFF"/>
    <w:rsid w:val="004B0D6E"/>
    <w:rsid w:val="004B1176"/>
    <w:rsid w:val="004B355D"/>
    <w:rsid w:val="004B387A"/>
    <w:rsid w:val="004B4D00"/>
    <w:rsid w:val="004B5818"/>
    <w:rsid w:val="004B6025"/>
    <w:rsid w:val="004B6A87"/>
    <w:rsid w:val="004B6D52"/>
    <w:rsid w:val="004B7173"/>
    <w:rsid w:val="004C2550"/>
    <w:rsid w:val="004C30E5"/>
    <w:rsid w:val="004C3D0C"/>
    <w:rsid w:val="004C3D30"/>
    <w:rsid w:val="004C51FF"/>
    <w:rsid w:val="004C564A"/>
    <w:rsid w:val="004C5E66"/>
    <w:rsid w:val="004D0C27"/>
    <w:rsid w:val="004D0F16"/>
    <w:rsid w:val="004D262A"/>
    <w:rsid w:val="004D44FE"/>
    <w:rsid w:val="004E1FA0"/>
    <w:rsid w:val="004E5459"/>
    <w:rsid w:val="004E7935"/>
    <w:rsid w:val="004F0355"/>
    <w:rsid w:val="004F0EAC"/>
    <w:rsid w:val="004F1D18"/>
    <w:rsid w:val="004F2E51"/>
    <w:rsid w:val="004F39B3"/>
    <w:rsid w:val="004F4315"/>
    <w:rsid w:val="004F5C74"/>
    <w:rsid w:val="004F7030"/>
    <w:rsid w:val="005031D8"/>
    <w:rsid w:val="00504A5A"/>
    <w:rsid w:val="0050643D"/>
    <w:rsid w:val="00506E02"/>
    <w:rsid w:val="005074E2"/>
    <w:rsid w:val="0050775B"/>
    <w:rsid w:val="00507BD9"/>
    <w:rsid w:val="00510D62"/>
    <w:rsid w:val="005113E9"/>
    <w:rsid w:val="00511417"/>
    <w:rsid w:val="005115BF"/>
    <w:rsid w:val="00512683"/>
    <w:rsid w:val="00512784"/>
    <w:rsid w:val="0051351D"/>
    <w:rsid w:val="00516043"/>
    <w:rsid w:val="00516C18"/>
    <w:rsid w:val="00516E7F"/>
    <w:rsid w:val="005171A1"/>
    <w:rsid w:val="0052189D"/>
    <w:rsid w:val="00522F85"/>
    <w:rsid w:val="0052458C"/>
    <w:rsid w:val="00524B7C"/>
    <w:rsid w:val="00524D70"/>
    <w:rsid w:val="00524ECF"/>
    <w:rsid w:val="00525275"/>
    <w:rsid w:val="0052619D"/>
    <w:rsid w:val="00526C34"/>
    <w:rsid w:val="00527C3B"/>
    <w:rsid w:val="00530272"/>
    <w:rsid w:val="005303EB"/>
    <w:rsid w:val="00531EC0"/>
    <w:rsid w:val="00532211"/>
    <w:rsid w:val="0053224A"/>
    <w:rsid w:val="00536C3B"/>
    <w:rsid w:val="005425DF"/>
    <w:rsid w:val="0054271F"/>
    <w:rsid w:val="00544571"/>
    <w:rsid w:val="0054598F"/>
    <w:rsid w:val="005521BA"/>
    <w:rsid w:val="0055310B"/>
    <w:rsid w:val="0055481C"/>
    <w:rsid w:val="00554EB0"/>
    <w:rsid w:val="00555BC2"/>
    <w:rsid w:val="00560204"/>
    <w:rsid w:val="005614CB"/>
    <w:rsid w:val="00563433"/>
    <w:rsid w:val="00563503"/>
    <w:rsid w:val="005637A0"/>
    <w:rsid w:val="005637E7"/>
    <w:rsid w:val="005645E8"/>
    <w:rsid w:val="005659EF"/>
    <w:rsid w:val="00565C26"/>
    <w:rsid w:val="00566BFA"/>
    <w:rsid w:val="0057004E"/>
    <w:rsid w:val="005702C1"/>
    <w:rsid w:val="00571992"/>
    <w:rsid w:val="00571ED5"/>
    <w:rsid w:val="0057221B"/>
    <w:rsid w:val="00572F49"/>
    <w:rsid w:val="005748FD"/>
    <w:rsid w:val="00580961"/>
    <w:rsid w:val="005812B6"/>
    <w:rsid w:val="0058163D"/>
    <w:rsid w:val="005826FD"/>
    <w:rsid w:val="0058402E"/>
    <w:rsid w:val="00585575"/>
    <w:rsid w:val="00586098"/>
    <w:rsid w:val="0058664E"/>
    <w:rsid w:val="00587052"/>
    <w:rsid w:val="005875F2"/>
    <w:rsid w:val="005902C9"/>
    <w:rsid w:val="00591E6F"/>
    <w:rsid w:val="00592A85"/>
    <w:rsid w:val="00593E03"/>
    <w:rsid w:val="00593E78"/>
    <w:rsid w:val="0059659D"/>
    <w:rsid w:val="00596872"/>
    <w:rsid w:val="005A1420"/>
    <w:rsid w:val="005A1BFC"/>
    <w:rsid w:val="005A3CFB"/>
    <w:rsid w:val="005A44E5"/>
    <w:rsid w:val="005A4EE7"/>
    <w:rsid w:val="005A709F"/>
    <w:rsid w:val="005A75FA"/>
    <w:rsid w:val="005B2045"/>
    <w:rsid w:val="005B3245"/>
    <w:rsid w:val="005B3880"/>
    <w:rsid w:val="005B4927"/>
    <w:rsid w:val="005B65AD"/>
    <w:rsid w:val="005B6A29"/>
    <w:rsid w:val="005B6EA1"/>
    <w:rsid w:val="005B7163"/>
    <w:rsid w:val="005C0E40"/>
    <w:rsid w:val="005C163D"/>
    <w:rsid w:val="005C39FA"/>
    <w:rsid w:val="005C43D1"/>
    <w:rsid w:val="005C4AB5"/>
    <w:rsid w:val="005C57CE"/>
    <w:rsid w:val="005C6B7E"/>
    <w:rsid w:val="005D0C4B"/>
    <w:rsid w:val="005D0E9E"/>
    <w:rsid w:val="005D12E4"/>
    <w:rsid w:val="005D340D"/>
    <w:rsid w:val="005D3624"/>
    <w:rsid w:val="005D4444"/>
    <w:rsid w:val="005D5158"/>
    <w:rsid w:val="005D6FAE"/>
    <w:rsid w:val="005D77F6"/>
    <w:rsid w:val="005E16B7"/>
    <w:rsid w:val="005F12C2"/>
    <w:rsid w:val="005F19B2"/>
    <w:rsid w:val="005F2D98"/>
    <w:rsid w:val="005F3E1B"/>
    <w:rsid w:val="005F44C0"/>
    <w:rsid w:val="005F4D88"/>
    <w:rsid w:val="005F5335"/>
    <w:rsid w:val="00600B22"/>
    <w:rsid w:val="006017C0"/>
    <w:rsid w:val="00602279"/>
    <w:rsid w:val="00607656"/>
    <w:rsid w:val="00607890"/>
    <w:rsid w:val="00607DC1"/>
    <w:rsid w:val="0061039D"/>
    <w:rsid w:val="0061068E"/>
    <w:rsid w:val="00610D66"/>
    <w:rsid w:val="00610E83"/>
    <w:rsid w:val="00611104"/>
    <w:rsid w:val="0061186D"/>
    <w:rsid w:val="00611C37"/>
    <w:rsid w:val="00611E6B"/>
    <w:rsid w:val="00612000"/>
    <w:rsid w:val="0061201D"/>
    <w:rsid w:val="006127FA"/>
    <w:rsid w:val="00614DAC"/>
    <w:rsid w:val="00616E3A"/>
    <w:rsid w:val="0061799C"/>
    <w:rsid w:val="0062098B"/>
    <w:rsid w:val="0062196D"/>
    <w:rsid w:val="00621F80"/>
    <w:rsid w:val="00622933"/>
    <w:rsid w:val="00623BFE"/>
    <w:rsid w:val="00626AC3"/>
    <w:rsid w:val="006276D4"/>
    <w:rsid w:val="006329EA"/>
    <w:rsid w:val="006330E5"/>
    <w:rsid w:val="00634A3E"/>
    <w:rsid w:val="00635FDB"/>
    <w:rsid w:val="00637588"/>
    <w:rsid w:val="006432FE"/>
    <w:rsid w:val="006446DE"/>
    <w:rsid w:val="006447A7"/>
    <w:rsid w:val="00646DBE"/>
    <w:rsid w:val="0064741A"/>
    <w:rsid w:val="00647DD9"/>
    <w:rsid w:val="0065168B"/>
    <w:rsid w:val="00651E11"/>
    <w:rsid w:val="00652179"/>
    <w:rsid w:val="006522F5"/>
    <w:rsid w:val="00652C20"/>
    <w:rsid w:val="006536D3"/>
    <w:rsid w:val="00654413"/>
    <w:rsid w:val="0065481F"/>
    <w:rsid w:val="00654BE6"/>
    <w:rsid w:val="00655378"/>
    <w:rsid w:val="00655392"/>
    <w:rsid w:val="0065547A"/>
    <w:rsid w:val="006560C4"/>
    <w:rsid w:val="006565C6"/>
    <w:rsid w:val="00662065"/>
    <w:rsid w:val="006626EC"/>
    <w:rsid w:val="00662ED9"/>
    <w:rsid w:val="00663075"/>
    <w:rsid w:val="0066347E"/>
    <w:rsid w:val="0066381C"/>
    <w:rsid w:val="00671DF8"/>
    <w:rsid w:val="006744D1"/>
    <w:rsid w:val="00676F30"/>
    <w:rsid w:val="006828D2"/>
    <w:rsid w:val="00683507"/>
    <w:rsid w:val="00683C82"/>
    <w:rsid w:val="0068602F"/>
    <w:rsid w:val="00687410"/>
    <w:rsid w:val="00687A97"/>
    <w:rsid w:val="00691FC1"/>
    <w:rsid w:val="0069455A"/>
    <w:rsid w:val="006945B8"/>
    <w:rsid w:val="0069460E"/>
    <w:rsid w:val="00694A31"/>
    <w:rsid w:val="00696F64"/>
    <w:rsid w:val="00697B15"/>
    <w:rsid w:val="006A37A6"/>
    <w:rsid w:val="006A476F"/>
    <w:rsid w:val="006A5E06"/>
    <w:rsid w:val="006A6DBC"/>
    <w:rsid w:val="006A731F"/>
    <w:rsid w:val="006B4D35"/>
    <w:rsid w:val="006B6026"/>
    <w:rsid w:val="006B7A04"/>
    <w:rsid w:val="006B7EE0"/>
    <w:rsid w:val="006C1002"/>
    <w:rsid w:val="006C2095"/>
    <w:rsid w:val="006C23E1"/>
    <w:rsid w:val="006C2FAC"/>
    <w:rsid w:val="006C3803"/>
    <w:rsid w:val="006C3F76"/>
    <w:rsid w:val="006C5C79"/>
    <w:rsid w:val="006C7C81"/>
    <w:rsid w:val="006D1085"/>
    <w:rsid w:val="006D2054"/>
    <w:rsid w:val="006D23B8"/>
    <w:rsid w:val="006D4D41"/>
    <w:rsid w:val="006D4E2F"/>
    <w:rsid w:val="006D6242"/>
    <w:rsid w:val="006D6E32"/>
    <w:rsid w:val="006E098D"/>
    <w:rsid w:val="006E1BB3"/>
    <w:rsid w:val="006E2206"/>
    <w:rsid w:val="006E3618"/>
    <w:rsid w:val="006E422E"/>
    <w:rsid w:val="006E4D7D"/>
    <w:rsid w:val="006E4E3D"/>
    <w:rsid w:val="006E63C3"/>
    <w:rsid w:val="006E6D7C"/>
    <w:rsid w:val="006E729A"/>
    <w:rsid w:val="006F3BE8"/>
    <w:rsid w:val="006F43BD"/>
    <w:rsid w:val="006F498C"/>
    <w:rsid w:val="006F57C5"/>
    <w:rsid w:val="006F6B4C"/>
    <w:rsid w:val="00700A97"/>
    <w:rsid w:val="00700B27"/>
    <w:rsid w:val="00703F05"/>
    <w:rsid w:val="007044A7"/>
    <w:rsid w:val="007050CF"/>
    <w:rsid w:val="007061EF"/>
    <w:rsid w:val="007065DD"/>
    <w:rsid w:val="00707B75"/>
    <w:rsid w:val="00710BAA"/>
    <w:rsid w:val="007118CC"/>
    <w:rsid w:val="00711F02"/>
    <w:rsid w:val="007122B3"/>
    <w:rsid w:val="00712C8A"/>
    <w:rsid w:val="00717538"/>
    <w:rsid w:val="00717990"/>
    <w:rsid w:val="00717CB2"/>
    <w:rsid w:val="007213B5"/>
    <w:rsid w:val="00726639"/>
    <w:rsid w:val="00727D0D"/>
    <w:rsid w:val="0073017A"/>
    <w:rsid w:val="00733DE0"/>
    <w:rsid w:val="0073458C"/>
    <w:rsid w:val="00734D60"/>
    <w:rsid w:val="007375B4"/>
    <w:rsid w:val="00740A3D"/>
    <w:rsid w:val="00743059"/>
    <w:rsid w:val="007430A0"/>
    <w:rsid w:val="007431AC"/>
    <w:rsid w:val="007443A3"/>
    <w:rsid w:val="007452A3"/>
    <w:rsid w:val="00745828"/>
    <w:rsid w:val="00746A36"/>
    <w:rsid w:val="00746B43"/>
    <w:rsid w:val="00751874"/>
    <w:rsid w:val="007525AD"/>
    <w:rsid w:val="007535F3"/>
    <w:rsid w:val="0075433D"/>
    <w:rsid w:val="00755B02"/>
    <w:rsid w:val="0075616A"/>
    <w:rsid w:val="00757A17"/>
    <w:rsid w:val="00760089"/>
    <w:rsid w:val="00760FEF"/>
    <w:rsid w:val="00762228"/>
    <w:rsid w:val="00762B14"/>
    <w:rsid w:val="00763282"/>
    <w:rsid w:val="00766135"/>
    <w:rsid w:val="00772556"/>
    <w:rsid w:val="00772E7D"/>
    <w:rsid w:val="0077329D"/>
    <w:rsid w:val="007737EE"/>
    <w:rsid w:val="00773A8B"/>
    <w:rsid w:val="007740E6"/>
    <w:rsid w:val="0077764D"/>
    <w:rsid w:val="00780BEA"/>
    <w:rsid w:val="00780C60"/>
    <w:rsid w:val="00782252"/>
    <w:rsid w:val="0078369D"/>
    <w:rsid w:val="0078460A"/>
    <w:rsid w:val="00784FA1"/>
    <w:rsid w:val="0078506F"/>
    <w:rsid w:val="00785500"/>
    <w:rsid w:val="007865A4"/>
    <w:rsid w:val="00786E64"/>
    <w:rsid w:val="00787BFB"/>
    <w:rsid w:val="0079041D"/>
    <w:rsid w:val="00790E04"/>
    <w:rsid w:val="00791626"/>
    <w:rsid w:val="0079208A"/>
    <w:rsid w:val="00792E04"/>
    <w:rsid w:val="00794A1D"/>
    <w:rsid w:val="0079520C"/>
    <w:rsid w:val="00797EF3"/>
    <w:rsid w:val="007A0E6E"/>
    <w:rsid w:val="007A1DB9"/>
    <w:rsid w:val="007A6ABB"/>
    <w:rsid w:val="007A6D86"/>
    <w:rsid w:val="007B0A45"/>
    <w:rsid w:val="007B2548"/>
    <w:rsid w:val="007B27A6"/>
    <w:rsid w:val="007B2F1C"/>
    <w:rsid w:val="007B306F"/>
    <w:rsid w:val="007B47B2"/>
    <w:rsid w:val="007B4C51"/>
    <w:rsid w:val="007B5EDC"/>
    <w:rsid w:val="007C243E"/>
    <w:rsid w:val="007C33C1"/>
    <w:rsid w:val="007C59E9"/>
    <w:rsid w:val="007D08E2"/>
    <w:rsid w:val="007D266D"/>
    <w:rsid w:val="007D3B30"/>
    <w:rsid w:val="007D3C80"/>
    <w:rsid w:val="007D71F2"/>
    <w:rsid w:val="007D7904"/>
    <w:rsid w:val="007D7D2E"/>
    <w:rsid w:val="007E1335"/>
    <w:rsid w:val="007E166E"/>
    <w:rsid w:val="007E2C57"/>
    <w:rsid w:val="007E61D3"/>
    <w:rsid w:val="007E6D91"/>
    <w:rsid w:val="007E75F6"/>
    <w:rsid w:val="007F0E63"/>
    <w:rsid w:val="007F45B2"/>
    <w:rsid w:val="007F4EDB"/>
    <w:rsid w:val="007F531F"/>
    <w:rsid w:val="00800F23"/>
    <w:rsid w:val="008017F2"/>
    <w:rsid w:val="0080674C"/>
    <w:rsid w:val="00806A3B"/>
    <w:rsid w:val="00810FEC"/>
    <w:rsid w:val="00813BF8"/>
    <w:rsid w:val="008151C2"/>
    <w:rsid w:val="00815D52"/>
    <w:rsid w:val="00815E9D"/>
    <w:rsid w:val="008176F9"/>
    <w:rsid w:val="008210CE"/>
    <w:rsid w:val="00821B9D"/>
    <w:rsid w:val="00824671"/>
    <w:rsid w:val="00826E08"/>
    <w:rsid w:val="00831055"/>
    <w:rsid w:val="008317E8"/>
    <w:rsid w:val="008346BC"/>
    <w:rsid w:val="008414AA"/>
    <w:rsid w:val="008424B4"/>
    <w:rsid w:val="00843A55"/>
    <w:rsid w:val="0084476E"/>
    <w:rsid w:val="00847F2F"/>
    <w:rsid w:val="00851DB3"/>
    <w:rsid w:val="0085293B"/>
    <w:rsid w:val="00852B0E"/>
    <w:rsid w:val="008532B1"/>
    <w:rsid w:val="008578FB"/>
    <w:rsid w:val="0086108D"/>
    <w:rsid w:val="00863BC9"/>
    <w:rsid w:val="00864B19"/>
    <w:rsid w:val="008715FB"/>
    <w:rsid w:val="008716D0"/>
    <w:rsid w:val="00873375"/>
    <w:rsid w:val="008735FC"/>
    <w:rsid w:val="00873617"/>
    <w:rsid w:val="00876B35"/>
    <w:rsid w:val="00876CB5"/>
    <w:rsid w:val="008801D5"/>
    <w:rsid w:val="00880FA5"/>
    <w:rsid w:val="00881796"/>
    <w:rsid w:val="00883046"/>
    <w:rsid w:val="00883A54"/>
    <w:rsid w:val="008858AA"/>
    <w:rsid w:val="00885A46"/>
    <w:rsid w:val="00887A10"/>
    <w:rsid w:val="008906D2"/>
    <w:rsid w:val="008927DE"/>
    <w:rsid w:val="00892FC2"/>
    <w:rsid w:val="008960D6"/>
    <w:rsid w:val="0089667C"/>
    <w:rsid w:val="00896B6C"/>
    <w:rsid w:val="00896F58"/>
    <w:rsid w:val="008973B4"/>
    <w:rsid w:val="008976C5"/>
    <w:rsid w:val="008977C5"/>
    <w:rsid w:val="008A1143"/>
    <w:rsid w:val="008A2600"/>
    <w:rsid w:val="008A512C"/>
    <w:rsid w:val="008A5462"/>
    <w:rsid w:val="008A6136"/>
    <w:rsid w:val="008A71F7"/>
    <w:rsid w:val="008A7BB3"/>
    <w:rsid w:val="008B0E08"/>
    <w:rsid w:val="008B2841"/>
    <w:rsid w:val="008B29F0"/>
    <w:rsid w:val="008B43D2"/>
    <w:rsid w:val="008B4574"/>
    <w:rsid w:val="008B4A2D"/>
    <w:rsid w:val="008B7061"/>
    <w:rsid w:val="008C0335"/>
    <w:rsid w:val="008C1F98"/>
    <w:rsid w:val="008C7DC6"/>
    <w:rsid w:val="008D1197"/>
    <w:rsid w:val="008D1491"/>
    <w:rsid w:val="008D2628"/>
    <w:rsid w:val="008D333D"/>
    <w:rsid w:val="008D40DE"/>
    <w:rsid w:val="008D73A9"/>
    <w:rsid w:val="008D75B0"/>
    <w:rsid w:val="008E087C"/>
    <w:rsid w:val="008E0E4B"/>
    <w:rsid w:val="008E249E"/>
    <w:rsid w:val="008E59E8"/>
    <w:rsid w:val="008E6238"/>
    <w:rsid w:val="008E74FA"/>
    <w:rsid w:val="008F0DC7"/>
    <w:rsid w:val="008F1504"/>
    <w:rsid w:val="008F15C8"/>
    <w:rsid w:val="008F22AD"/>
    <w:rsid w:val="008F51B1"/>
    <w:rsid w:val="008F6762"/>
    <w:rsid w:val="008F73F5"/>
    <w:rsid w:val="009009B5"/>
    <w:rsid w:val="009009FC"/>
    <w:rsid w:val="0090169D"/>
    <w:rsid w:val="00901BFB"/>
    <w:rsid w:val="00902FF8"/>
    <w:rsid w:val="00903A5C"/>
    <w:rsid w:val="0090538B"/>
    <w:rsid w:val="00905B3D"/>
    <w:rsid w:val="009070D9"/>
    <w:rsid w:val="009100A4"/>
    <w:rsid w:val="009102A7"/>
    <w:rsid w:val="0091150C"/>
    <w:rsid w:val="00911804"/>
    <w:rsid w:val="009123A9"/>
    <w:rsid w:val="009123C7"/>
    <w:rsid w:val="00912DC2"/>
    <w:rsid w:val="00913262"/>
    <w:rsid w:val="00915F86"/>
    <w:rsid w:val="009176A5"/>
    <w:rsid w:val="00921236"/>
    <w:rsid w:val="0092261A"/>
    <w:rsid w:val="00922C9B"/>
    <w:rsid w:val="00927CB2"/>
    <w:rsid w:val="00930229"/>
    <w:rsid w:val="00931C44"/>
    <w:rsid w:val="0093273B"/>
    <w:rsid w:val="009351E4"/>
    <w:rsid w:val="009355E2"/>
    <w:rsid w:val="009369CE"/>
    <w:rsid w:val="00937186"/>
    <w:rsid w:val="00937FAF"/>
    <w:rsid w:val="00940150"/>
    <w:rsid w:val="00941F1A"/>
    <w:rsid w:val="0094211E"/>
    <w:rsid w:val="00943B60"/>
    <w:rsid w:val="00943D58"/>
    <w:rsid w:val="00944684"/>
    <w:rsid w:val="0095179F"/>
    <w:rsid w:val="009518D2"/>
    <w:rsid w:val="00952604"/>
    <w:rsid w:val="00953AE6"/>
    <w:rsid w:val="00955276"/>
    <w:rsid w:val="009554DA"/>
    <w:rsid w:val="009569F5"/>
    <w:rsid w:val="00956C45"/>
    <w:rsid w:val="00957867"/>
    <w:rsid w:val="00961E1E"/>
    <w:rsid w:val="00962D31"/>
    <w:rsid w:val="00962E09"/>
    <w:rsid w:val="0096333E"/>
    <w:rsid w:val="00963D3F"/>
    <w:rsid w:val="00963F80"/>
    <w:rsid w:val="0096517C"/>
    <w:rsid w:val="00965B69"/>
    <w:rsid w:val="009672F5"/>
    <w:rsid w:val="00967592"/>
    <w:rsid w:val="009675A8"/>
    <w:rsid w:val="0097118F"/>
    <w:rsid w:val="009711E3"/>
    <w:rsid w:val="009714A8"/>
    <w:rsid w:val="009714D9"/>
    <w:rsid w:val="00972C26"/>
    <w:rsid w:val="00976A74"/>
    <w:rsid w:val="009773CA"/>
    <w:rsid w:val="009800DA"/>
    <w:rsid w:val="009807C0"/>
    <w:rsid w:val="009828D6"/>
    <w:rsid w:val="00984E5F"/>
    <w:rsid w:val="0098574D"/>
    <w:rsid w:val="00986340"/>
    <w:rsid w:val="00986831"/>
    <w:rsid w:val="00987018"/>
    <w:rsid w:val="00990BFC"/>
    <w:rsid w:val="00990DF6"/>
    <w:rsid w:val="00992223"/>
    <w:rsid w:val="00994231"/>
    <w:rsid w:val="00995AFC"/>
    <w:rsid w:val="00995E82"/>
    <w:rsid w:val="009960AE"/>
    <w:rsid w:val="00996CF2"/>
    <w:rsid w:val="00997A1D"/>
    <w:rsid w:val="00997A4C"/>
    <w:rsid w:val="009A0C01"/>
    <w:rsid w:val="009A2DC1"/>
    <w:rsid w:val="009A3656"/>
    <w:rsid w:val="009A5C0C"/>
    <w:rsid w:val="009A700D"/>
    <w:rsid w:val="009A79B3"/>
    <w:rsid w:val="009B1F6A"/>
    <w:rsid w:val="009B4ED4"/>
    <w:rsid w:val="009B5843"/>
    <w:rsid w:val="009B7174"/>
    <w:rsid w:val="009C1AFA"/>
    <w:rsid w:val="009C222B"/>
    <w:rsid w:val="009C23D6"/>
    <w:rsid w:val="009C2424"/>
    <w:rsid w:val="009C462E"/>
    <w:rsid w:val="009C77D8"/>
    <w:rsid w:val="009D0FDB"/>
    <w:rsid w:val="009D14D8"/>
    <w:rsid w:val="009D15EB"/>
    <w:rsid w:val="009D1927"/>
    <w:rsid w:val="009D225E"/>
    <w:rsid w:val="009D2DDE"/>
    <w:rsid w:val="009D2E50"/>
    <w:rsid w:val="009D5965"/>
    <w:rsid w:val="009D59A9"/>
    <w:rsid w:val="009D5C75"/>
    <w:rsid w:val="009D5EAE"/>
    <w:rsid w:val="009D6188"/>
    <w:rsid w:val="009D79A8"/>
    <w:rsid w:val="009E448B"/>
    <w:rsid w:val="009E5049"/>
    <w:rsid w:val="009E5690"/>
    <w:rsid w:val="009E6F4D"/>
    <w:rsid w:val="009F0E2F"/>
    <w:rsid w:val="009F3994"/>
    <w:rsid w:val="009F4255"/>
    <w:rsid w:val="009F5FD6"/>
    <w:rsid w:val="009F6D59"/>
    <w:rsid w:val="009F75CB"/>
    <w:rsid w:val="00A00706"/>
    <w:rsid w:val="00A01DE4"/>
    <w:rsid w:val="00A02B0A"/>
    <w:rsid w:val="00A055E9"/>
    <w:rsid w:val="00A06618"/>
    <w:rsid w:val="00A06B8D"/>
    <w:rsid w:val="00A1073A"/>
    <w:rsid w:val="00A10A3B"/>
    <w:rsid w:val="00A12427"/>
    <w:rsid w:val="00A12AE8"/>
    <w:rsid w:val="00A14527"/>
    <w:rsid w:val="00A17850"/>
    <w:rsid w:val="00A17980"/>
    <w:rsid w:val="00A179B2"/>
    <w:rsid w:val="00A20CBB"/>
    <w:rsid w:val="00A2150D"/>
    <w:rsid w:val="00A221CC"/>
    <w:rsid w:val="00A22579"/>
    <w:rsid w:val="00A23108"/>
    <w:rsid w:val="00A27304"/>
    <w:rsid w:val="00A27311"/>
    <w:rsid w:val="00A320BC"/>
    <w:rsid w:val="00A345A5"/>
    <w:rsid w:val="00A35674"/>
    <w:rsid w:val="00A37577"/>
    <w:rsid w:val="00A41C15"/>
    <w:rsid w:val="00A41E81"/>
    <w:rsid w:val="00A43342"/>
    <w:rsid w:val="00A43836"/>
    <w:rsid w:val="00A44348"/>
    <w:rsid w:val="00A44997"/>
    <w:rsid w:val="00A46823"/>
    <w:rsid w:val="00A51807"/>
    <w:rsid w:val="00A55D9D"/>
    <w:rsid w:val="00A56AED"/>
    <w:rsid w:val="00A56F9F"/>
    <w:rsid w:val="00A6167F"/>
    <w:rsid w:val="00A6178B"/>
    <w:rsid w:val="00A61830"/>
    <w:rsid w:val="00A61F96"/>
    <w:rsid w:val="00A62311"/>
    <w:rsid w:val="00A6235F"/>
    <w:rsid w:val="00A64C2A"/>
    <w:rsid w:val="00A65DEE"/>
    <w:rsid w:val="00A66869"/>
    <w:rsid w:val="00A67A4F"/>
    <w:rsid w:val="00A70205"/>
    <w:rsid w:val="00A710C8"/>
    <w:rsid w:val="00A72FDC"/>
    <w:rsid w:val="00A73DA6"/>
    <w:rsid w:val="00A75218"/>
    <w:rsid w:val="00A775C9"/>
    <w:rsid w:val="00A80791"/>
    <w:rsid w:val="00A81AF7"/>
    <w:rsid w:val="00A84058"/>
    <w:rsid w:val="00A91F9E"/>
    <w:rsid w:val="00A9352A"/>
    <w:rsid w:val="00A9485D"/>
    <w:rsid w:val="00A94AE7"/>
    <w:rsid w:val="00A94E03"/>
    <w:rsid w:val="00A96248"/>
    <w:rsid w:val="00A96702"/>
    <w:rsid w:val="00A96AC5"/>
    <w:rsid w:val="00A96F5D"/>
    <w:rsid w:val="00AA0316"/>
    <w:rsid w:val="00AA37BB"/>
    <w:rsid w:val="00AA4A16"/>
    <w:rsid w:val="00AA674F"/>
    <w:rsid w:val="00AA6F46"/>
    <w:rsid w:val="00AA7B51"/>
    <w:rsid w:val="00AB0A9A"/>
    <w:rsid w:val="00AB3463"/>
    <w:rsid w:val="00AB6CF6"/>
    <w:rsid w:val="00AB7360"/>
    <w:rsid w:val="00AB74C9"/>
    <w:rsid w:val="00AC2272"/>
    <w:rsid w:val="00AC3521"/>
    <w:rsid w:val="00AC45A9"/>
    <w:rsid w:val="00AC5AF3"/>
    <w:rsid w:val="00AD0613"/>
    <w:rsid w:val="00AD261A"/>
    <w:rsid w:val="00AD6139"/>
    <w:rsid w:val="00AD67C2"/>
    <w:rsid w:val="00AD6A75"/>
    <w:rsid w:val="00AE1BAD"/>
    <w:rsid w:val="00AE2725"/>
    <w:rsid w:val="00AE2A61"/>
    <w:rsid w:val="00AE511F"/>
    <w:rsid w:val="00AE59FE"/>
    <w:rsid w:val="00AE7489"/>
    <w:rsid w:val="00AE7FA2"/>
    <w:rsid w:val="00AF0564"/>
    <w:rsid w:val="00AF18C6"/>
    <w:rsid w:val="00AF2EB6"/>
    <w:rsid w:val="00AF4CC1"/>
    <w:rsid w:val="00AF4E78"/>
    <w:rsid w:val="00AF4F51"/>
    <w:rsid w:val="00AF519D"/>
    <w:rsid w:val="00AF5487"/>
    <w:rsid w:val="00AF5A08"/>
    <w:rsid w:val="00AF5B9C"/>
    <w:rsid w:val="00AF5CDD"/>
    <w:rsid w:val="00AF6AF4"/>
    <w:rsid w:val="00B028D2"/>
    <w:rsid w:val="00B028DA"/>
    <w:rsid w:val="00B0296E"/>
    <w:rsid w:val="00B03EA8"/>
    <w:rsid w:val="00B055AB"/>
    <w:rsid w:val="00B12D65"/>
    <w:rsid w:val="00B14244"/>
    <w:rsid w:val="00B143F5"/>
    <w:rsid w:val="00B14C7B"/>
    <w:rsid w:val="00B15CBE"/>
    <w:rsid w:val="00B16C4A"/>
    <w:rsid w:val="00B22400"/>
    <w:rsid w:val="00B22A37"/>
    <w:rsid w:val="00B23913"/>
    <w:rsid w:val="00B24CA8"/>
    <w:rsid w:val="00B264D0"/>
    <w:rsid w:val="00B271B5"/>
    <w:rsid w:val="00B324B9"/>
    <w:rsid w:val="00B3329E"/>
    <w:rsid w:val="00B339FD"/>
    <w:rsid w:val="00B34DE7"/>
    <w:rsid w:val="00B35950"/>
    <w:rsid w:val="00B410AB"/>
    <w:rsid w:val="00B41BDC"/>
    <w:rsid w:val="00B41D3B"/>
    <w:rsid w:val="00B42027"/>
    <w:rsid w:val="00B431EB"/>
    <w:rsid w:val="00B439D2"/>
    <w:rsid w:val="00B43B79"/>
    <w:rsid w:val="00B43DC4"/>
    <w:rsid w:val="00B44112"/>
    <w:rsid w:val="00B4425B"/>
    <w:rsid w:val="00B44D8D"/>
    <w:rsid w:val="00B45771"/>
    <w:rsid w:val="00B46430"/>
    <w:rsid w:val="00B5154B"/>
    <w:rsid w:val="00B52858"/>
    <w:rsid w:val="00B5486F"/>
    <w:rsid w:val="00B57824"/>
    <w:rsid w:val="00B61A71"/>
    <w:rsid w:val="00B62B2A"/>
    <w:rsid w:val="00B636B5"/>
    <w:rsid w:val="00B642AE"/>
    <w:rsid w:val="00B653B6"/>
    <w:rsid w:val="00B65CFA"/>
    <w:rsid w:val="00B66EDE"/>
    <w:rsid w:val="00B7129A"/>
    <w:rsid w:val="00B714E3"/>
    <w:rsid w:val="00B73070"/>
    <w:rsid w:val="00B73BAC"/>
    <w:rsid w:val="00B73E2B"/>
    <w:rsid w:val="00B77694"/>
    <w:rsid w:val="00B77923"/>
    <w:rsid w:val="00B80206"/>
    <w:rsid w:val="00B803FD"/>
    <w:rsid w:val="00B81F0F"/>
    <w:rsid w:val="00B825CF"/>
    <w:rsid w:val="00B82D8C"/>
    <w:rsid w:val="00B831C2"/>
    <w:rsid w:val="00B842C5"/>
    <w:rsid w:val="00B843BA"/>
    <w:rsid w:val="00B8467E"/>
    <w:rsid w:val="00B85A97"/>
    <w:rsid w:val="00B86426"/>
    <w:rsid w:val="00B86A84"/>
    <w:rsid w:val="00B9447B"/>
    <w:rsid w:val="00B94A87"/>
    <w:rsid w:val="00B95C9E"/>
    <w:rsid w:val="00B95D53"/>
    <w:rsid w:val="00B96161"/>
    <w:rsid w:val="00B96977"/>
    <w:rsid w:val="00B97587"/>
    <w:rsid w:val="00BA002C"/>
    <w:rsid w:val="00BA09A9"/>
    <w:rsid w:val="00BA126B"/>
    <w:rsid w:val="00BA22F0"/>
    <w:rsid w:val="00BA2458"/>
    <w:rsid w:val="00BA381C"/>
    <w:rsid w:val="00BA3F52"/>
    <w:rsid w:val="00BA40CB"/>
    <w:rsid w:val="00BA4860"/>
    <w:rsid w:val="00BA4D22"/>
    <w:rsid w:val="00BA6065"/>
    <w:rsid w:val="00BA6C51"/>
    <w:rsid w:val="00BB16F7"/>
    <w:rsid w:val="00BB5B1E"/>
    <w:rsid w:val="00BB6D27"/>
    <w:rsid w:val="00BC0A33"/>
    <w:rsid w:val="00BC2887"/>
    <w:rsid w:val="00BC2914"/>
    <w:rsid w:val="00BD0658"/>
    <w:rsid w:val="00BD1D2B"/>
    <w:rsid w:val="00BD34E5"/>
    <w:rsid w:val="00BD3AEB"/>
    <w:rsid w:val="00BD4056"/>
    <w:rsid w:val="00BD5EEC"/>
    <w:rsid w:val="00BD7B2D"/>
    <w:rsid w:val="00BE0B5D"/>
    <w:rsid w:val="00BE1E48"/>
    <w:rsid w:val="00BE2364"/>
    <w:rsid w:val="00BE284A"/>
    <w:rsid w:val="00BE3E8E"/>
    <w:rsid w:val="00BE585B"/>
    <w:rsid w:val="00BE6476"/>
    <w:rsid w:val="00BE65FD"/>
    <w:rsid w:val="00BE724E"/>
    <w:rsid w:val="00BF00CF"/>
    <w:rsid w:val="00BF068C"/>
    <w:rsid w:val="00BF0FAD"/>
    <w:rsid w:val="00BF1351"/>
    <w:rsid w:val="00BF13E2"/>
    <w:rsid w:val="00BF2281"/>
    <w:rsid w:val="00BF3D25"/>
    <w:rsid w:val="00BF4101"/>
    <w:rsid w:val="00BF41C1"/>
    <w:rsid w:val="00BF62BE"/>
    <w:rsid w:val="00BF688A"/>
    <w:rsid w:val="00C0027B"/>
    <w:rsid w:val="00C03043"/>
    <w:rsid w:val="00C043F5"/>
    <w:rsid w:val="00C0484D"/>
    <w:rsid w:val="00C04A9A"/>
    <w:rsid w:val="00C05D1F"/>
    <w:rsid w:val="00C06F62"/>
    <w:rsid w:val="00C07823"/>
    <w:rsid w:val="00C13397"/>
    <w:rsid w:val="00C174E8"/>
    <w:rsid w:val="00C2034F"/>
    <w:rsid w:val="00C206BD"/>
    <w:rsid w:val="00C209E2"/>
    <w:rsid w:val="00C211D8"/>
    <w:rsid w:val="00C25BE3"/>
    <w:rsid w:val="00C27097"/>
    <w:rsid w:val="00C27DE9"/>
    <w:rsid w:val="00C3074B"/>
    <w:rsid w:val="00C31B4C"/>
    <w:rsid w:val="00C325C4"/>
    <w:rsid w:val="00C33A8C"/>
    <w:rsid w:val="00C33AB1"/>
    <w:rsid w:val="00C34ED0"/>
    <w:rsid w:val="00C35D2D"/>
    <w:rsid w:val="00C41C39"/>
    <w:rsid w:val="00C42F1A"/>
    <w:rsid w:val="00C43B5A"/>
    <w:rsid w:val="00C43FD4"/>
    <w:rsid w:val="00C445BD"/>
    <w:rsid w:val="00C45FA1"/>
    <w:rsid w:val="00C46493"/>
    <w:rsid w:val="00C47689"/>
    <w:rsid w:val="00C503B3"/>
    <w:rsid w:val="00C5183F"/>
    <w:rsid w:val="00C51C04"/>
    <w:rsid w:val="00C53A5A"/>
    <w:rsid w:val="00C543F8"/>
    <w:rsid w:val="00C546BD"/>
    <w:rsid w:val="00C56634"/>
    <w:rsid w:val="00C6019B"/>
    <w:rsid w:val="00C62014"/>
    <w:rsid w:val="00C636A5"/>
    <w:rsid w:val="00C63D19"/>
    <w:rsid w:val="00C63D37"/>
    <w:rsid w:val="00C6420E"/>
    <w:rsid w:val="00C64C9E"/>
    <w:rsid w:val="00C64EF2"/>
    <w:rsid w:val="00C65E0E"/>
    <w:rsid w:val="00C66A5C"/>
    <w:rsid w:val="00C67CCA"/>
    <w:rsid w:val="00C719E5"/>
    <w:rsid w:val="00C74209"/>
    <w:rsid w:val="00C74605"/>
    <w:rsid w:val="00C74C98"/>
    <w:rsid w:val="00C7546A"/>
    <w:rsid w:val="00C757D9"/>
    <w:rsid w:val="00C7752A"/>
    <w:rsid w:val="00C81B07"/>
    <w:rsid w:val="00C83FAB"/>
    <w:rsid w:val="00C86ED5"/>
    <w:rsid w:val="00C87D36"/>
    <w:rsid w:val="00C923F7"/>
    <w:rsid w:val="00C95B9D"/>
    <w:rsid w:val="00C979D1"/>
    <w:rsid w:val="00CA0948"/>
    <w:rsid w:val="00CA10C7"/>
    <w:rsid w:val="00CA1367"/>
    <w:rsid w:val="00CA24C4"/>
    <w:rsid w:val="00CA283B"/>
    <w:rsid w:val="00CA2B2C"/>
    <w:rsid w:val="00CA346E"/>
    <w:rsid w:val="00CA3A50"/>
    <w:rsid w:val="00CA419A"/>
    <w:rsid w:val="00CA5391"/>
    <w:rsid w:val="00CA6EDD"/>
    <w:rsid w:val="00CA7D48"/>
    <w:rsid w:val="00CB01E9"/>
    <w:rsid w:val="00CB1EA5"/>
    <w:rsid w:val="00CB2975"/>
    <w:rsid w:val="00CB2A23"/>
    <w:rsid w:val="00CB2C67"/>
    <w:rsid w:val="00CB2E86"/>
    <w:rsid w:val="00CB38E1"/>
    <w:rsid w:val="00CB40F8"/>
    <w:rsid w:val="00CB410A"/>
    <w:rsid w:val="00CB4E24"/>
    <w:rsid w:val="00CB5BEF"/>
    <w:rsid w:val="00CB6A35"/>
    <w:rsid w:val="00CB6A74"/>
    <w:rsid w:val="00CB6DF2"/>
    <w:rsid w:val="00CC0532"/>
    <w:rsid w:val="00CC09DD"/>
    <w:rsid w:val="00CC0B5C"/>
    <w:rsid w:val="00CC16EA"/>
    <w:rsid w:val="00CC2F58"/>
    <w:rsid w:val="00CC44F7"/>
    <w:rsid w:val="00CC4BE3"/>
    <w:rsid w:val="00CC4FBF"/>
    <w:rsid w:val="00CC4FF2"/>
    <w:rsid w:val="00CD0050"/>
    <w:rsid w:val="00CD21D7"/>
    <w:rsid w:val="00CD237D"/>
    <w:rsid w:val="00CD4311"/>
    <w:rsid w:val="00CD5646"/>
    <w:rsid w:val="00CD5A7C"/>
    <w:rsid w:val="00CD5EAC"/>
    <w:rsid w:val="00CE0336"/>
    <w:rsid w:val="00CE08FB"/>
    <w:rsid w:val="00CE21C4"/>
    <w:rsid w:val="00CE2825"/>
    <w:rsid w:val="00CE37F7"/>
    <w:rsid w:val="00CE387E"/>
    <w:rsid w:val="00CE46D8"/>
    <w:rsid w:val="00CE4DE0"/>
    <w:rsid w:val="00CE5318"/>
    <w:rsid w:val="00CE7864"/>
    <w:rsid w:val="00CF1211"/>
    <w:rsid w:val="00CF1F17"/>
    <w:rsid w:val="00CF213A"/>
    <w:rsid w:val="00CF43FA"/>
    <w:rsid w:val="00CF5654"/>
    <w:rsid w:val="00CF5F03"/>
    <w:rsid w:val="00CF624F"/>
    <w:rsid w:val="00D00D81"/>
    <w:rsid w:val="00D01C9A"/>
    <w:rsid w:val="00D029B2"/>
    <w:rsid w:val="00D029D3"/>
    <w:rsid w:val="00D03989"/>
    <w:rsid w:val="00D05F45"/>
    <w:rsid w:val="00D07B78"/>
    <w:rsid w:val="00D129A2"/>
    <w:rsid w:val="00D13D17"/>
    <w:rsid w:val="00D143AD"/>
    <w:rsid w:val="00D14449"/>
    <w:rsid w:val="00D149DE"/>
    <w:rsid w:val="00D14C22"/>
    <w:rsid w:val="00D150EB"/>
    <w:rsid w:val="00D214C3"/>
    <w:rsid w:val="00D21C81"/>
    <w:rsid w:val="00D22A5E"/>
    <w:rsid w:val="00D261D5"/>
    <w:rsid w:val="00D26D0A"/>
    <w:rsid w:val="00D27D53"/>
    <w:rsid w:val="00D315E2"/>
    <w:rsid w:val="00D31BB0"/>
    <w:rsid w:val="00D32994"/>
    <w:rsid w:val="00D35070"/>
    <w:rsid w:val="00D356E8"/>
    <w:rsid w:val="00D3634D"/>
    <w:rsid w:val="00D36352"/>
    <w:rsid w:val="00D36828"/>
    <w:rsid w:val="00D3788B"/>
    <w:rsid w:val="00D4178B"/>
    <w:rsid w:val="00D43056"/>
    <w:rsid w:val="00D437C4"/>
    <w:rsid w:val="00D43DDA"/>
    <w:rsid w:val="00D455DC"/>
    <w:rsid w:val="00D52506"/>
    <w:rsid w:val="00D52A0D"/>
    <w:rsid w:val="00D52DE8"/>
    <w:rsid w:val="00D530C3"/>
    <w:rsid w:val="00D535DB"/>
    <w:rsid w:val="00D54A61"/>
    <w:rsid w:val="00D550C0"/>
    <w:rsid w:val="00D559EE"/>
    <w:rsid w:val="00D57CAB"/>
    <w:rsid w:val="00D602E9"/>
    <w:rsid w:val="00D60CCE"/>
    <w:rsid w:val="00D610BF"/>
    <w:rsid w:val="00D62D06"/>
    <w:rsid w:val="00D63D71"/>
    <w:rsid w:val="00D63F1F"/>
    <w:rsid w:val="00D64A8E"/>
    <w:rsid w:val="00D6567C"/>
    <w:rsid w:val="00D65D9E"/>
    <w:rsid w:val="00D70BC9"/>
    <w:rsid w:val="00D71BE2"/>
    <w:rsid w:val="00D71D9E"/>
    <w:rsid w:val="00D72093"/>
    <w:rsid w:val="00D72771"/>
    <w:rsid w:val="00D727CB"/>
    <w:rsid w:val="00D72E2E"/>
    <w:rsid w:val="00D74458"/>
    <w:rsid w:val="00D74D52"/>
    <w:rsid w:val="00D751EC"/>
    <w:rsid w:val="00D75894"/>
    <w:rsid w:val="00D762C3"/>
    <w:rsid w:val="00D762E2"/>
    <w:rsid w:val="00D77246"/>
    <w:rsid w:val="00D7732B"/>
    <w:rsid w:val="00D8090B"/>
    <w:rsid w:val="00D828CA"/>
    <w:rsid w:val="00D84EC5"/>
    <w:rsid w:val="00D86A3D"/>
    <w:rsid w:val="00D87F74"/>
    <w:rsid w:val="00D91863"/>
    <w:rsid w:val="00D92693"/>
    <w:rsid w:val="00D930FB"/>
    <w:rsid w:val="00D95407"/>
    <w:rsid w:val="00D9631D"/>
    <w:rsid w:val="00DA08E6"/>
    <w:rsid w:val="00DA13B3"/>
    <w:rsid w:val="00DA2522"/>
    <w:rsid w:val="00DA35E0"/>
    <w:rsid w:val="00DA7069"/>
    <w:rsid w:val="00DA75B6"/>
    <w:rsid w:val="00DB0285"/>
    <w:rsid w:val="00DB2A1A"/>
    <w:rsid w:val="00DB2A41"/>
    <w:rsid w:val="00DB38C8"/>
    <w:rsid w:val="00DB5C68"/>
    <w:rsid w:val="00DB79E5"/>
    <w:rsid w:val="00DC3A61"/>
    <w:rsid w:val="00DC52D5"/>
    <w:rsid w:val="00DC6807"/>
    <w:rsid w:val="00DC718C"/>
    <w:rsid w:val="00DD1F78"/>
    <w:rsid w:val="00DD2AD0"/>
    <w:rsid w:val="00DD3234"/>
    <w:rsid w:val="00DD4010"/>
    <w:rsid w:val="00DD527A"/>
    <w:rsid w:val="00DD5F1E"/>
    <w:rsid w:val="00DE1D44"/>
    <w:rsid w:val="00DE361D"/>
    <w:rsid w:val="00DE3829"/>
    <w:rsid w:val="00DF14B0"/>
    <w:rsid w:val="00DF3308"/>
    <w:rsid w:val="00DF499D"/>
    <w:rsid w:val="00DF5E5D"/>
    <w:rsid w:val="00DF610C"/>
    <w:rsid w:val="00DF62A7"/>
    <w:rsid w:val="00DF6EAF"/>
    <w:rsid w:val="00DF7468"/>
    <w:rsid w:val="00E005B4"/>
    <w:rsid w:val="00E0098E"/>
    <w:rsid w:val="00E01D06"/>
    <w:rsid w:val="00E03D7D"/>
    <w:rsid w:val="00E04E36"/>
    <w:rsid w:val="00E05E2D"/>
    <w:rsid w:val="00E071F5"/>
    <w:rsid w:val="00E12746"/>
    <w:rsid w:val="00E12E71"/>
    <w:rsid w:val="00E179B3"/>
    <w:rsid w:val="00E207C4"/>
    <w:rsid w:val="00E21294"/>
    <w:rsid w:val="00E2197C"/>
    <w:rsid w:val="00E25324"/>
    <w:rsid w:val="00E27160"/>
    <w:rsid w:val="00E3104F"/>
    <w:rsid w:val="00E32F4B"/>
    <w:rsid w:val="00E35BC0"/>
    <w:rsid w:val="00E3620D"/>
    <w:rsid w:val="00E3648B"/>
    <w:rsid w:val="00E3721C"/>
    <w:rsid w:val="00E3739C"/>
    <w:rsid w:val="00E37A94"/>
    <w:rsid w:val="00E41677"/>
    <w:rsid w:val="00E42E87"/>
    <w:rsid w:val="00E43B32"/>
    <w:rsid w:val="00E44ED1"/>
    <w:rsid w:val="00E44EE4"/>
    <w:rsid w:val="00E4754C"/>
    <w:rsid w:val="00E50BE3"/>
    <w:rsid w:val="00E521A6"/>
    <w:rsid w:val="00E53AD8"/>
    <w:rsid w:val="00E542AD"/>
    <w:rsid w:val="00E54BFF"/>
    <w:rsid w:val="00E559C9"/>
    <w:rsid w:val="00E562EA"/>
    <w:rsid w:val="00E571A5"/>
    <w:rsid w:val="00E60602"/>
    <w:rsid w:val="00E61783"/>
    <w:rsid w:val="00E62734"/>
    <w:rsid w:val="00E63E18"/>
    <w:rsid w:val="00E6526C"/>
    <w:rsid w:val="00E6627E"/>
    <w:rsid w:val="00E66804"/>
    <w:rsid w:val="00E6693E"/>
    <w:rsid w:val="00E66B73"/>
    <w:rsid w:val="00E66EFD"/>
    <w:rsid w:val="00E6722B"/>
    <w:rsid w:val="00E67905"/>
    <w:rsid w:val="00E7122E"/>
    <w:rsid w:val="00E73678"/>
    <w:rsid w:val="00E73AAC"/>
    <w:rsid w:val="00E776A8"/>
    <w:rsid w:val="00E8286E"/>
    <w:rsid w:val="00E8342F"/>
    <w:rsid w:val="00E836AA"/>
    <w:rsid w:val="00E8405D"/>
    <w:rsid w:val="00E8478C"/>
    <w:rsid w:val="00E85500"/>
    <w:rsid w:val="00E85B07"/>
    <w:rsid w:val="00E87A26"/>
    <w:rsid w:val="00E917A9"/>
    <w:rsid w:val="00E92C68"/>
    <w:rsid w:val="00E93DA5"/>
    <w:rsid w:val="00E9484F"/>
    <w:rsid w:val="00E95A07"/>
    <w:rsid w:val="00E964DF"/>
    <w:rsid w:val="00EA0F8A"/>
    <w:rsid w:val="00EA25B1"/>
    <w:rsid w:val="00EA3301"/>
    <w:rsid w:val="00EA368B"/>
    <w:rsid w:val="00EA4AB3"/>
    <w:rsid w:val="00EA6A58"/>
    <w:rsid w:val="00EB0CCC"/>
    <w:rsid w:val="00EB0F01"/>
    <w:rsid w:val="00EB24E0"/>
    <w:rsid w:val="00EB4427"/>
    <w:rsid w:val="00EB7C33"/>
    <w:rsid w:val="00EC32C5"/>
    <w:rsid w:val="00EC4B0C"/>
    <w:rsid w:val="00EC4B49"/>
    <w:rsid w:val="00EC4C3E"/>
    <w:rsid w:val="00EC523E"/>
    <w:rsid w:val="00EC6444"/>
    <w:rsid w:val="00EC71FB"/>
    <w:rsid w:val="00EC7CE7"/>
    <w:rsid w:val="00ED02F0"/>
    <w:rsid w:val="00ED1A19"/>
    <w:rsid w:val="00ED25E4"/>
    <w:rsid w:val="00ED3126"/>
    <w:rsid w:val="00ED4A26"/>
    <w:rsid w:val="00ED5C09"/>
    <w:rsid w:val="00ED5EB3"/>
    <w:rsid w:val="00ED679A"/>
    <w:rsid w:val="00EE06B8"/>
    <w:rsid w:val="00EE5A6C"/>
    <w:rsid w:val="00EE7571"/>
    <w:rsid w:val="00EE7AC8"/>
    <w:rsid w:val="00EF5A92"/>
    <w:rsid w:val="00EF5B1F"/>
    <w:rsid w:val="00EF5E4C"/>
    <w:rsid w:val="00EF722D"/>
    <w:rsid w:val="00EF7C57"/>
    <w:rsid w:val="00F0005E"/>
    <w:rsid w:val="00F01536"/>
    <w:rsid w:val="00F028E1"/>
    <w:rsid w:val="00F05192"/>
    <w:rsid w:val="00F07BC4"/>
    <w:rsid w:val="00F10337"/>
    <w:rsid w:val="00F10F97"/>
    <w:rsid w:val="00F1208F"/>
    <w:rsid w:val="00F13186"/>
    <w:rsid w:val="00F13336"/>
    <w:rsid w:val="00F147ED"/>
    <w:rsid w:val="00F15D5E"/>
    <w:rsid w:val="00F15E06"/>
    <w:rsid w:val="00F1647E"/>
    <w:rsid w:val="00F1733C"/>
    <w:rsid w:val="00F17CC8"/>
    <w:rsid w:val="00F214C3"/>
    <w:rsid w:val="00F275C0"/>
    <w:rsid w:val="00F277AD"/>
    <w:rsid w:val="00F27F9D"/>
    <w:rsid w:val="00F315B7"/>
    <w:rsid w:val="00F323F3"/>
    <w:rsid w:val="00F32542"/>
    <w:rsid w:val="00F35AB7"/>
    <w:rsid w:val="00F36B72"/>
    <w:rsid w:val="00F372B3"/>
    <w:rsid w:val="00F400D4"/>
    <w:rsid w:val="00F4292F"/>
    <w:rsid w:val="00F42E4C"/>
    <w:rsid w:val="00F4312C"/>
    <w:rsid w:val="00F44A91"/>
    <w:rsid w:val="00F4504C"/>
    <w:rsid w:val="00F45540"/>
    <w:rsid w:val="00F4755A"/>
    <w:rsid w:val="00F51E76"/>
    <w:rsid w:val="00F535B0"/>
    <w:rsid w:val="00F54E79"/>
    <w:rsid w:val="00F55927"/>
    <w:rsid w:val="00F55CAC"/>
    <w:rsid w:val="00F56453"/>
    <w:rsid w:val="00F57AD7"/>
    <w:rsid w:val="00F57F70"/>
    <w:rsid w:val="00F61215"/>
    <w:rsid w:val="00F61DB4"/>
    <w:rsid w:val="00F642D2"/>
    <w:rsid w:val="00F6441B"/>
    <w:rsid w:val="00F64800"/>
    <w:rsid w:val="00F67E95"/>
    <w:rsid w:val="00F70CEC"/>
    <w:rsid w:val="00F72CF0"/>
    <w:rsid w:val="00F736E0"/>
    <w:rsid w:val="00F73E0B"/>
    <w:rsid w:val="00F75888"/>
    <w:rsid w:val="00F76F5E"/>
    <w:rsid w:val="00F77273"/>
    <w:rsid w:val="00F81748"/>
    <w:rsid w:val="00F826E8"/>
    <w:rsid w:val="00F830F7"/>
    <w:rsid w:val="00F85460"/>
    <w:rsid w:val="00F85488"/>
    <w:rsid w:val="00F86371"/>
    <w:rsid w:val="00F87200"/>
    <w:rsid w:val="00F90063"/>
    <w:rsid w:val="00F90D9E"/>
    <w:rsid w:val="00F928FE"/>
    <w:rsid w:val="00F95578"/>
    <w:rsid w:val="00F976F4"/>
    <w:rsid w:val="00FA0028"/>
    <w:rsid w:val="00FA056A"/>
    <w:rsid w:val="00FA2C73"/>
    <w:rsid w:val="00FA47A7"/>
    <w:rsid w:val="00FA480D"/>
    <w:rsid w:val="00FA4C47"/>
    <w:rsid w:val="00FA4E61"/>
    <w:rsid w:val="00FA5397"/>
    <w:rsid w:val="00FA547C"/>
    <w:rsid w:val="00FA6411"/>
    <w:rsid w:val="00FA6BAD"/>
    <w:rsid w:val="00FA792D"/>
    <w:rsid w:val="00FB1147"/>
    <w:rsid w:val="00FB1ACF"/>
    <w:rsid w:val="00FB5605"/>
    <w:rsid w:val="00FB5F27"/>
    <w:rsid w:val="00FB7217"/>
    <w:rsid w:val="00FB7D42"/>
    <w:rsid w:val="00FB7E54"/>
    <w:rsid w:val="00FC1C59"/>
    <w:rsid w:val="00FC1EC0"/>
    <w:rsid w:val="00FC260A"/>
    <w:rsid w:val="00FC4471"/>
    <w:rsid w:val="00FC493F"/>
    <w:rsid w:val="00FC521E"/>
    <w:rsid w:val="00FC59F0"/>
    <w:rsid w:val="00FC625B"/>
    <w:rsid w:val="00FC6BEE"/>
    <w:rsid w:val="00FC7789"/>
    <w:rsid w:val="00FD1E87"/>
    <w:rsid w:val="00FD2F7B"/>
    <w:rsid w:val="00FD406E"/>
    <w:rsid w:val="00FD4143"/>
    <w:rsid w:val="00FD5ADB"/>
    <w:rsid w:val="00FD6372"/>
    <w:rsid w:val="00FD678A"/>
    <w:rsid w:val="00FD77F5"/>
    <w:rsid w:val="00FD7AA9"/>
    <w:rsid w:val="00FE16AC"/>
    <w:rsid w:val="00FE49F9"/>
    <w:rsid w:val="00FE69C4"/>
    <w:rsid w:val="00FE7A71"/>
    <w:rsid w:val="00FF3818"/>
    <w:rsid w:val="00FF3CDE"/>
    <w:rsid w:val="00FF476D"/>
    <w:rsid w:val="00FF66BD"/>
    <w:rsid w:val="00FF682B"/>
    <w:rsid w:val="00FF6D8B"/>
    <w:rsid w:val="00FF7CD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4A1C5D3"/>
  <w15:docId w15:val="{1BD76429-84A6-454A-9B11-45E3F63983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CC2F58"/>
    <w:pPr>
      <w:spacing w:line="240" w:lineRule="auto"/>
    </w:pPr>
    <w:rPr>
      <w:rFonts w:ascii="Times New Roman" w:hAnsi="Times New Roman" w:cs="Times New Roman"/>
      <w:sz w:val="24"/>
      <w:szCs w:val="24"/>
    </w:rPr>
  </w:style>
  <w:style w:type="paragraph" w:styleId="Heading1">
    <w:name w:val="heading 1"/>
    <w:basedOn w:val="Normal"/>
    <w:link w:val="Heading1Char"/>
    <w:uiPriority w:val="9"/>
    <w:qFormat/>
    <w:rsid w:val="00C6019B"/>
    <w:pPr>
      <w:spacing w:before="100" w:beforeAutospacing="1" w:after="100" w:afterAutospacing="1"/>
      <w:outlineLvl w:val="0"/>
    </w:pPr>
    <w:rPr>
      <w:b/>
      <w:bCs/>
      <w:kern w:val="36"/>
      <w:sz w:val="48"/>
      <w:szCs w:val="48"/>
    </w:rPr>
  </w:style>
  <w:style w:type="paragraph" w:styleId="Heading2">
    <w:name w:val="heading 2"/>
    <w:basedOn w:val="Normal"/>
    <w:next w:val="Normal"/>
    <w:link w:val="Heading2Char"/>
    <w:uiPriority w:val="9"/>
    <w:semiHidden/>
    <w:unhideWhenUsed/>
    <w:rsid w:val="00050D56"/>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semiHidden/>
    <w:unhideWhenUsed/>
    <w:qFormat/>
    <w:rsid w:val="00E42E87"/>
    <w:pPr>
      <w:keepNext/>
      <w:keepLines/>
      <w:spacing w:before="40"/>
      <w:outlineLvl w:val="2"/>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E3620D"/>
    <w:pPr>
      <w:widowControl w:val="0"/>
      <w:suppressAutoHyphens/>
      <w:autoSpaceDE w:val="0"/>
      <w:autoSpaceDN w:val="0"/>
      <w:adjustRightInd w:val="0"/>
      <w:spacing w:before="120" w:after="120"/>
      <w:textAlignment w:val="center"/>
    </w:pPr>
    <w:rPr>
      <w:rFonts w:ascii="Verdana" w:eastAsiaTheme="minorEastAsia" w:hAnsi="Verdana" w:cs="MinionPro-Regular"/>
      <w:b/>
      <w:color w:val="000000" w:themeColor="text1"/>
      <w:szCs w:val="30"/>
      <w:lang w:eastAsia="ja-JP"/>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qFormat/>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aliases w:val="Bullet List,FooterText,List Paragraph1,numbered,Paragraphe de liste1,Bulletr List Paragraph,列出段落,列出段落1,Listeafsnit1,Parágrafo da Lista1,List Paragraph2,List Paragraph21,リスト段落1,Párrafo de lista1,List Paragraph11,列?出?段?落,Parágrafo da Lista"/>
    <w:basedOn w:val="Normal"/>
    <w:link w:val="ListParagraphChar"/>
    <w:uiPriority w:val="34"/>
    <w:qFormat/>
    <w:rsid w:val="009D2E50"/>
    <w:pPr>
      <w:spacing w:after="200" w:line="276" w:lineRule="auto"/>
      <w:ind w:left="720"/>
      <w:contextualSpacing/>
    </w:pPr>
    <w:rPr>
      <w:sz w:val="22"/>
      <w:szCs w:val="22"/>
    </w:rPr>
  </w:style>
  <w:style w:type="character" w:styleId="Hyperlink">
    <w:name w:val="Hyperlink"/>
    <w:basedOn w:val="DefaultParagraphFont"/>
    <w:uiPriority w:val="99"/>
    <w:unhideWhenUsed/>
    <w:rsid w:val="001A3DB4"/>
    <w:rPr>
      <w:color w:val="0000FF" w:themeColor="hyperlink"/>
      <w:u w:val="single"/>
    </w:rPr>
  </w:style>
  <w:style w:type="character" w:customStyle="1" w:styleId="UnresolvedMention1">
    <w:name w:val="Unresolved Mention1"/>
    <w:basedOn w:val="DefaultParagraphFont"/>
    <w:uiPriority w:val="99"/>
    <w:semiHidden/>
    <w:unhideWhenUsed/>
    <w:rsid w:val="0061799C"/>
    <w:rPr>
      <w:color w:val="605E5C"/>
      <w:shd w:val="clear" w:color="auto" w:fill="E1DFDD"/>
    </w:rPr>
  </w:style>
  <w:style w:type="character" w:styleId="FollowedHyperlink">
    <w:name w:val="FollowedHyperlink"/>
    <w:basedOn w:val="DefaultParagraphFont"/>
    <w:uiPriority w:val="99"/>
    <w:semiHidden/>
    <w:unhideWhenUsed/>
    <w:rsid w:val="001824A6"/>
    <w:rPr>
      <w:color w:val="800080" w:themeColor="followedHyperlink"/>
      <w:u w:val="single"/>
    </w:rPr>
  </w:style>
  <w:style w:type="character" w:styleId="CommentReference">
    <w:name w:val="annotation reference"/>
    <w:basedOn w:val="DefaultParagraphFont"/>
    <w:uiPriority w:val="99"/>
    <w:semiHidden/>
    <w:unhideWhenUsed/>
    <w:rsid w:val="00A43342"/>
    <w:rPr>
      <w:sz w:val="16"/>
      <w:szCs w:val="16"/>
    </w:rPr>
  </w:style>
  <w:style w:type="paragraph" w:styleId="CommentText">
    <w:name w:val="annotation text"/>
    <w:basedOn w:val="Normal"/>
    <w:link w:val="CommentTextChar"/>
    <w:uiPriority w:val="99"/>
    <w:semiHidden/>
    <w:unhideWhenUsed/>
    <w:rsid w:val="00A43342"/>
    <w:rPr>
      <w:sz w:val="20"/>
      <w:szCs w:val="20"/>
    </w:rPr>
  </w:style>
  <w:style w:type="character" w:customStyle="1" w:styleId="CommentTextChar">
    <w:name w:val="Comment Text Char"/>
    <w:basedOn w:val="DefaultParagraphFont"/>
    <w:link w:val="CommentText"/>
    <w:uiPriority w:val="99"/>
    <w:semiHidden/>
    <w:rsid w:val="00A43342"/>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A43342"/>
    <w:rPr>
      <w:b/>
      <w:bCs/>
    </w:rPr>
  </w:style>
  <w:style w:type="character" w:customStyle="1" w:styleId="CommentSubjectChar">
    <w:name w:val="Comment Subject Char"/>
    <w:basedOn w:val="CommentTextChar"/>
    <w:link w:val="CommentSubject"/>
    <w:uiPriority w:val="99"/>
    <w:semiHidden/>
    <w:rsid w:val="00A43342"/>
    <w:rPr>
      <w:rFonts w:eastAsiaTheme="minorEastAsia"/>
      <w:b/>
      <w:bCs/>
      <w:sz w:val="20"/>
      <w:szCs w:val="20"/>
      <w:lang w:eastAsia="ja-JP"/>
    </w:rPr>
  </w:style>
  <w:style w:type="character" w:customStyle="1" w:styleId="oecd-shared-footercopyright-first">
    <w:name w:val="oecd-shared-footer__copyright-first"/>
    <w:basedOn w:val="DefaultParagraphFont"/>
    <w:rsid w:val="004131B4"/>
  </w:style>
  <w:style w:type="character" w:customStyle="1" w:styleId="apple-converted-space">
    <w:name w:val="apple-converted-space"/>
    <w:basedOn w:val="DefaultParagraphFont"/>
    <w:rsid w:val="004131B4"/>
  </w:style>
  <w:style w:type="character" w:customStyle="1" w:styleId="oecd-shared-footercopyright-second">
    <w:name w:val="oecd-shared-footer__copyright-second"/>
    <w:basedOn w:val="DefaultParagraphFont"/>
    <w:rsid w:val="004131B4"/>
  </w:style>
  <w:style w:type="paragraph" w:styleId="Revision">
    <w:name w:val="Revision"/>
    <w:hidden/>
    <w:uiPriority w:val="99"/>
    <w:semiHidden/>
    <w:rsid w:val="00E836AA"/>
    <w:pPr>
      <w:spacing w:line="240" w:lineRule="auto"/>
    </w:pPr>
    <w:rPr>
      <w:rFonts w:ascii="Times New Roman" w:hAnsi="Times New Roman" w:cs="Times New Roman"/>
      <w:sz w:val="24"/>
      <w:szCs w:val="24"/>
    </w:rPr>
  </w:style>
  <w:style w:type="character" w:customStyle="1" w:styleId="Heading1Char">
    <w:name w:val="Heading 1 Char"/>
    <w:basedOn w:val="DefaultParagraphFont"/>
    <w:link w:val="Heading1"/>
    <w:uiPriority w:val="9"/>
    <w:rsid w:val="00C6019B"/>
    <w:rPr>
      <w:rFonts w:ascii="Times New Roman" w:hAnsi="Times New Roman" w:cs="Times New Roman"/>
      <w:b/>
      <w:bCs/>
      <w:kern w:val="36"/>
      <w:sz w:val="48"/>
      <w:szCs w:val="48"/>
    </w:rPr>
  </w:style>
  <w:style w:type="character" w:customStyle="1" w:styleId="UnresolvedMention2">
    <w:name w:val="Unresolved Mention2"/>
    <w:basedOn w:val="DefaultParagraphFont"/>
    <w:uiPriority w:val="99"/>
    <w:semiHidden/>
    <w:unhideWhenUsed/>
    <w:rsid w:val="00EA4AB3"/>
    <w:rPr>
      <w:color w:val="605E5C"/>
      <w:shd w:val="clear" w:color="auto" w:fill="E1DFDD"/>
    </w:rPr>
  </w:style>
  <w:style w:type="character" w:customStyle="1" w:styleId="UnresolvedMention3">
    <w:name w:val="Unresolved Mention3"/>
    <w:basedOn w:val="DefaultParagraphFont"/>
    <w:uiPriority w:val="99"/>
    <w:semiHidden/>
    <w:unhideWhenUsed/>
    <w:rsid w:val="00507BD9"/>
    <w:rPr>
      <w:color w:val="605E5C"/>
      <w:shd w:val="clear" w:color="auto" w:fill="E1DFDD"/>
    </w:rPr>
  </w:style>
  <w:style w:type="paragraph" w:styleId="NormalWeb">
    <w:name w:val="Normal (Web)"/>
    <w:basedOn w:val="Normal"/>
    <w:uiPriority w:val="99"/>
    <w:semiHidden/>
    <w:unhideWhenUsed/>
    <w:rsid w:val="000F15C9"/>
    <w:pPr>
      <w:spacing w:before="100" w:beforeAutospacing="1" w:after="100" w:afterAutospacing="1"/>
    </w:pPr>
  </w:style>
  <w:style w:type="character" w:customStyle="1" w:styleId="Heading2Char">
    <w:name w:val="Heading 2 Char"/>
    <w:basedOn w:val="DefaultParagraphFont"/>
    <w:link w:val="Heading2"/>
    <w:uiPriority w:val="9"/>
    <w:semiHidden/>
    <w:rsid w:val="00050D56"/>
    <w:rPr>
      <w:rFonts w:asciiTheme="majorHAnsi" w:eastAsiaTheme="majorEastAsia" w:hAnsiTheme="majorHAnsi" w:cstheme="majorBidi"/>
      <w:color w:val="365F91" w:themeColor="accent1" w:themeShade="BF"/>
      <w:sz w:val="26"/>
      <w:szCs w:val="26"/>
    </w:rPr>
  </w:style>
  <w:style w:type="character" w:customStyle="1" w:styleId="1fhnk">
    <w:name w:val="_1fhnk"/>
    <w:basedOn w:val="DefaultParagraphFont"/>
    <w:rsid w:val="00516E7F"/>
  </w:style>
  <w:style w:type="paragraph" w:styleId="Caption">
    <w:name w:val="caption"/>
    <w:basedOn w:val="Normal"/>
    <w:next w:val="Normal"/>
    <w:uiPriority w:val="35"/>
    <w:unhideWhenUsed/>
    <w:qFormat/>
    <w:rsid w:val="003D0193"/>
    <w:pPr>
      <w:spacing w:after="200"/>
    </w:pPr>
    <w:rPr>
      <w:i/>
      <w:iCs/>
      <w:color w:val="1F497D" w:themeColor="text2"/>
      <w:sz w:val="18"/>
      <w:szCs w:val="18"/>
    </w:rPr>
  </w:style>
  <w:style w:type="character" w:customStyle="1" w:styleId="UnresolvedMention4">
    <w:name w:val="Unresolved Mention4"/>
    <w:basedOn w:val="DefaultParagraphFont"/>
    <w:uiPriority w:val="99"/>
    <w:semiHidden/>
    <w:unhideWhenUsed/>
    <w:rsid w:val="00D31BB0"/>
    <w:rPr>
      <w:color w:val="605E5C"/>
      <w:shd w:val="clear" w:color="auto" w:fill="E1DFDD"/>
    </w:rPr>
  </w:style>
  <w:style w:type="character" w:customStyle="1" w:styleId="Heading3Char">
    <w:name w:val="Heading 3 Char"/>
    <w:basedOn w:val="DefaultParagraphFont"/>
    <w:link w:val="Heading3"/>
    <w:uiPriority w:val="9"/>
    <w:semiHidden/>
    <w:rsid w:val="00E42E87"/>
    <w:rPr>
      <w:rFonts w:asciiTheme="majorHAnsi" w:eastAsiaTheme="majorEastAsia" w:hAnsiTheme="majorHAnsi" w:cstheme="majorBidi"/>
      <w:color w:val="243F60" w:themeColor="accent1" w:themeShade="7F"/>
      <w:sz w:val="24"/>
      <w:szCs w:val="24"/>
    </w:rPr>
  </w:style>
  <w:style w:type="character" w:customStyle="1" w:styleId="ListParagraphChar">
    <w:name w:val="List Paragraph Char"/>
    <w:aliases w:val="Bullet List Char,FooterText Char,List Paragraph1 Char,numbered Char,Paragraphe de liste1 Char,Bulletr List Paragraph Char,列出段落 Char,列出段落1 Char,Listeafsnit1 Char,Parágrafo da Lista1 Char,List Paragraph2 Char,List Paragraph21 Char"/>
    <w:link w:val="ListParagraph"/>
    <w:uiPriority w:val="34"/>
    <w:locked/>
    <w:rsid w:val="00296EFE"/>
    <w:rPr>
      <w:rFonts w:ascii="Times New Roman" w:hAnsi="Times New Roman" w:cs="Times New Roman"/>
    </w:rPr>
  </w:style>
  <w:style w:type="character" w:customStyle="1" w:styleId="UnresolvedMention5">
    <w:name w:val="Unresolved Mention5"/>
    <w:basedOn w:val="DefaultParagraphFont"/>
    <w:uiPriority w:val="99"/>
    <w:rsid w:val="001E2059"/>
    <w:rPr>
      <w:color w:val="605E5C"/>
      <w:shd w:val="clear" w:color="auto" w:fill="E1DFDD"/>
    </w:rPr>
  </w:style>
  <w:style w:type="character" w:customStyle="1" w:styleId="UnresolvedMention6">
    <w:name w:val="Unresolved Mention6"/>
    <w:basedOn w:val="DefaultParagraphFont"/>
    <w:uiPriority w:val="99"/>
    <w:rsid w:val="006B6026"/>
    <w:rPr>
      <w:color w:val="605E5C"/>
      <w:shd w:val="clear" w:color="auto" w:fill="E1DFDD"/>
    </w:rPr>
  </w:style>
  <w:style w:type="character" w:customStyle="1" w:styleId="UnresolvedMention7">
    <w:name w:val="Unresolved Mention7"/>
    <w:basedOn w:val="DefaultParagraphFont"/>
    <w:uiPriority w:val="99"/>
    <w:semiHidden/>
    <w:unhideWhenUsed/>
    <w:rsid w:val="00AA37BB"/>
    <w:rPr>
      <w:color w:val="605E5C"/>
      <w:shd w:val="clear" w:color="auto" w:fill="E1DFDD"/>
    </w:rPr>
  </w:style>
  <w:style w:type="paragraph" w:customStyle="1" w:styleId="vimeography-description">
    <w:name w:val="vimeography-description"/>
    <w:basedOn w:val="Normal"/>
    <w:rsid w:val="00C325C4"/>
    <w:pPr>
      <w:spacing w:before="100" w:beforeAutospacing="1" w:after="100" w:afterAutospacing="1"/>
    </w:pPr>
  </w:style>
  <w:style w:type="paragraph" w:customStyle="1" w:styleId="p1">
    <w:name w:val="p1"/>
    <w:basedOn w:val="Normal"/>
    <w:rsid w:val="00486F15"/>
    <w:rPr>
      <w:rFonts w:ascii="Helvetica" w:hAnsi="Helvetica"/>
      <w:color w:val="454545"/>
      <w:sz w:val="18"/>
      <w:szCs w:val="18"/>
    </w:rPr>
  </w:style>
  <w:style w:type="character" w:customStyle="1" w:styleId="style-scope">
    <w:name w:val="style-scope"/>
    <w:basedOn w:val="DefaultParagraphFont"/>
    <w:rsid w:val="007B5EDC"/>
  </w:style>
  <w:style w:type="paragraph" w:customStyle="1" w:styleId="p2">
    <w:name w:val="p2"/>
    <w:basedOn w:val="Normal"/>
    <w:rsid w:val="003267A3"/>
    <w:pPr>
      <w:spacing w:line="242" w:lineRule="atLeast"/>
    </w:pPr>
    <w:rPr>
      <w:rFonts w:ascii="Times" w:hAnsi="Times"/>
    </w:rPr>
  </w:style>
  <w:style w:type="character" w:customStyle="1" w:styleId="s2">
    <w:name w:val="s2"/>
    <w:basedOn w:val="DefaultParagraphFont"/>
    <w:rsid w:val="003267A3"/>
    <w:rPr>
      <w:rFonts w:ascii="Helvetica" w:hAnsi="Helvetica" w:hint="default"/>
      <w:sz w:val="30"/>
      <w:szCs w:val="30"/>
    </w:rPr>
  </w:style>
  <w:style w:type="character" w:customStyle="1" w:styleId="s3">
    <w:name w:val="s3"/>
    <w:basedOn w:val="DefaultParagraphFont"/>
    <w:rsid w:val="003267A3"/>
    <w:rPr>
      <w:rFonts w:ascii="Helvetica" w:hAnsi="Helvetica" w:hint="default"/>
      <w:sz w:val="30"/>
      <w:szCs w:val="30"/>
      <w:u w:val="single"/>
    </w:rPr>
  </w:style>
  <w:style w:type="character" w:customStyle="1" w:styleId="author">
    <w:name w:val="author"/>
    <w:basedOn w:val="DefaultParagraphFont"/>
    <w:rsid w:val="00BF3D25"/>
  </w:style>
  <w:style w:type="character" w:styleId="UnresolvedMention">
    <w:name w:val="Unresolved Mention"/>
    <w:basedOn w:val="DefaultParagraphFont"/>
    <w:uiPriority w:val="99"/>
    <w:rsid w:val="006B4D3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659703">
      <w:bodyDiv w:val="1"/>
      <w:marLeft w:val="0"/>
      <w:marRight w:val="0"/>
      <w:marTop w:val="0"/>
      <w:marBottom w:val="0"/>
      <w:divBdr>
        <w:top w:val="none" w:sz="0" w:space="0" w:color="auto"/>
        <w:left w:val="none" w:sz="0" w:space="0" w:color="auto"/>
        <w:bottom w:val="none" w:sz="0" w:space="0" w:color="auto"/>
        <w:right w:val="none" w:sz="0" w:space="0" w:color="auto"/>
      </w:divBdr>
    </w:div>
    <w:div w:id="28455534">
      <w:bodyDiv w:val="1"/>
      <w:marLeft w:val="0"/>
      <w:marRight w:val="0"/>
      <w:marTop w:val="0"/>
      <w:marBottom w:val="0"/>
      <w:divBdr>
        <w:top w:val="none" w:sz="0" w:space="0" w:color="auto"/>
        <w:left w:val="none" w:sz="0" w:space="0" w:color="auto"/>
        <w:bottom w:val="none" w:sz="0" w:space="0" w:color="auto"/>
        <w:right w:val="none" w:sz="0" w:space="0" w:color="auto"/>
      </w:divBdr>
    </w:div>
    <w:div w:id="38208328">
      <w:bodyDiv w:val="1"/>
      <w:marLeft w:val="0"/>
      <w:marRight w:val="0"/>
      <w:marTop w:val="0"/>
      <w:marBottom w:val="0"/>
      <w:divBdr>
        <w:top w:val="none" w:sz="0" w:space="0" w:color="auto"/>
        <w:left w:val="none" w:sz="0" w:space="0" w:color="auto"/>
        <w:bottom w:val="none" w:sz="0" w:space="0" w:color="auto"/>
        <w:right w:val="none" w:sz="0" w:space="0" w:color="auto"/>
      </w:divBdr>
    </w:div>
    <w:div w:id="51272692">
      <w:bodyDiv w:val="1"/>
      <w:marLeft w:val="0"/>
      <w:marRight w:val="0"/>
      <w:marTop w:val="0"/>
      <w:marBottom w:val="0"/>
      <w:divBdr>
        <w:top w:val="none" w:sz="0" w:space="0" w:color="auto"/>
        <w:left w:val="none" w:sz="0" w:space="0" w:color="auto"/>
        <w:bottom w:val="none" w:sz="0" w:space="0" w:color="auto"/>
        <w:right w:val="none" w:sz="0" w:space="0" w:color="auto"/>
      </w:divBdr>
    </w:div>
    <w:div w:id="63569932">
      <w:bodyDiv w:val="1"/>
      <w:marLeft w:val="0"/>
      <w:marRight w:val="0"/>
      <w:marTop w:val="0"/>
      <w:marBottom w:val="0"/>
      <w:divBdr>
        <w:top w:val="none" w:sz="0" w:space="0" w:color="auto"/>
        <w:left w:val="none" w:sz="0" w:space="0" w:color="auto"/>
        <w:bottom w:val="none" w:sz="0" w:space="0" w:color="auto"/>
        <w:right w:val="none" w:sz="0" w:space="0" w:color="auto"/>
      </w:divBdr>
    </w:div>
    <w:div w:id="65078374">
      <w:bodyDiv w:val="1"/>
      <w:marLeft w:val="0"/>
      <w:marRight w:val="0"/>
      <w:marTop w:val="0"/>
      <w:marBottom w:val="0"/>
      <w:divBdr>
        <w:top w:val="none" w:sz="0" w:space="0" w:color="auto"/>
        <w:left w:val="none" w:sz="0" w:space="0" w:color="auto"/>
        <w:bottom w:val="none" w:sz="0" w:space="0" w:color="auto"/>
        <w:right w:val="none" w:sz="0" w:space="0" w:color="auto"/>
      </w:divBdr>
    </w:div>
    <w:div w:id="102847433">
      <w:bodyDiv w:val="1"/>
      <w:marLeft w:val="0"/>
      <w:marRight w:val="0"/>
      <w:marTop w:val="0"/>
      <w:marBottom w:val="0"/>
      <w:divBdr>
        <w:top w:val="none" w:sz="0" w:space="0" w:color="auto"/>
        <w:left w:val="none" w:sz="0" w:space="0" w:color="auto"/>
        <w:bottom w:val="none" w:sz="0" w:space="0" w:color="auto"/>
        <w:right w:val="none" w:sz="0" w:space="0" w:color="auto"/>
      </w:divBdr>
    </w:div>
    <w:div w:id="105393633">
      <w:bodyDiv w:val="1"/>
      <w:marLeft w:val="0"/>
      <w:marRight w:val="0"/>
      <w:marTop w:val="0"/>
      <w:marBottom w:val="0"/>
      <w:divBdr>
        <w:top w:val="none" w:sz="0" w:space="0" w:color="auto"/>
        <w:left w:val="none" w:sz="0" w:space="0" w:color="auto"/>
        <w:bottom w:val="none" w:sz="0" w:space="0" w:color="auto"/>
        <w:right w:val="none" w:sz="0" w:space="0" w:color="auto"/>
      </w:divBdr>
    </w:div>
    <w:div w:id="164639274">
      <w:bodyDiv w:val="1"/>
      <w:marLeft w:val="0"/>
      <w:marRight w:val="0"/>
      <w:marTop w:val="0"/>
      <w:marBottom w:val="0"/>
      <w:divBdr>
        <w:top w:val="none" w:sz="0" w:space="0" w:color="auto"/>
        <w:left w:val="none" w:sz="0" w:space="0" w:color="auto"/>
        <w:bottom w:val="none" w:sz="0" w:space="0" w:color="auto"/>
        <w:right w:val="none" w:sz="0" w:space="0" w:color="auto"/>
      </w:divBdr>
    </w:div>
    <w:div w:id="194655500">
      <w:bodyDiv w:val="1"/>
      <w:marLeft w:val="0"/>
      <w:marRight w:val="0"/>
      <w:marTop w:val="0"/>
      <w:marBottom w:val="0"/>
      <w:divBdr>
        <w:top w:val="none" w:sz="0" w:space="0" w:color="auto"/>
        <w:left w:val="none" w:sz="0" w:space="0" w:color="auto"/>
        <w:bottom w:val="none" w:sz="0" w:space="0" w:color="auto"/>
        <w:right w:val="none" w:sz="0" w:space="0" w:color="auto"/>
      </w:divBdr>
    </w:div>
    <w:div w:id="212271938">
      <w:bodyDiv w:val="1"/>
      <w:marLeft w:val="0"/>
      <w:marRight w:val="0"/>
      <w:marTop w:val="0"/>
      <w:marBottom w:val="0"/>
      <w:divBdr>
        <w:top w:val="none" w:sz="0" w:space="0" w:color="auto"/>
        <w:left w:val="none" w:sz="0" w:space="0" w:color="auto"/>
        <w:bottom w:val="none" w:sz="0" w:space="0" w:color="auto"/>
        <w:right w:val="none" w:sz="0" w:space="0" w:color="auto"/>
      </w:divBdr>
    </w:div>
    <w:div w:id="219244729">
      <w:bodyDiv w:val="1"/>
      <w:marLeft w:val="0"/>
      <w:marRight w:val="0"/>
      <w:marTop w:val="0"/>
      <w:marBottom w:val="0"/>
      <w:divBdr>
        <w:top w:val="none" w:sz="0" w:space="0" w:color="auto"/>
        <w:left w:val="none" w:sz="0" w:space="0" w:color="auto"/>
        <w:bottom w:val="none" w:sz="0" w:space="0" w:color="auto"/>
        <w:right w:val="none" w:sz="0" w:space="0" w:color="auto"/>
      </w:divBdr>
    </w:div>
    <w:div w:id="226452679">
      <w:bodyDiv w:val="1"/>
      <w:marLeft w:val="0"/>
      <w:marRight w:val="0"/>
      <w:marTop w:val="0"/>
      <w:marBottom w:val="0"/>
      <w:divBdr>
        <w:top w:val="none" w:sz="0" w:space="0" w:color="auto"/>
        <w:left w:val="none" w:sz="0" w:space="0" w:color="auto"/>
        <w:bottom w:val="none" w:sz="0" w:space="0" w:color="auto"/>
        <w:right w:val="none" w:sz="0" w:space="0" w:color="auto"/>
      </w:divBdr>
    </w:div>
    <w:div w:id="304893860">
      <w:bodyDiv w:val="1"/>
      <w:marLeft w:val="0"/>
      <w:marRight w:val="0"/>
      <w:marTop w:val="0"/>
      <w:marBottom w:val="0"/>
      <w:divBdr>
        <w:top w:val="none" w:sz="0" w:space="0" w:color="auto"/>
        <w:left w:val="none" w:sz="0" w:space="0" w:color="auto"/>
        <w:bottom w:val="none" w:sz="0" w:space="0" w:color="auto"/>
        <w:right w:val="none" w:sz="0" w:space="0" w:color="auto"/>
      </w:divBdr>
    </w:div>
    <w:div w:id="319386138">
      <w:bodyDiv w:val="1"/>
      <w:marLeft w:val="0"/>
      <w:marRight w:val="0"/>
      <w:marTop w:val="0"/>
      <w:marBottom w:val="0"/>
      <w:divBdr>
        <w:top w:val="none" w:sz="0" w:space="0" w:color="auto"/>
        <w:left w:val="none" w:sz="0" w:space="0" w:color="auto"/>
        <w:bottom w:val="none" w:sz="0" w:space="0" w:color="auto"/>
        <w:right w:val="none" w:sz="0" w:space="0" w:color="auto"/>
      </w:divBdr>
    </w:div>
    <w:div w:id="328211923">
      <w:bodyDiv w:val="1"/>
      <w:marLeft w:val="0"/>
      <w:marRight w:val="0"/>
      <w:marTop w:val="0"/>
      <w:marBottom w:val="0"/>
      <w:divBdr>
        <w:top w:val="none" w:sz="0" w:space="0" w:color="auto"/>
        <w:left w:val="none" w:sz="0" w:space="0" w:color="auto"/>
        <w:bottom w:val="none" w:sz="0" w:space="0" w:color="auto"/>
        <w:right w:val="none" w:sz="0" w:space="0" w:color="auto"/>
      </w:divBdr>
    </w:div>
    <w:div w:id="383919089">
      <w:bodyDiv w:val="1"/>
      <w:marLeft w:val="0"/>
      <w:marRight w:val="0"/>
      <w:marTop w:val="0"/>
      <w:marBottom w:val="0"/>
      <w:divBdr>
        <w:top w:val="none" w:sz="0" w:space="0" w:color="auto"/>
        <w:left w:val="none" w:sz="0" w:space="0" w:color="auto"/>
        <w:bottom w:val="none" w:sz="0" w:space="0" w:color="auto"/>
        <w:right w:val="none" w:sz="0" w:space="0" w:color="auto"/>
      </w:divBdr>
    </w:div>
    <w:div w:id="418526153">
      <w:bodyDiv w:val="1"/>
      <w:marLeft w:val="0"/>
      <w:marRight w:val="0"/>
      <w:marTop w:val="0"/>
      <w:marBottom w:val="0"/>
      <w:divBdr>
        <w:top w:val="none" w:sz="0" w:space="0" w:color="auto"/>
        <w:left w:val="none" w:sz="0" w:space="0" w:color="auto"/>
        <w:bottom w:val="none" w:sz="0" w:space="0" w:color="auto"/>
        <w:right w:val="none" w:sz="0" w:space="0" w:color="auto"/>
      </w:divBdr>
    </w:div>
    <w:div w:id="418987078">
      <w:bodyDiv w:val="1"/>
      <w:marLeft w:val="0"/>
      <w:marRight w:val="0"/>
      <w:marTop w:val="0"/>
      <w:marBottom w:val="0"/>
      <w:divBdr>
        <w:top w:val="none" w:sz="0" w:space="0" w:color="auto"/>
        <w:left w:val="none" w:sz="0" w:space="0" w:color="auto"/>
        <w:bottom w:val="none" w:sz="0" w:space="0" w:color="auto"/>
        <w:right w:val="none" w:sz="0" w:space="0" w:color="auto"/>
      </w:divBdr>
    </w:div>
    <w:div w:id="451095533">
      <w:bodyDiv w:val="1"/>
      <w:marLeft w:val="0"/>
      <w:marRight w:val="0"/>
      <w:marTop w:val="0"/>
      <w:marBottom w:val="0"/>
      <w:divBdr>
        <w:top w:val="none" w:sz="0" w:space="0" w:color="auto"/>
        <w:left w:val="none" w:sz="0" w:space="0" w:color="auto"/>
        <w:bottom w:val="none" w:sz="0" w:space="0" w:color="auto"/>
        <w:right w:val="none" w:sz="0" w:space="0" w:color="auto"/>
      </w:divBdr>
    </w:div>
    <w:div w:id="466243807">
      <w:bodyDiv w:val="1"/>
      <w:marLeft w:val="0"/>
      <w:marRight w:val="0"/>
      <w:marTop w:val="0"/>
      <w:marBottom w:val="0"/>
      <w:divBdr>
        <w:top w:val="none" w:sz="0" w:space="0" w:color="auto"/>
        <w:left w:val="none" w:sz="0" w:space="0" w:color="auto"/>
        <w:bottom w:val="none" w:sz="0" w:space="0" w:color="auto"/>
        <w:right w:val="none" w:sz="0" w:space="0" w:color="auto"/>
      </w:divBdr>
    </w:div>
    <w:div w:id="470292242">
      <w:bodyDiv w:val="1"/>
      <w:marLeft w:val="0"/>
      <w:marRight w:val="0"/>
      <w:marTop w:val="0"/>
      <w:marBottom w:val="0"/>
      <w:divBdr>
        <w:top w:val="none" w:sz="0" w:space="0" w:color="auto"/>
        <w:left w:val="none" w:sz="0" w:space="0" w:color="auto"/>
        <w:bottom w:val="none" w:sz="0" w:space="0" w:color="auto"/>
        <w:right w:val="none" w:sz="0" w:space="0" w:color="auto"/>
      </w:divBdr>
    </w:div>
    <w:div w:id="489102657">
      <w:bodyDiv w:val="1"/>
      <w:marLeft w:val="0"/>
      <w:marRight w:val="0"/>
      <w:marTop w:val="0"/>
      <w:marBottom w:val="0"/>
      <w:divBdr>
        <w:top w:val="none" w:sz="0" w:space="0" w:color="auto"/>
        <w:left w:val="none" w:sz="0" w:space="0" w:color="auto"/>
        <w:bottom w:val="none" w:sz="0" w:space="0" w:color="auto"/>
        <w:right w:val="none" w:sz="0" w:space="0" w:color="auto"/>
      </w:divBdr>
    </w:div>
    <w:div w:id="510602875">
      <w:bodyDiv w:val="1"/>
      <w:marLeft w:val="0"/>
      <w:marRight w:val="0"/>
      <w:marTop w:val="0"/>
      <w:marBottom w:val="0"/>
      <w:divBdr>
        <w:top w:val="none" w:sz="0" w:space="0" w:color="auto"/>
        <w:left w:val="none" w:sz="0" w:space="0" w:color="auto"/>
        <w:bottom w:val="none" w:sz="0" w:space="0" w:color="auto"/>
        <w:right w:val="none" w:sz="0" w:space="0" w:color="auto"/>
      </w:divBdr>
    </w:div>
    <w:div w:id="530072989">
      <w:bodyDiv w:val="1"/>
      <w:marLeft w:val="0"/>
      <w:marRight w:val="0"/>
      <w:marTop w:val="0"/>
      <w:marBottom w:val="0"/>
      <w:divBdr>
        <w:top w:val="none" w:sz="0" w:space="0" w:color="auto"/>
        <w:left w:val="none" w:sz="0" w:space="0" w:color="auto"/>
        <w:bottom w:val="none" w:sz="0" w:space="0" w:color="auto"/>
        <w:right w:val="none" w:sz="0" w:space="0" w:color="auto"/>
      </w:divBdr>
    </w:div>
    <w:div w:id="533006562">
      <w:bodyDiv w:val="1"/>
      <w:marLeft w:val="0"/>
      <w:marRight w:val="0"/>
      <w:marTop w:val="0"/>
      <w:marBottom w:val="0"/>
      <w:divBdr>
        <w:top w:val="none" w:sz="0" w:space="0" w:color="auto"/>
        <w:left w:val="none" w:sz="0" w:space="0" w:color="auto"/>
        <w:bottom w:val="none" w:sz="0" w:space="0" w:color="auto"/>
        <w:right w:val="none" w:sz="0" w:space="0" w:color="auto"/>
      </w:divBdr>
    </w:div>
    <w:div w:id="540673745">
      <w:bodyDiv w:val="1"/>
      <w:marLeft w:val="0"/>
      <w:marRight w:val="0"/>
      <w:marTop w:val="0"/>
      <w:marBottom w:val="0"/>
      <w:divBdr>
        <w:top w:val="none" w:sz="0" w:space="0" w:color="auto"/>
        <w:left w:val="none" w:sz="0" w:space="0" w:color="auto"/>
        <w:bottom w:val="none" w:sz="0" w:space="0" w:color="auto"/>
        <w:right w:val="none" w:sz="0" w:space="0" w:color="auto"/>
      </w:divBdr>
    </w:div>
    <w:div w:id="595215047">
      <w:bodyDiv w:val="1"/>
      <w:marLeft w:val="0"/>
      <w:marRight w:val="0"/>
      <w:marTop w:val="0"/>
      <w:marBottom w:val="0"/>
      <w:divBdr>
        <w:top w:val="none" w:sz="0" w:space="0" w:color="auto"/>
        <w:left w:val="none" w:sz="0" w:space="0" w:color="auto"/>
        <w:bottom w:val="none" w:sz="0" w:space="0" w:color="auto"/>
        <w:right w:val="none" w:sz="0" w:space="0" w:color="auto"/>
      </w:divBdr>
    </w:div>
    <w:div w:id="637612327">
      <w:bodyDiv w:val="1"/>
      <w:marLeft w:val="0"/>
      <w:marRight w:val="0"/>
      <w:marTop w:val="0"/>
      <w:marBottom w:val="0"/>
      <w:divBdr>
        <w:top w:val="none" w:sz="0" w:space="0" w:color="auto"/>
        <w:left w:val="none" w:sz="0" w:space="0" w:color="auto"/>
        <w:bottom w:val="none" w:sz="0" w:space="0" w:color="auto"/>
        <w:right w:val="none" w:sz="0" w:space="0" w:color="auto"/>
      </w:divBdr>
    </w:div>
    <w:div w:id="640306107">
      <w:bodyDiv w:val="1"/>
      <w:marLeft w:val="0"/>
      <w:marRight w:val="0"/>
      <w:marTop w:val="0"/>
      <w:marBottom w:val="0"/>
      <w:divBdr>
        <w:top w:val="none" w:sz="0" w:space="0" w:color="auto"/>
        <w:left w:val="none" w:sz="0" w:space="0" w:color="auto"/>
        <w:bottom w:val="none" w:sz="0" w:space="0" w:color="auto"/>
        <w:right w:val="none" w:sz="0" w:space="0" w:color="auto"/>
      </w:divBdr>
      <w:divsChild>
        <w:div w:id="824203685">
          <w:marLeft w:val="0"/>
          <w:marRight w:val="0"/>
          <w:marTop w:val="0"/>
          <w:marBottom w:val="0"/>
          <w:divBdr>
            <w:top w:val="none" w:sz="0" w:space="0" w:color="auto"/>
            <w:left w:val="none" w:sz="0" w:space="0" w:color="auto"/>
            <w:bottom w:val="none" w:sz="0" w:space="0" w:color="auto"/>
            <w:right w:val="none" w:sz="0" w:space="0" w:color="auto"/>
          </w:divBdr>
          <w:divsChild>
            <w:div w:id="924806813">
              <w:marLeft w:val="0"/>
              <w:marRight w:val="0"/>
              <w:marTop w:val="0"/>
              <w:marBottom w:val="0"/>
              <w:divBdr>
                <w:top w:val="none" w:sz="0" w:space="0" w:color="auto"/>
                <w:left w:val="none" w:sz="0" w:space="0" w:color="auto"/>
                <w:bottom w:val="none" w:sz="0" w:space="0" w:color="auto"/>
                <w:right w:val="none" w:sz="0" w:space="0" w:color="auto"/>
              </w:divBdr>
              <w:divsChild>
                <w:div w:id="1933934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1812118">
      <w:bodyDiv w:val="1"/>
      <w:marLeft w:val="0"/>
      <w:marRight w:val="0"/>
      <w:marTop w:val="0"/>
      <w:marBottom w:val="0"/>
      <w:divBdr>
        <w:top w:val="none" w:sz="0" w:space="0" w:color="auto"/>
        <w:left w:val="none" w:sz="0" w:space="0" w:color="auto"/>
        <w:bottom w:val="none" w:sz="0" w:space="0" w:color="auto"/>
        <w:right w:val="none" w:sz="0" w:space="0" w:color="auto"/>
      </w:divBdr>
    </w:div>
    <w:div w:id="660430377">
      <w:bodyDiv w:val="1"/>
      <w:marLeft w:val="0"/>
      <w:marRight w:val="0"/>
      <w:marTop w:val="0"/>
      <w:marBottom w:val="0"/>
      <w:divBdr>
        <w:top w:val="none" w:sz="0" w:space="0" w:color="auto"/>
        <w:left w:val="none" w:sz="0" w:space="0" w:color="auto"/>
        <w:bottom w:val="none" w:sz="0" w:space="0" w:color="auto"/>
        <w:right w:val="none" w:sz="0" w:space="0" w:color="auto"/>
      </w:divBdr>
    </w:div>
    <w:div w:id="753093975">
      <w:bodyDiv w:val="1"/>
      <w:marLeft w:val="0"/>
      <w:marRight w:val="0"/>
      <w:marTop w:val="0"/>
      <w:marBottom w:val="0"/>
      <w:divBdr>
        <w:top w:val="none" w:sz="0" w:space="0" w:color="auto"/>
        <w:left w:val="none" w:sz="0" w:space="0" w:color="auto"/>
        <w:bottom w:val="none" w:sz="0" w:space="0" w:color="auto"/>
        <w:right w:val="none" w:sz="0" w:space="0" w:color="auto"/>
      </w:divBdr>
      <w:divsChild>
        <w:div w:id="2091272972">
          <w:marLeft w:val="0"/>
          <w:marRight w:val="0"/>
          <w:marTop w:val="255"/>
          <w:marBottom w:val="0"/>
          <w:divBdr>
            <w:top w:val="none" w:sz="0" w:space="0" w:color="auto"/>
            <w:left w:val="none" w:sz="0" w:space="0" w:color="auto"/>
            <w:bottom w:val="none" w:sz="0" w:space="0" w:color="auto"/>
            <w:right w:val="none" w:sz="0" w:space="0" w:color="auto"/>
          </w:divBdr>
        </w:div>
      </w:divsChild>
    </w:div>
    <w:div w:id="782576156">
      <w:bodyDiv w:val="1"/>
      <w:marLeft w:val="0"/>
      <w:marRight w:val="0"/>
      <w:marTop w:val="0"/>
      <w:marBottom w:val="0"/>
      <w:divBdr>
        <w:top w:val="none" w:sz="0" w:space="0" w:color="auto"/>
        <w:left w:val="none" w:sz="0" w:space="0" w:color="auto"/>
        <w:bottom w:val="none" w:sz="0" w:space="0" w:color="auto"/>
        <w:right w:val="none" w:sz="0" w:space="0" w:color="auto"/>
      </w:divBdr>
    </w:div>
    <w:div w:id="877621771">
      <w:bodyDiv w:val="1"/>
      <w:marLeft w:val="0"/>
      <w:marRight w:val="0"/>
      <w:marTop w:val="0"/>
      <w:marBottom w:val="0"/>
      <w:divBdr>
        <w:top w:val="none" w:sz="0" w:space="0" w:color="auto"/>
        <w:left w:val="none" w:sz="0" w:space="0" w:color="auto"/>
        <w:bottom w:val="none" w:sz="0" w:space="0" w:color="auto"/>
        <w:right w:val="none" w:sz="0" w:space="0" w:color="auto"/>
      </w:divBdr>
    </w:div>
    <w:div w:id="880552382">
      <w:bodyDiv w:val="1"/>
      <w:marLeft w:val="0"/>
      <w:marRight w:val="0"/>
      <w:marTop w:val="0"/>
      <w:marBottom w:val="0"/>
      <w:divBdr>
        <w:top w:val="none" w:sz="0" w:space="0" w:color="auto"/>
        <w:left w:val="none" w:sz="0" w:space="0" w:color="auto"/>
        <w:bottom w:val="none" w:sz="0" w:space="0" w:color="auto"/>
        <w:right w:val="none" w:sz="0" w:space="0" w:color="auto"/>
      </w:divBdr>
      <w:divsChild>
        <w:div w:id="484782575">
          <w:marLeft w:val="0"/>
          <w:marRight w:val="0"/>
          <w:marTop w:val="0"/>
          <w:marBottom w:val="0"/>
          <w:divBdr>
            <w:top w:val="none" w:sz="0" w:space="0" w:color="auto"/>
            <w:left w:val="none" w:sz="0" w:space="0" w:color="auto"/>
            <w:bottom w:val="none" w:sz="0" w:space="0" w:color="auto"/>
            <w:right w:val="none" w:sz="0" w:space="0" w:color="auto"/>
          </w:divBdr>
          <w:divsChild>
            <w:div w:id="1651447387">
              <w:marLeft w:val="0"/>
              <w:marRight w:val="0"/>
              <w:marTop w:val="0"/>
              <w:marBottom w:val="0"/>
              <w:divBdr>
                <w:top w:val="none" w:sz="0" w:space="0" w:color="auto"/>
                <w:left w:val="none" w:sz="0" w:space="0" w:color="auto"/>
                <w:bottom w:val="none" w:sz="0" w:space="0" w:color="auto"/>
                <w:right w:val="none" w:sz="0" w:space="0" w:color="auto"/>
              </w:divBdr>
              <w:divsChild>
                <w:div w:id="1419643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3715268">
      <w:bodyDiv w:val="1"/>
      <w:marLeft w:val="0"/>
      <w:marRight w:val="0"/>
      <w:marTop w:val="0"/>
      <w:marBottom w:val="0"/>
      <w:divBdr>
        <w:top w:val="none" w:sz="0" w:space="0" w:color="auto"/>
        <w:left w:val="none" w:sz="0" w:space="0" w:color="auto"/>
        <w:bottom w:val="none" w:sz="0" w:space="0" w:color="auto"/>
        <w:right w:val="none" w:sz="0" w:space="0" w:color="auto"/>
      </w:divBdr>
    </w:div>
    <w:div w:id="1018191933">
      <w:bodyDiv w:val="1"/>
      <w:marLeft w:val="0"/>
      <w:marRight w:val="0"/>
      <w:marTop w:val="0"/>
      <w:marBottom w:val="0"/>
      <w:divBdr>
        <w:top w:val="none" w:sz="0" w:space="0" w:color="auto"/>
        <w:left w:val="none" w:sz="0" w:space="0" w:color="auto"/>
        <w:bottom w:val="none" w:sz="0" w:space="0" w:color="auto"/>
        <w:right w:val="none" w:sz="0" w:space="0" w:color="auto"/>
      </w:divBdr>
    </w:div>
    <w:div w:id="1022590423">
      <w:bodyDiv w:val="1"/>
      <w:marLeft w:val="0"/>
      <w:marRight w:val="0"/>
      <w:marTop w:val="0"/>
      <w:marBottom w:val="0"/>
      <w:divBdr>
        <w:top w:val="none" w:sz="0" w:space="0" w:color="auto"/>
        <w:left w:val="none" w:sz="0" w:space="0" w:color="auto"/>
        <w:bottom w:val="none" w:sz="0" w:space="0" w:color="auto"/>
        <w:right w:val="none" w:sz="0" w:space="0" w:color="auto"/>
      </w:divBdr>
    </w:div>
    <w:div w:id="1053457752">
      <w:bodyDiv w:val="1"/>
      <w:marLeft w:val="0"/>
      <w:marRight w:val="0"/>
      <w:marTop w:val="0"/>
      <w:marBottom w:val="0"/>
      <w:divBdr>
        <w:top w:val="none" w:sz="0" w:space="0" w:color="auto"/>
        <w:left w:val="none" w:sz="0" w:space="0" w:color="auto"/>
        <w:bottom w:val="none" w:sz="0" w:space="0" w:color="auto"/>
        <w:right w:val="none" w:sz="0" w:space="0" w:color="auto"/>
      </w:divBdr>
    </w:div>
    <w:div w:id="1063989034">
      <w:bodyDiv w:val="1"/>
      <w:marLeft w:val="0"/>
      <w:marRight w:val="0"/>
      <w:marTop w:val="0"/>
      <w:marBottom w:val="0"/>
      <w:divBdr>
        <w:top w:val="none" w:sz="0" w:space="0" w:color="auto"/>
        <w:left w:val="none" w:sz="0" w:space="0" w:color="auto"/>
        <w:bottom w:val="none" w:sz="0" w:space="0" w:color="auto"/>
        <w:right w:val="none" w:sz="0" w:space="0" w:color="auto"/>
      </w:divBdr>
    </w:div>
    <w:div w:id="1078481053">
      <w:bodyDiv w:val="1"/>
      <w:marLeft w:val="0"/>
      <w:marRight w:val="0"/>
      <w:marTop w:val="0"/>
      <w:marBottom w:val="0"/>
      <w:divBdr>
        <w:top w:val="none" w:sz="0" w:space="0" w:color="auto"/>
        <w:left w:val="none" w:sz="0" w:space="0" w:color="auto"/>
        <w:bottom w:val="none" w:sz="0" w:space="0" w:color="auto"/>
        <w:right w:val="none" w:sz="0" w:space="0" w:color="auto"/>
      </w:divBdr>
      <w:divsChild>
        <w:div w:id="572392743">
          <w:marLeft w:val="0"/>
          <w:marRight w:val="0"/>
          <w:marTop w:val="0"/>
          <w:marBottom w:val="0"/>
          <w:divBdr>
            <w:top w:val="none" w:sz="0" w:space="0" w:color="auto"/>
            <w:left w:val="none" w:sz="0" w:space="0" w:color="auto"/>
            <w:bottom w:val="none" w:sz="0" w:space="0" w:color="auto"/>
            <w:right w:val="none" w:sz="0" w:space="0" w:color="auto"/>
          </w:divBdr>
          <w:divsChild>
            <w:div w:id="15297596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7598901">
      <w:bodyDiv w:val="1"/>
      <w:marLeft w:val="0"/>
      <w:marRight w:val="0"/>
      <w:marTop w:val="0"/>
      <w:marBottom w:val="0"/>
      <w:divBdr>
        <w:top w:val="none" w:sz="0" w:space="0" w:color="auto"/>
        <w:left w:val="none" w:sz="0" w:space="0" w:color="auto"/>
        <w:bottom w:val="none" w:sz="0" w:space="0" w:color="auto"/>
        <w:right w:val="none" w:sz="0" w:space="0" w:color="auto"/>
      </w:divBdr>
    </w:div>
    <w:div w:id="1241210581">
      <w:bodyDiv w:val="1"/>
      <w:marLeft w:val="0"/>
      <w:marRight w:val="0"/>
      <w:marTop w:val="0"/>
      <w:marBottom w:val="0"/>
      <w:divBdr>
        <w:top w:val="none" w:sz="0" w:space="0" w:color="auto"/>
        <w:left w:val="none" w:sz="0" w:space="0" w:color="auto"/>
        <w:bottom w:val="none" w:sz="0" w:space="0" w:color="auto"/>
        <w:right w:val="none" w:sz="0" w:space="0" w:color="auto"/>
      </w:divBdr>
    </w:div>
    <w:div w:id="1284649117">
      <w:bodyDiv w:val="1"/>
      <w:marLeft w:val="0"/>
      <w:marRight w:val="0"/>
      <w:marTop w:val="0"/>
      <w:marBottom w:val="0"/>
      <w:divBdr>
        <w:top w:val="none" w:sz="0" w:space="0" w:color="auto"/>
        <w:left w:val="none" w:sz="0" w:space="0" w:color="auto"/>
        <w:bottom w:val="none" w:sz="0" w:space="0" w:color="auto"/>
        <w:right w:val="none" w:sz="0" w:space="0" w:color="auto"/>
      </w:divBdr>
      <w:divsChild>
        <w:div w:id="181825099">
          <w:marLeft w:val="0"/>
          <w:marRight w:val="0"/>
          <w:marTop w:val="0"/>
          <w:marBottom w:val="0"/>
          <w:divBdr>
            <w:top w:val="none" w:sz="0" w:space="0" w:color="auto"/>
            <w:left w:val="none" w:sz="0" w:space="0" w:color="auto"/>
            <w:bottom w:val="none" w:sz="0" w:space="0" w:color="auto"/>
            <w:right w:val="none" w:sz="0" w:space="0" w:color="auto"/>
          </w:divBdr>
          <w:divsChild>
            <w:div w:id="1938904297">
              <w:marLeft w:val="0"/>
              <w:marRight w:val="0"/>
              <w:marTop w:val="0"/>
              <w:marBottom w:val="0"/>
              <w:divBdr>
                <w:top w:val="none" w:sz="0" w:space="0" w:color="auto"/>
                <w:left w:val="none" w:sz="0" w:space="0" w:color="auto"/>
                <w:bottom w:val="none" w:sz="0" w:space="0" w:color="auto"/>
                <w:right w:val="none" w:sz="0" w:space="0" w:color="auto"/>
              </w:divBdr>
              <w:divsChild>
                <w:div w:id="1202674514">
                  <w:marLeft w:val="0"/>
                  <w:marRight w:val="0"/>
                  <w:marTop w:val="0"/>
                  <w:marBottom w:val="0"/>
                  <w:divBdr>
                    <w:top w:val="none" w:sz="0" w:space="0" w:color="auto"/>
                    <w:left w:val="none" w:sz="0" w:space="0" w:color="auto"/>
                    <w:bottom w:val="none" w:sz="0" w:space="0" w:color="auto"/>
                    <w:right w:val="none" w:sz="0" w:space="0" w:color="auto"/>
                  </w:divBdr>
                  <w:divsChild>
                    <w:div w:id="1590234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94293325">
      <w:bodyDiv w:val="1"/>
      <w:marLeft w:val="0"/>
      <w:marRight w:val="0"/>
      <w:marTop w:val="0"/>
      <w:marBottom w:val="0"/>
      <w:divBdr>
        <w:top w:val="none" w:sz="0" w:space="0" w:color="auto"/>
        <w:left w:val="none" w:sz="0" w:space="0" w:color="auto"/>
        <w:bottom w:val="none" w:sz="0" w:space="0" w:color="auto"/>
        <w:right w:val="none" w:sz="0" w:space="0" w:color="auto"/>
      </w:divBdr>
    </w:div>
    <w:div w:id="1307776984">
      <w:bodyDiv w:val="1"/>
      <w:marLeft w:val="0"/>
      <w:marRight w:val="0"/>
      <w:marTop w:val="0"/>
      <w:marBottom w:val="0"/>
      <w:divBdr>
        <w:top w:val="none" w:sz="0" w:space="0" w:color="auto"/>
        <w:left w:val="none" w:sz="0" w:space="0" w:color="auto"/>
        <w:bottom w:val="none" w:sz="0" w:space="0" w:color="auto"/>
        <w:right w:val="none" w:sz="0" w:space="0" w:color="auto"/>
      </w:divBdr>
    </w:div>
    <w:div w:id="1355232201">
      <w:bodyDiv w:val="1"/>
      <w:marLeft w:val="0"/>
      <w:marRight w:val="0"/>
      <w:marTop w:val="0"/>
      <w:marBottom w:val="0"/>
      <w:divBdr>
        <w:top w:val="none" w:sz="0" w:space="0" w:color="auto"/>
        <w:left w:val="none" w:sz="0" w:space="0" w:color="auto"/>
        <w:bottom w:val="none" w:sz="0" w:space="0" w:color="auto"/>
        <w:right w:val="none" w:sz="0" w:space="0" w:color="auto"/>
      </w:divBdr>
    </w:div>
    <w:div w:id="1412700051">
      <w:bodyDiv w:val="1"/>
      <w:marLeft w:val="0"/>
      <w:marRight w:val="0"/>
      <w:marTop w:val="0"/>
      <w:marBottom w:val="0"/>
      <w:divBdr>
        <w:top w:val="none" w:sz="0" w:space="0" w:color="auto"/>
        <w:left w:val="none" w:sz="0" w:space="0" w:color="auto"/>
        <w:bottom w:val="none" w:sz="0" w:space="0" w:color="auto"/>
        <w:right w:val="none" w:sz="0" w:space="0" w:color="auto"/>
      </w:divBdr>
    </w:div>
    <w:div w:id="1415594128">
      <w:bodyDiv w:val="1"/>
      <w:marLeft w:val="0"/>
      <w:marRight w:val="0"/>
      <w:marTop w:val="0"/>
      <w:marBottom w:val="0"/>
      <w:divBdr>
        <w:top w:val="none" w:sz="0" w:space="0" w:color="auto"/>
        <w:left w:val="none" w:sz="0" w:space="0" w:color="auto"/>
        <w:bottom w:val="none" w:sz="0" w:space="0" w:color="auto"/>
        <w:right w:val="none" w:sz="0" w:space="0" w:color="auto"/>
      </w:divBdr>
    </w:div>
    <w:div w:id="1427575322">
      <w:bodyDiv w:val="1"/>
      <w:marLeft w:val="0"/>
      <w:marRight w:val="0"/>
      <w:marTop w:val="0"/>
      <w:marBottom w:val="0"/>
      <w:divBdr>
        <w:top w:val="none" w:sz="0" w:space="0" w:color="auto"/>
        <w:left w:val="none" w:sz="0" w:space="0" w:color="auto"/>
        <w:bottom w:val="none" w:sz="0" w:space="0" w:color="auto"/>
        <w:right w:val="none" w:sz="0" w:space="0" w:color="auto"/>
      </w:divBdr>
    </w:div>
    <w:div w:id="1461261341">
      <w:bodyDiv w:val="1"/>
      <w:marLeft w:val="0"/>
      <w:marRight w:val="0"/>
      <w:marTop w:val="0"/>
      <w:marBottom w:val="0"/>
      <w:divBdr>
        <w:top w:val="none" w:sz="0" w:space="0" w:color="auto"/>
        <w:left w:val="none" w:sz="0" w:space="0" w:color="auto"/>
        <w:bottom w:val="none" w:sz="0" w:space="0" w:color="auto"/>
        <w:right w:val="none" w:sz="0" w:space="0" w:color="auto"/>
      </w:divBdr>
    </w:div>
    <w:div w:id="1465082355">
      <w:bodyDiv w:val="1"/>
      <w:marLeft w:val="0"/>
      <w:marRight w:val="0"/>
      <w:marTop w:val="0"/>
      <w:marBottom w:val="0"/>
      <w:divBdr>
        <w:top w:val="none" w:sz="0" w:space="0" w:color="auto"/>
        <w:left w:val="none" w:sz="0" w:space="0" w:color="auto"/>
        <w:bottom w:val="none" w:sz="0" w:space="0" w:color="auto"/>
        <w:right w:val="none" w:sz="0" w:space="0" w:color="auto"/>
      </w:divBdr>
      <w:divsChild>
        <w:div w:id="1691565393">
          <w:marLeft w:val="0"/>
          <w:marRight w:val="0"/>
          <w:marTop w:val="0"/>
          <w:marBottom w:val="0"/>
          <w:divBdr>
            <w:top w:val="none" w:sz="0" w:space="0" w:color="auto"/>
            <w:left w:val="none" w:sz="0" w:space="0" w:color="auto"/>
            <w:bottom w:val="none" w:sz="0" w:space="0" w:color="auto"/>
            <w:right w:val="none" w:sz="0" w:space="0" w:color="auto"/>
          </w:divBdr>
          <w:divsChild>
            <w:div w:id="548689291">
              <w:marLeft w:val="0"/>
              <w:marRight w:val="0"/>
              <w:marTop w:val="0"/>
              <w:marBottom w:val="0"/>
              <w:divBdr>
                <w:top w:val="none" w:sz="0" w:space="0" w:color="auto"/>
                <w:left w:val="none" w:sz="0" w:space="0" w:color="auto"/>
                <w:bottom w:val="none" w:sz="0" w:space="0" w:color="auto"/>
                <w:right w:val="none" w:sz="0" w:space="0" w:color="auto"/>
              </w:divBdr>
              <w:divsChild>
                <w:div w:id="11491771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6199636">
      <w:bodyDiv w:val="1"/>
      <w:marLeft w:val="0"/>
      <w:marRight w:val="0"/>
      <w:marTop w:val="0"/>
      <w:marBottom w:val="0"/>
      <w:divBdr>
        <w:top w:val="none" w:sz="0" w:space="0" w:color="auto"/>
        <w:left w:val="none" w:sz="0" w:space="0" w:color="auto"/>
        <w:bottom w:val="none" w:sz="0" w:space="0" w:color="auto"/>
        <w:right w:val="none" w:sz="0" w:space="0" w:color="auto"/>
      </w:divBdr>
    </w:div>
    <w:div w:id="1554191372">
      <w:bodyDiv w:val="1"/>
      <w:marLeft w:val="0"/>
      <w:marRight w:val="0"/>
      <w:marTop w:val="0"/>
      <w:marBottom w:val="0"/>
      <w:divBdr>
        <w:top w:val="none" w:sz="0" w:space="0" w:color="auto"/>
        <w:left w:val="none" w:sz="0" w:space="0" w:color="auto"/>
        <w:bottom w:val="none" w:sz="0" w:space="0" w:color="auto"/>
        <w:right w:val="none" w:sz="0" w:space="0" w:color="auto"/>
      </w:divBdr>
    </w:div>
    <w:div w:id="1558468775">
      <w:bodyDiv w:val="1"/>
      <w:marLeft w:val="0"/>
      <w:marRight w:val="0"/>
      <w:marTop w:val="0"/>
      <w:marBottom w:val="0"/>
      <w:divBdr>
        <w:top w:val="none" w:sz="0" w:space="0" w:color="auto"/>
        <w:left w:val="none" w:sz="0" w:space="0" w:color="auto"/>
        <w:bottom w:val="none" w:sz="0" w:space="0" w:color="auto"/>
        <w:right w:val="none" w:sz="0" w:space="0" w:color="auto"/>
      </w:divBdr>
    </w:div>
    <w:div w:id="1574925254">
      <w:bodyDiv w:val="1"/>
      <w:marLeft w:val="0"/>
      <w:marRight w:val="0"/>
      <w:marTop w:val="0"/>
      <w:marBottom w:val="0"/>
      <w:divBdr>
        <w:top w:val="none" w:sz="0" w:space="0" w:color="auto"/>
        <w:left w:val="none" w:sz="0" w:space="0" w:color="auto"/>
        <w:bottom w:val="none" w:sz="0" w:space="0" w:color="auto"/>
        <w:right w:val="none" w:sz="0" w:space="0" w:color="auto"/>
      </w:divBdr>
    </w:div>
    <w:div w:id="1620407729">
      <w:bodyDiv w:val="1"/>
      <w:marLeft w:val="0"/>
      <w:marRight w:val="0"/>
      <w:marTop w:val="0"/>
      <w:marBottom w:val="0"/>
      <w:divBdr>
        <w:top w:val="none" w:sz="0" w:space="0" w:color="auto"/>
        <w:left w:val="none" w:sz="0" w:space="0" w:color="auto"/>
        <w:bottom w:val="none" w:sz="0" w:space="0" w:color="auto"/>
        <w:right w:val="none" w:sz="0" w:space="0" w:color="auto"/>
      </w:divBdr>
      <w:divsChild>
        <w:div w:id="677925412">
          <w:marLeft w:val="0"/>
          <w:marRight w:val="0"/>
          <w:marTop w:val="0"/>
          <w:marBottom w:val="0"/>
          <w:divBdr>
            <w:top w:val="none" w:sz="0" w:space="0" w:color="auto"/>
            <w:left w:val="none" w:sz="0" w:space="0" w:color="auto"/>
            <w:bottom w:val="none" w:sz="0" w:space="0" w:color="auto"/>
            <w:right w:val="none" w:sz="0" w:space="0" w:color="auto"/>
          </w:divBdr>
          <w:divsChild>
            <w:div w:id="982201822">
              <w:marLeft w:val="0"/>
              <w:marRight w:val="0"/>
              <w:marTop w:val="0"/>
              <w:marBottom w:val="0"/>
              <w:divBdr>
                <w:top w:val="none" w:sz="0" w:space="0" w:color="auto"/>
                <w:left w:val="none" w:sz="0" w:space="0" w:color="auto"/>
                <w:bottom w:val="none" w:sz="0" w:space="0" w:color="auto"/>
                <w:right w:val="none" w:sz="0" w:space="0" w:color="auto"/>
              </w:divBdr>
              <w:divsChild>
                <w:div w:id="8051993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0456621">
      <w:bodyDiv w:val="1"/>
      <w:marLeft w:val="0"/>
      <w:marRight w:val="0"/>
      <w:marTop w:val="0"/>
      <w:marBottom w:val="0"/>
      <w:divBdr>
        <w:top w:val="none" w:sz="0" w:space="0" w:color="auto"/>
        <w:left w:val="none" w:sz="0" w:space="0" w:color="auto"/>
        <w:bottom w:val="none" w:sz="0" w:space="0" w:color="auto"/>
        <w:right w:val="none" w:sz="0" w:space="0" w:color="auto"/>
      </w:divBdr>
    </w:div>
    <w:div w:id="1654480038">
      <w:bodyDiv w:val="1"/>
      <w:marLeft w:val="0"/>
      <w:marRight w:val="0"/>
      <w:marTop w:val="0"/>
      <w:marBottom w:val="0"/>
      <w:divBdr>
        <w:top w:val="none" w:sz="0" w:space="0" w:color="auto"/>
        <w:left w:val="none" w:sz="0" w:space="0" w:color="auto"/>
        <w:bottom w:val="none" w:sz="0" w:space="0" w:color="auto"/>
        <w:right w:val="none" w:sz="0" w:space="0" w:color="auto"/>
      </w:divBdr>
    </w:div>
    <w:div w:id="1691641409">
      <w:bodyDiv w:val="1"/>
      <w:marLeft w:val="0"/>
      <w:marRight w:val="0"/>
      <w:marTop w:val="0"/>
      <w:marBottom w:val="0"/>
      <w:divBdr>
        <w:top w:val="none" w:sz="0" w:space="0" w:color="auto"/>
        <w:left w:val="none" w:sz="0" w:space="0" w:color="auto"/>
        <w:bottom w:val="none" w:sz="0" w:space="0" w:color="auto"/>
        <w:right w:val="none" w:sz="0" w:space="0" w:color="auto"/>
      </w:divBdr>
    </w:div>
    <w:div w:id="1719354108">
      <w:bodyDiv w:val="1"/>
      <w:marLeft w:val="0"/>
      <w:marRight w:val="0"/>
      <w:marTop w:val="0"/>
      <w:marBottom w:val="0"/>
      <w:divBdr>
        <w:top w:val="none" w:sz="0" w:space="0" w:color="auto"/>
        <w:left w:val="none" w:sz="0" w:space="0" w:color="auto"/>
        <w:bottom w:val="none" w:sz="0" w:space="0" w:color="auto"/>
        <w:right w:val="none" w:sz="0" w:space="0" w:color="auto"/>
      </w:divBdr>
    </w:div>
    <w:div w:id="1752039504">
      <w:bodyDiv w:val="1"/>
      <w:marLeft w:val="0"/>
      <w:marRight w:val="0"/>
      <w:marTop w:val="0"/>
      <w:marBottom w:val="0"/>
      <w:divBdr>
        <w:top w:val="none" w:sz="0" w:space="0" w:color="auto"/>
        <w:left w:val="none" w:sz="0" w:space="0" w:color="auto"/>
        <w:bottom w:val="none" w:sz="0" w:space="0" w:color="auto"/>
        <w:right w:val="none" w:sz="0" w:space="0" w:color="auto"/>
      </w:divBdr>
    </w:div>
    <w:div w:id="1765955173">
      <w:bodyDiv w:val="1"/>
      <w:marLeft w:val="0"/>
      <w:marRight w:val="0"/>
      <w:marTop w:val="0"/>
      <w:marBottom w:val="0"/>
      <w:divBdr>
        <w:top w:val="none" w:sz="0" w:space="0" w:color="auto"/>
        <w:left w:val="none" w:sz="0" w:space="0" w:color="auto"/>
        <w:bottom w:val="none" w:sz="0" w:space="0" w:color="auto"/>
        <w:right w:val="none" w:sz="0" w:space="0" w:color="auto"/>
      </w:divBdr>
    </w:div>
    <w:div w:id="1785734314">
      <w:bodyDiv w:val="1"/>
      <w:marLeft w:val="0"/>
      <w:marRight w:val="0"/>
      <w:marTop w:val="0"/>
      <w:marBottom w:val="0"/>
      <w:divBdr>
        <w:top w:val="none" w:sz="0" w:space="0" w:color="auto"/>
        <w:left w:val="none" w:sz="0" w:space="0" w:color="auto"/>
        <w:bottom w:val="none" w:sz="0" w:space="0" w:color="auto"/>
        <w:right w:val="none" w:sz="0" w:space="0" w:color="auto"/>
      </w:divBdr>
    </w:div>
    <w:div w:id="1787459109">
      <w:bodyDiv w:val="1"/>
      <w:marLeft w:val="0"/>
      <w:marRight w:val="0"/>
      <w:marTop w:val="0"/>
      <w:marBottom w:val="0"/>
      <w:divBdr>
        <w:top w:val="none" w:sz="0" w:space="0" w:color="auto"/>
        <w:left w:val="none" w:sz="0" w:space="0" w:color="auto"/>
        <w:bottom w:val="none" w:sz="0" w:space="0" w:color="auto"/>
        <w:right w:val="none" w:sz="0" w:space="0" w:color="auto"/>
      </w:divBdr>
      <w:divsChild>
        <w:div w:id="731542038">
          <w:marLeft w:val="0"/>
          <w:marRight w:val="0"/>
          <w:marTop w:val="0"/>
          <w:marBottom w:val="0"/>
          <w:divBdr>
            <w:top w:val="none" w:sz="0" w:space="0" w:color="auto"/>
            <w:left w:val="none" w:sz="0" w:space="0" w:color="auto"/>
            <w:bottom w:val="none" w:sz="0" w:space="0" w:color="auto"/>
            <w:right w:val="none" w:sz="0" w:space="0" w:color="auto"/>
          </w:divBdr>
        </w:div>
      </w:divsChild>
    </w:div>
    <w:div w:id="1806855503">
      <w:bodyDiv w:val="1"/>
      <w:marLeft w:val="0"/>
      <w:marRight w:val="0"/>
      <w:marTop w:val="0"/>
      <w:marBottom w:val="0"/>
      <w:divBdr>
        <w:top w:val="none" w:sz="0" w:space="0" w:color="auto"/>
        <w:left w:val="none" w:sz="0" w:space="0" w:color="auto"/>
        <w:bottom w:val="none" w:sz="0" w:space="0" w:color="auto"/>
        <w:right w:val="none" w:sz="0" w:space="0" w:color="auto"/>
      </w:divBdr>
    </w:div>
    <w:div w:id="1838768903">
      <w:bodyDiv w:val="1"/>
      <w:marLeft w:val="0"/>
      <w:marRight w:val="0"/>
      <w:marTop w:val="0"/>
      <w:marBottom w:val="0"/>
      <w:divBdr>
        <w:top w:val="none" w:sz="0" w:space="0" w:color="auto"/>
        <w:left w:val="none" w:sz="0" w:space="0" w:color="auto"/>
        <w:bottom w:val="none" w:sz="0" w:space="0" w:color="auto"/>
        <w:right w:val="none" w:sz="0" w:space="0" w:color="auto"/>
      </w:divBdr>
    </w:div>
    <w:div w:id="1842157701">
      <w:bodyDiv w:val="1"/>
      <w:marLeft w:val="0"/>
      <w:marRight w:val="0"/>
      <w:marTop w:val="0"/>
      <w:marBottom w:val="0"/>
      <w:divBdr>
        <w:top w:val="none" w:sz="0" w:space="0" w:color="auto"/>
        <w:left w:val="none" w:sz="0" w:space="0" w:color="auto"/>
        <w:bottom w:val="none" w:sz="0" w:space="0" w:color="auto"/>
        <w:right w:val="none" w:sz="0" w:space="0" w:color="auto"/>
      </w:divBdr>
      <w:divsChild>
        <w:div w:id="1011303148">
          <w:marLeft w:val="0"/>
          <w:marRight w:val="0"/>
          <w:marTop w:val="0"/>
          <w:marBottom w:val="0"/>
          <w:divBdr>
            <w:top w:val="none" w:sz="0" w:space="0" w:color="auto"/>
            <w:left w:val="none" w:sz="0" w:space="0" w:color="auto"/>
            <w:bottom w:val="none" w:sz="0" w:space="0" w:color="auto"/>
            <w:right w:val="none" w:sz="0" w:space="0" w:color="auto"/>
          </w:divBdr>
        </w:div>
        <w:div w:id="2093772150">
          <w:marLeft w:val="0"/>
          <w:marRight w:val="0"/>
          <w:marTop w:val="0"/>
          <w:marBottom w:val="0"/>
          <w:divBdr>
            <w:top w:val="none" w:sz="0" w:space="0" w:color="auto"/>
            <w:left w:val="none" w:sz="0" w:space="0" w:color="auto"/>
            <w:bottom w:val="none" w:sz="0" w:space="0" w:color="auto"/>
            <w:right w:val="none" w:sz="0" w:space="0" w:color="auto"/>
          </w:divBdr>
        </w:div>
      </w:divsChild>
    </w:div>
    <w:div w:id="1848448029">
      <w:bodyDiv w:val="1"/>
      <w:marLeft w:val="0"/>
      <w:marRight w:val="0"/>
      <w:marTop w:val="0"/>
      <w:marBottom w:val="0"/>
      <w:divBdr>
        <w:top w:val="none" w:sz="0" w:space="0" w:color="auto"/>
        <w:left w:val="none" w:sz="0" w:space="0" w:color="auto"/>
        <w:bottom w:val="none" w:sz="0" w:space="0" w:color="auto"/>
        <w:right w:val="none" w:sz="0" w:space="0" w:color="auto"/>
      </w:divBdr>
    </w:div>
    <w:div w:id="1881474788">
      <w:bodyDiv w:val="1"/>
      <w:marLeft w:val="0"/>
      <w:marRight w:val="0"/>
      <w:marTop w:val="0"/>
      <w:marBottom w:val="0"/>
      <w:divBdr>
        <w:top w:val="none" w:sz="0" w:space="0" w:color="auto"/>
        <w:left w:val="none" w:sz="0" w:space="0" w:color="auto"/>
        <w:bottom w:val="none" w:sz="0" w:space="0" w:color="auto"/>
        <w:right w:val="none" w:sz="0" w:space="0" w:color="auto"/>
      </w:divBdr>
    </w:div>
    <w:div w:id="1915898403">
      <w:bodyDiv w:val="1"/>
      <w:marLeft w:val="0"/>
      <w:marRight w:val="0"/>
      <w:marTop w:val="0"/>
      <w:marBottom w:val="0"/>
      <w:divBdr>
        <w:top w:val="none" w:sz="0" w:space="0" w:color="auto"/>
        <w:left w:val="none" w:sz="0" w:space="0" w:color="auto"/>
        <w:bottom w:val="none" w:sz="0" w:space="0" w:color="auto"/>
        <w:right w:val="none" w:sz="0" w:space="0" w:color="auto"/>
      </w:divBdr>
    </w:div>
    <w:div w:id="1918438921">
      <w:bodyDiv w:val="1"/>
      <w:marLeft w:val="0"/>
      <w:marRight w:val="0"/>
      <w:marTop w:val="0"/>
      <w:marBottom w:val="0"/>
      <w:divBdr>
        <w:top w:val="none" w:sz="0" w:space="0" w:color="auto"/>
        <w:left w:val="none" w:sz="0" w:space="0" w:color="auto"/>
        <w:bottom w:val="none" w:sz="0" w:space="0" w:color="auto"/>
        <w:right w:val="none" w:sz="0" w:space="0" w:color="auto"/>
      </w:divBdr>
    </w:div>
    <w:div w:id="1941721187">
      <w:bodyDiv w:val="1"/>
      <w:marLeft w:val="0"/>
      <w:marRight w:val="0"/>
      <w:marTop w:val="0"/>
      <w:marBottom w:val="0"/>
      <w:divBdr>
        <w:top w:val="none" w:sz="0" w:space="0" w:color="auto"/>
        <w:left w:val="none" w:sz="0" w:space="0" w:color="auto"/>
        <w:bottom w:val="none" w:sz="0" w:space="0" w:color="auto"/>
        <w:right w:val="none" w:sz="0" w:space="0" w:color="auto"/>
      </w:divBdr>
    </w:div>
    <w:div w:id="1953249025">
      <w:bodyDiv w:val="1"/>
      <w:marLeft w:val="0"/>
      <w:marRight w:val="0"/>
      <w:marTop w:val="0"/>
      <w:marBottom w:val="0"/>
      <w:divBdr>
        <w:top w:val="none" w:sz="0" w:space="0" w:color="auto"/>
        <w:left w:val="none" w:sz="0" w:space="0" w:color="auto"/>
        <w:bottom w:val="none" w:sz="0" w:space="0" w:color="auto"/>
        <w:right w:val="none" w:sz="0" w:space="0" w:color="auto"/>
      </w:divBdr>
    </w:div>
    <w:div w:id="1954894719">
      <w:bodyDiv w:val="1"/>
      <w:marLeft w:val="0"/>
      <w:marRight w:val="0"/>
      <w:marTop w:val="0"/>
      <w:marBottom w:val="0"/>
      <w:divBdr>
        <w:top w:val="none" w:sz="0" w:space="0" w:color="auto"/>
        <w:left w:val="none" w:sz="0" w:space="0" w:color="auto"/>
        <w:bottom w:val="none" w:sz="0" w:space="0" w:color="auto"/>
        <w:right w:val="none" w:sz="0" w:space="0" w:color="auto"/>
      </w:divBdr>
    </w:div>
    <w:div w:id="1964841526">
      <w:bodyDiv w:val="1"/>
      <w:marLeft w:val="0"/>
      <w:marRight w:val="0"/>
      <w:marTop w:val="0"/>
      <w:marBottom w:val="0"/>
      <w:divBdr>
        <w:top w:val="none" w:sz="0" w:space="0" w:color="auto"/>
        <w:left w:val="none" w:sz="0" w:space="0" w:color="auto"/>
        <w:bottom w:val="none" w:sz="0" w:space="0" w:color="auto"/>
        <w:right w:val="none" w:sz="0" w:space="0" w:color="auto"/>
      </w:divBdr>
    </w:div>
    <w:div w:id="1973174838">
      <w:bodyDiv w:val="1"/>
      <w:marLeft w:val="0"/>
      <w:marRight w:val="0"/>
      <w:marTop w:val="0"/>
      <w:marBottom w:val="0"/>
      <w:divBdr>
        <w:top w:val="none" w:sz="0" w:space="0" w:color="auto"/>
        <w:left w:val="none" w:sz="0" w:space="0" w:color="auto"/>
        <w:bottom w:val="none" w:sz="0" w:space="0" w:color="auto"/>
        <w:right w:val="none" w:sz="0" w:space="0" w:color="auto"/>
      </w:divBdr>
    </w:div>
    <w:div w:id="2016418346">
      <w:bodyDiv w:val="1"/>
      <w:marLeft w:val="0"/>
      <w:marRight w:val="0"/>
      <w:marTop w:val="0"/>
      <w:marBottom w:val="0"/>
      <w:divBdr>
        <w:top w:val="none" w:sz="0" w:space="0" w:color="auto"/>
        <w:left w:val="none" w:sz="0" w:space="0" w:color="auto"/>
        <w:bottom w:val="none" w:sz="0" w:space="0" w:color="auto"/>
        <w:right w:val="none" w:sz="0" w:space="0" w:color="auto"/>
      </w:divBdr>
    </w:div>
    <w:div w:id="2033221218">
      <w:bodyDiv w:val="1"/>
      <w:marLeft w:val="0"/>
      <w:marRight w:val="0"/>
      <w:marTop w:val="0"/>
      <w:marBottom w:val="0"/>
      <w:divBdr>
        <w:top w:val="none" w:sz="0" w:space="0" w:color="auto"/>
        <w:left w:val="none" w:sz="0" w:space="0" w:color="auto"/>
        <w:bottom w:val="none" w:sz="0" w:space="0" w:color="auto"/>
        <w:right w:val="none" w:sz="0" w:space="0" w:color="auto"/>
      </w:divBdr>
    </w:div>
    <w:div w:id="2040155540">
      <w:bodyDiv w:val="1"/>
      <w:marLeft w:val="0"/>
      <w:marRight w:val="0"/>
      <w:marTop w:val="0"/>
      <w:marBottom w:val="0"/>
      <w:divBdr>
        <w:top w:val="none" w:sz="0" w:space="0" w:color="auto"/>
        <w:left w:val="none" w:sz="0" w:space="0" w:color="auto"/>
        <w:bottom w:val="none" w:sz="0" w:space="0" w:color="auto"/>
        <w:right w:val="none" w:sz="0" w:space="0" w:color="auto"/>
      </w:divBdr>
    </w:div>
    <w:div w:id="2087847490">
      <w:bodyDiv w:val="1"/>
      <w:marLeft w:val="0"/>
      <w:marRight w:val="0"/>
      <w:marTop w:val="0"/>
      <w:marBottom w:val="0"/>
      <w:divBdr>
        <w:top w:val="none" w:sz="0" w:space="0" w:color="auto"/>
        <w:left w:val="none" w:sz="0" w:space="0" w:color="auto"/>
        <w:bottom w:val="none" w:sz="0" w:space="0" w:color="auto"/>
        <w:right w:val="none" w:sz="0" w:space="0" w:color="auto"/>
      </w:divBdr>
    </w:div>
    <w:div w:id="2146660041">
      <w:bodyDiv w:val="1"/>
      <w:marLeft w:val="0"/>
      <w:marRight w:val="0"/>
      <w:marTop w:val="0"/>
      <w:marBottom w:val="0"/>
      <w:divBdr>
        <w:top w:val="none" w:sz="0" w:space="0" w:color="auto"/>
        <w:left w:val="none" w:sz="0" w:space="0" w:color="auto"/>
        <w:bottom w:val="none" w:sz="0" w:space="0" w:color="auto"/>
        <w:right w:val="none" w:sz="0" w:space="0" w:color="auto"/>
      </w:divBdr>
      <w:divsChild>
        <w:div w:id="126776628">
          <w:marLeft w:val="0"/>
          <w:marRight w:val="0"/>
          <w:marTop w:val="0"/>
          <w:marBottom w:val="0"/>
          <w:divBdr>
            <w:top w:val="none" w:sz="0" w:space="0" w:color="auto"/>
            <w:left w:val="none" w:sz="0" w:space="0" w:color="auto"/>
            <w:bottom w:val="none" w:sz="0" w:space="0" w:color="auto"/>
            <w:right w:val="none" w:sz="0" w:space="0" w:color="auto"/>
          </w:divBdr>
        </w:div>
        <w:div w:id="1898936109">
          <w:marLeft w:val="0"/>
          <w:marRight w:val="0"/>
          <w:marTop w:val="0"/>
          <w:marBottom w:val="0"/>
          <w:divBdr>
            <w:top w:val="none" w:sz="0" w:space="0" w:color="auto"/>
            <w:left w:val="none" w:sz="0" w:space="0" w:color="auto"/>
            <w:bottom w:val="none" w:sz="0" w:space="0" w:color="auto"/>
            <w:right w:val="none" w:sz="0" w:space="0" w:color="auto"/>
          </w:divBdr>
        </w:div>
        <w:div w:id="336927303">
          <w:marLeft w:val="0"/>
          <w:marRight w:val="0"/>
          <w:marTop w:val="0"/>
          <w:marBottom w:val="0"/>
          <w:divBdr>
            <w:top w:val="none" w:sz="0" w:space="0" w:color="auto"/>
            <w:left w:val="none" w:sz="0" w:space="0" w:color="auto"/>
            <w:bottom w:val="none" w:sz="0" w:space="0" w:color="auto"/>
            <w:right w:val="none" w:sz="0" w:space="0" w:color="auto"/>
          </w:divBdr>
        </w:div>
        <w:div w:id="463624386">
          <w:marLeft w:val="0"/>
          <w:marRight w:val="0"/>
          <w:marTop w:val="0"/>
          <w:marBottom w:val="0"/>
          <w:divBdr>
            <w:top w:val="none" w:sz="0" w:space="0" w:color="auto"/>
            <w:left w:val="none" w:sz="0" w:space="0" w:color="auto"/>
            <w:bottom w:val="none" w:sz="0" w:space="0" w:color="auto"/>
            <w:right w:val="none" w:sz="0" w:space="0" w:color="auto"/>
          </w:divBdr>
        </w:div>
        <w:div w:id="693530919">
          <w:marLeft w:val="0"/>
          <w:marRight w:val="0"/>
          <w:marTop w:val="0"/>
          <w:marBottom w:val="0"/>
          <w:divBdr>
            <w:top w:val="none" w:sz="0" w:space="0" w:color="auto"/>
            <w:left w:val="none" w:sz="0" w:space="0" w:color="auto"/>
            <w:bottom w:val="none" w:sz="0" w:space="0" w:color="auto"/>
            <w:right w:val="none" w:sz="0" w:space="0" w:color="auto"/>
          </w:divBdr>
        </w:div>
        <w:div w:id="15816020">
          <w:marLeft w:val="0"/>
          <w:marRight w:val="0"/>
          <w:marTop w:val="0"/>
          <w:marBottom w:val="0"/>
          <w:divBdr>
            <w:top w:val="none" w:sz="0" w:space="0" w:color="auto"/>
            <w:left w:val="none" w:sz="0" w:space="0" w:color="auto"/>
            <w:bottom w:val="none" w:sz="0" w:space="0" w:color="auto"/>
            <w:right w:val="none" w:sz="0" w:space="0" w:color="auto"/>
          </w:divBdr>
        </w:div>
        <w:div w:id="721294691">
          <w:marLeft w:val="0"/>
          <w:marRight w:val="0"/>
          <w:marTop w:val="0"/>
          <w:marBottom w:val="0"/>
          <w:divBdr>
            <w:top w:val="none" w:sz="0" w:space="0" w:color="auto"/>
            <w:left w:val="none" w:sz="0" w:space="0" w:color="auto"/>
            <w:bottom w:val="none" w:sz="0" w:space="0" w:color="auto"/>
            <w:right w:val="none" w:sz="0" w:space="0" w:color="auto"/>
          </w:divBdr>
        </w:div>
        <w:div w:id="2019498273">
          <w:marLeft w:val="0"/>
          <w:marRight w:val="0"/>
          <w:marTop w:val="0"/>
          <w:marBottom w:val="0"/>
          <w:divBdr>
            <w:top w:val="none" w:sz="0" w:space="0" w:color="auto"/>
            <w:left w:val="none" w:sz="0" w:space="0" w:color="auto"/>
            <w:bottom w:val="none" w:sz="0" w:space="0" w:color="auto"/>
            <w:right w:val="none" w:sz="0" w:space="0" w:color="auto"/>
          </w:divBdr>
        </w:div>
        <w:div w:id="668872086">
          <w:marLeft w:val="0"/>
          <w:marRight w:val="0"/>
          <w:marTop w:val="0"/>
          <w:marBottom w:val="0"/>
          <w:divBdr>
            <w:top w:val="none" w:sz="0" w:space="0" w:color="auto"/>
            <w:left w:val="none" w:sz="0" w:space="0" w:color="auto"/>
            <w:bottom w:val="none" w:sz="0" w:space="0" w:color="auto"/>
            <w:right w:val="none" w:sz="0" w:space="0" w:color="auto"/>
          </w:divBdr>
        </w:div>
        <w:div w:id="1763337108">
          <w:marLeft w:val="0"/>
          <w:marRight w:val="0"/>
          <w:marTop w:val="0"/>
          <w:marBottom w:val="0"/>
          <w:divBdr>
            <w:top w:val="none" w:sz="0" w:space="0" w:color="auto"/>
            <w:left w:val="none" w:sz="0" w:space="0" w:color="auto"/>
            <w:bottom w:val="none" w:sz="0" w:space="0" w:color="auto"/>
            <w:right w:val="none" w:sz="0" w:space="0" w:color="auto"/>
          </w:divBdr>
        </w:div>
        <w:div w:id="994185842">
          <w:marLeft w:val="0"/>
          <w:marRight w:val="0"/>
          <w:marTop w:val="0"/>
          <w:marBottom w:val="0"/>
          <w:divBdr>
            <w:top w:val="none" w:sz="0" w:space="0" w:color="auto"/>
            <w:left w:val="none" w:sz="0" w:space="0" w:color="auto"/>
            <w:bottom w:val="none" w:sz="0" w:space="0" w:color="auto"/>
            <w:right w:val="none" w:sz="0" w:space="0" w:color="auto"/>
          </w:divBdr>
        </w:div>
        <w:div w:id="794832625">
          <w:marLeft w:val="0"/>
          <w:marRight w:val="0"/>
          <w:marTop w:val="0"/>
          <w:marBottom w:val="0"/>
          <w:divBdr>
            <w:top w:val="none" w:sz="0" w:space="0" w:color="auto"/>
            <w:left w:val="none" w:sz="0" w:space="0" w:color="auto"/>
            <w:bottom w:val="none" w:sz="0" w:space="0" w:color="auto"/>
            <w:right w:val="none" w:sz="0" w:space="0" w:color="auto"/>
          </w:divBdr>
        </w:div>
        <w:div w:id="1606577713">
          <w:marLeft w:val="0"/>
          <w:marRight w:val="0"/>
          <w:marTop w:val="0"/>
          <w:marBottom w:val="0"/>
          <w:divBdr>
            <w:top w:val="none" w:sz="0" w:space="0" w:color="auto"/>
            <w:left w:val="none" w:sz="0" w:space="0" w:color="auto"/>
            <w:bottom w:val="none" w:sz="0" w:space="0" w:color="auto"/>
            <w:right w:val="none" w:sz="0" w:space="0" w:color="auto"/>
          </w:divBdr>
        </w:div>
        <w:div w:id="11077028">
          <w:marLeft w:val="0"/>
          <w:marRight w:val="0"/>
          <w:marTop w:val="0"/>
          <w:marBottom w:val="0"/>
          <w:divBdr>
            <w:top w:val="none" w:sz="0" w:space="0" w:color="auto"/>
            <w:left w:val="none" w:sz="0" w:space="0" w:color="auto"/>
            <w:bottom w:val="none" w:sz="0" w:space="0" w:color="auto"/>
            <w:right w:val="none" w:sz="0" w:space="0" w:color="auto"/>
          </w:divBdr>
        </w:div>
        <w:div w:id="1741051754">
          <w:marLeft w:val="0"/>
          <w:marRight w:val="0"/>
          <w:marTop w:val="0"/>
          <w:marBottom w:val="0"/>
          <w:divBdr>
            <w:top w:val="none" w:sz="0" w:space="0" w:color="auto"/>
            <w:left w:val="none" w:sz="0" w:space="0" w:color="auto"/>
            <w:bottom w:val="none" w:sz="0" w:space="0" w:color="auto"/>
            <w:right w:val="none" w:sz="0" w:space="0" w:color="auto"/>
          </w:divBdr>
        </w:div>
        <w:div w:id="735084332">
          <w:marLeft w:val="0"/>
          <w:marRight w:val="0"/>
          <w:marTop w:val="0"/>
          <w:marBottom w:val="0"/>
          <w:divBdr>
            <w:top w:val="none" w:sz="0" w:space="0" w:color="auto"/>
            <w:left w:val="none" w:sz="0" w:space="0" w:color="auto"/>
            <w:bottom w:val="none" w:sz="0" w:space="0" w:color="auto"/>
            <w:right w:val="none" w:sz="0" w:space="0" w:color="auto"/>
          </w:divBdr>
        </w:div>
        <w:div w:id="202705784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ffa.org/value-chain/" TargetMode="External"/><Relationship Id="rId21" Type="http://schemas.openxmlformats.org/officeDocument/2006/relationships/hyperlink" Target="http://www.marketlinks.org/library/value-chain-strategy-design-tool-planning" TargetMode="External"/><Relationship Id="rId42" Type="http://schemas.openxmlformats.org/officeDocument/2006/relationships/hyperlink" Target="https://billionsinchange.com" TargetMode="External"/><Relationship Id="rId47" Type="http://schemas.openxmlformats.org/officeDocument/2006/relationships/hyperlink" Target="https://vimeo.com/314344941" TargetMode="External"/><Relationship Id="rId63" Type="http://schemas.microsoft.com/office/2007/relationships/diagramDrawing" Target="diagrams/drawing1.xml"/><Relationship Id="rId68" Type="http://schemas.openxmlformats.org/officeDocument/2006/relationships/hyperlink" Target="https://www.agmrc.org" TargetMode="External"/><Relationship Id="rId84" Type="http://schemas.microsoft.com/office/2007/relationships/diagramDrawing" Target="diagrams/drawing2.xml"/><Relationship Id="rId89" Type="http://schemas.openxmlformats.org/officeDocument/2006/relationships/diagramData" Target="diagrams/data3.xml"/><Relationship Id="rId16" Type="http://schemas.openxmlformats.org/officeDocument/2006/relationships/hyperlink" Target="https://www.econlib.org/library/Topics/College/supplyanddemand.html" TargetMode="External"/><Relationship Id="rId11" Type="http://schemas.openxmlformats.org/officeDocument/2006/relationships/hyperlink" Target="https://www.youtube.com/watch?v=SdmWSOC4TrM" TargetMode="External"/><Relationship Id="rId32" Type="http://schemas.openxmlformats.org/officeDocument/2006/relationships/hyperlink" Target="https://ffa.box.com/s/4mq33ycrlwnyiwyi5in72g9zdmatbjy8" TargetMode="External"/><Relationship Id="rId37" Type="http://schemas.openxmlformats.org/officeDocument/2006/relationships/hyperlink" Target="https://www.agmrc.org/" TargetMode="External"/><Relationship Id="rId53" Type="http://schemas.openxmlformats.org/officeDocument/2006/relationships/footer" Target="footer2.xml"/><Relationship Id="rId58" Type="http://schemas.openxmlformats.org/officeDocument/2006/relationships/hyperlink" Target="https://www.iresearchservices.com/5-common-factors-influencing-consumer-behavior/" TargetMode="External"/><Relationship Id="rId74" Type="http://schemas.openxmlformats.org/officeDocument/2006/relationships/hyperlink" Target="http://www.marketlinks.org/library/value-chain-strategy-design-tool-planning" TargetMode="External"/><Relationship Id="rId79" Type="http://schemas.openxmlformats.org/officeDocument/2006/relationships/hyperlink" Target="https://billionsinchange.com" TargetMode="External"/><Relationship Id="rId5" Type="http://schemas.openxmlformats.org/officeDocument/2006/relationships/numbering" Target="numbering.xml"/><Relationship Id="rId90" Type="http://schemas.openxmlformats.org/officeDocument/2006/relationships/diagramLayout" Target="diagrams/layout3.xml"/><Relationship Id="rId95" Type="http://schemas.openxmlformats.org/officeDocument/2006/relationships/hyperlink" Target="https://www.foodchainpartnership.cropscience.bayer.com" TargetMode="External"/><Relationship Id="rId22" Type="http://schemas.openxmlformats.org/officeDocument/2006/relationships/hyperlink" Target="https://billionsinchange.com" TargetMode="External"/><Relationship Id="rId27" Type="http://schemas.openxmlformats.org/officeDocument/2006/relationships/hyperlink" Target="https://FFA.app.box.com/s/9969na39x2qdvy70olfadu3dj1uxae6m" TargetMode="External"/><Relationship Id="rId43" Type="http://schemas.openxmlformats.org/officeDocument/2006/relationships/hyperlink" Target="https://www.ffa.org/participate/awards/agriscience-fair/" TargetMode="External"/><Relationship Id="rId48" Type="http://schemas.openxmlformats.org/officeDocument/2006/relationships/hyperlink" Target="https://vimeo.com/314082126" TargetMode="External"/><Relationship Id="rId64" Type="http://schemas.openxmlformats.org/officeDocument/2006/relationships/hyperlink" Target="https://www.youtube.com/watch?v=SdmWSOC4TrM" TargetMode="External"/><Relationship Id="rId69" Type="http://schemas.openxmlformats.org/officeDocument/2006/relationships/image" Target="media/image10.png"/><Relationship Id="rId80" Type="http://schemas.openxmlformats.org/officeDocument/2006/relationships/diagramData" Target="diagrams/data2.xml"/><Relationship Id="rId85" Type="http://schemas.openxmlformats.org/officeDocument/2006/relationships/hyperlink" Target="https://www.econlib.org/library/Topics/College/supplyanddemand.html" TargetMode="External"/><Relationship Id="rId3" Type="http://schemas.openxmlformats.org/officeDocument/2006/relationships/customXml" Target="../customXml/item3.xml"/><Relationship Id="rId12" Type="http://schemas.openxmlformats.org/officeDocument/2006/relationships/hyperlink" Target="https://youtu.be/oBGH71vqgXU" TargetMode="External"/><Relationship Id="rId17" Type="http://schemas.openxmlformats.org/officeDocument/2006/relationships/hyperlink" Target="https://www.econlib.org/library/Topics/HighSchool/EconomicSystems.html" TargetMode="External"/><Relationship Id="rId25" Type="http://schemas.openxmlformats.org/officeDocument/2006/relationships/hyperlink" Target="https://www.ffa.org/livingtoserve/grants/" TargetMode="External"/><Relationship Id="rId33" Type="http://schemas.openxmlformats.org/officeDocument/2006/relationships/hyperlink" Target="https://www.iresearchservices.com/5-common-factors-influencing-consumer-behavior/" TargetMode="External"/><Relationship Id="rId38" Type="http://schemas.openxmlformats.org/officeDocument/2006/relationships/hyperlink" Target="https://agexplorer.ffa.org/" TargetMode="External"/><Relationship Id="rId46" Type="http://schemas.openxmlformats.org/officeDocument/2006/relationships/hyperlink" Target="https://FFA.app.box.com/s/9969na39x2qdvy70olfadu3dj1uxae6m" TargetMode="External"/><Relationship Id="rId59" Type="http://schemas.openxmlformats.org/officeDocument/2006/relationships/diagramData" Target="diagrams/data1.xml"/><Relationship Id="rId67" Type="http://schemas.openxmlformats.org/officeDocument/2006/relationships/image" Target="media/image9.png"/><Relationship Id="rId20" Type="http://schemas.openxmlformats.org/officeDocument/2006/relationships/hyperlink" Target="https://ffa.box.com/s/y6nkwouskl0z48fqmj2vu5e6s5187dxe" TargetMode="External"/><Relationship Id="rId41" Type="http://schemas.openxmlformats.org/officeDocument/2006/relationships/hyperlink" Target="https://www.youtube.com/watch?v=FkA4Mhhjz40" TargetMode="External"/><Relationship Id="rId54" Type="http://schemas.openxmlformats.org/officeDocument/2006/relationships/header" Target="header2.xml"/><Relationship Id="rId62" Type="http://schemas.openxmlformats.org/officeDocument/2006/relationships/diagramColors" Target="diagrams/colors1.xml"/><Relationship Id="rId70" Type="http://schemas.openxmlformats.org/officeDocument/2006/relationships/image" Target="media/image11.png"/><Relationship Id="rId75" Type="http://schemas.openxmlformats.org/officeDocument/2006/relationships/hyperlink" Target="https://www.ffa.org/value-chain/" TargetMode="External"/><Relationship Id="rId83" Type="http://schemas.openxmlformats.org/officeDocument/2006/relationships/diagramColors" Target="diagrams/colors2.xml"/><Relationship Id="rId88" Type="http://schemas.openxmlformats.org/officeDocument/2006/relationships/hyperlink" Target="https://www.iresearchservices.com/5-common-factors-influencing-consumer-behavior/" TargetMode="External"/><Relationship Id="rId91" Type="http://schemas.openxmlformats.org/officeDocument/2006/relationships/diagramQuickStyle" Target="diagrams/quickStyle3.xml"/><Relationship Id="rId96" Type="http://schemas.openxmlformats.org/officeDocument/2006/relationships/hyperlink" Target="https://www.agmrc.org"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vimeo.com/314082126" TargetMode="External"/><Relationship Id="rId23" Type="http://schemas.openxmlformats.org/officeDocument/2006/relationships/hyperlink" Target="https://www.ffa.org/participate/awards/agriscience-fair/" TargetMode="External"/><Relationship Id="rId28" Type="http://schemas.openxmlformats.org/officeDocument/2006/relationships/hyperlink" Target="https://www.agmrc.org/business-development/valueadded-agriculture" TargetMode="External"/><Relationship Id="rId36" Type="http://schemas.openxmlformats.org/officeDocument/2006/relationships/image" Target="media/image1.png"/><Relationship Id="rId49" Type="http://schemas.openxmlformats.org/officeDocument/2006/relationships/hyperlink" Target="https://vimeo.com/314344941" TargetMode="External"/><Relationship Id="rId57" Type="http://schemas.openxmlformats.org/officeDocument/2006/relationships/hyperlink" Target="https://www.iresearchservices.com/5-common-factors-influencing-consumer-behavior/" TargetMode="External"/><Relationship Id="rId10" Type="http://schemas.openxmlformats.org/officeDocument/2006/relationships/endnotes" Target="endnotes.xml"/><Relationship Id="rId31" Type="http://schemas.openxmlformats.org/officeDocument/2006/relationships/hyperlink" Target="https://ffa.box.com/s/qfmmk607tdrtgh6qvp79gvw1x5o4apdk" TargetMode="External"/><Relationship Id="rId44" Type="http://schemas.openxmlformats.org/officeDocument/2006/relationships/hyperlink" Target="https://agexplorer.ffa.org/" TargetMode="External"/><Relationship Id="rId52" Type="http://schemas.openxmlformats.org/officeDocument/2006/relationships/header" Target="header1.xml"/><Relationship Id="rId60" Type="http://schemas.openxmlformats.org/officeDocument/2006/relationships/diagramLayout" Target="diagrams/layout1.xml"/><Relationship Id="rId65" Type="http://schemas.openxmlformats.org/officeDocument/2006/relationships/hyperlink" Target="https://www.foodchainpartnership.cropscience.bayer.com" TargetMode="External"/><Relationship Id="rId73" Type="http://schemas.openxmlformats.org/officeDocument/2006/relationships/hyperlink" Target="https://FFA.box.com/s/y6nkwouskl0z48fqmj2vu5e6s5187dxe" TargetMode="External"/><Relationship Id="rId78" Type="http://schemas.openxmlformats.org/officeDocument/2006/relationships/hyperlink" Target="https://www.youtube.com/watch?v=FkA4Mhhjz40" TargetMode="External"/><Relationship Id="rId81" Type="http://schemas.openxmlformats.org/officeDocument/2006/relationships/diagramLayout" Target="diagrams/layout2.xml"/><Relationship Id="rId86" Type="http://schemas.openxmlformats.org/officeDocument/2006/relationships/hyperlink" Target="https://www.econlib.org/library/Topics/HighSchool/EconomicSystems.html" TargetMode="External"/><Relationship Id="rId94" Type="http://schemas.openxmlformats.org/officeDocument/2006/relationships/hyperlink" Target="https://www.youtube.com/watch?v=SdmWSOC4TrM"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www.youtube.com/watch?v=FkA4Mhhjz40" TargetMode="External"/><Relationship Id="rId18" Type="http://schemas.openxmlformats.org/officeDocument/2006/relationships/hyperlink" Target="https://www.iresearchservices.com/5-common-factors-influencing-consumer-behavior/" TargetMode="External"/><Relationship Id="rId39" Type="http://schemas.openxmlformats.org/officeDocument/2006/relationships/hyperlink" Target="https://FFA.box.com/s/y6nkwouskl0z48fqmj2vu5e6s5187dxe" TargetMode="External"/><Relationship Id="rId34" Type="http://schemas.openxmlformats.org/officeDocument/2006/relationships/hyperlink" Target="https://www.youtube.com/watch?v=SdmWSOC4TrM" TargetMode="External"/><Relationship Id="rId50" Type="http://schemas.openxmlformats.org/officeDocument/2006/relationships/hyperlink" Target="https://vimeo.com/314082126" TargetMode="External"/><Relationship Id="rId55" Type="http://schemas.openxmlformats.org/officeDocument/2006/relationships/hyperlink" Target="https://www.econlib.org/library/Topics/College/supplyanddemand.html" TargetMode="External"/><Relationship Id="rId76" Type="http://schemas.openxmlformats.org/officeDocument/2006/relationships/image" Target="media/image13.png"/><Relationship Id="rId97"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image" Target="media/image12.png"/><Relationship Id="rId92" Type="http://schemas.openxmlformats.org/officeDocument/2006/relationships/diagramColors" Target="diagrams/colors3.xml"/><Relationship Id="rId2" Type="http://schemas.openxmlformats.org/officeDocument/2006/relationships/customXml" Target="../customXml/item2.xml"/><Relationship Id="rId29" Type="http://schemas.openxmlformats.org/officeDocument/2006/relationships/hyperlink" Target="https://piktochart.com/formats/infographics/" TargetMode="External"/><Relationship Id="rId24" Type="http://schemas.openxmlformats.org/officeDocument/2006/relationships/hyperlink" Target="https://agexplorer.ffa.org/" TargetMode="External"/><Relationship Id="rId40" Type="http://schemas.openxmlformats.org/officeDocument/2006/relationships/hyperlink" Target="http://www.marketlinks.org/library/value-chain-strategy-design-tool-planning" TargetMode="External"/><Relationship Id="rId45" Type="http://schemas.openxmlformats.org/officeDocument/2006/relationships/hyperlink" Target="https://www.ffa.org/livingtoserve/grants/" TargetMode="External"/><Relationship Id="rId66" Type="http://schemas.openxmlformats.org/officeDocument/2006/relationships/hyperlink" Target="https://www.agmrc.org/value-added-agriculture/what-is-value-added-agriculture" TargetMode="External"/><Relationship Id="rId87" Type="http://schemas.openxmlformats.org/officeDocument/2006/relationships/hyperlink" Target="https://www.iresearchservices.com/5-common-factors-influencing-consumer-behavior/" TargetMode="External"/><Relationship Id="rId61" Type="http://schemas.openxmlformats.org/officeDocument/2006/relationships/diagramQuickStyle" Target="diagrams/quickStyle1.xml"/><Relationship Id="rId82" Type="http://schemas.openxmlformats.org/officeDocument/2006/relationships/diagramQuickStyle" Target="diagrams/quickStyle2.xml"/><Relationship Id="rId19" Type="http://schemas.openxmlformats.org/officeDocument/2006/relationships/hyperlink" Target="https://www.foodchainpartnership.cropscience.bayer.com" TargetMode="External"/><Relationship Id="rId14" Type="http://schemas.openxmlformats.org/officeDocument/2006/relationships/hyperlink" Target="https://vimeo.com/314344941" TargetMode="External"/><Relationship Id="rId30" Type="http://schemas.openxmlformats.org/officeDocument/2006/relationships/hyperlink" Target="https://www.canva.com" TargetMode="External"/><Relationship Id="rId35" Type="http://schemas.openxmlformats.org/officeDocument/2006/relationships/hyperlink" Target="https://www.foodchainpartnership.cropscience.bayer.com" TargetMode="External"/><Relationship Id="rId56" Type="http://schemas.openxmlformats.org/officeDocument/2006/relationships/hyperlink" Target="https://www.econlib.org/library/Topics/HighSchool/EconomicSystems.html" TargetMode="External"/><Relationship Id="rId77" Type="http://schemas.openxmlformats.org/officeDocument/2006/relationships/header" Target="header3.xml"/><Relationship Id="rId8" Type="http://schemas.openxmlformats.org/officeDocument/2006/relationships/webSettings" Target="webSettings.xml"/><Relationship Id="rId51" Type="http://schemas.openxmlformats.org/officeDocument/2006/relationships/footer" Target="footer1.xml"/><Relationship Id="rId72" Type="http://schemas.openxmlformats.org/officeDocument/2006/relationships/hyperlink" Target="https://agexplorer.ffa.org/" TargetMode="External"/><Relationship Id="rId93" Type="http://schemas.microsoft.com/office/2007/relationships/diagramDrawing" Target="diagrams/drawing3.xml"/><Relationship Id="rId98"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emf"/></Relationships>
</file>

<file path=word/_rels/footer2.xml.rels><?xml version="1.0" encoding="UTF-8" standalone="yes"?>
<Relationships xmlns="http://schemas.openxmlformats.org/package/2006/relationships"><Relationship Id="rId1" Type="http://schemas.openxmlformats.org/officeDocument/2006/relationships/image" Target="media/image2.emf"/></Relationships>
</file>

<file path=word/_rels/header1.xml.rels><?xml version="1.0" encoding="UTF-8" standalone="yes"?>
<Relationships xmlns="http://schemas.openxmlformats.org/package/2006/relationships"><Relationship Id="rId1" Type="http://schemas.openxmlformats.org/officeDocument/2006/relationships/image" Target="media/image3.jpg"/></Relationships>
</file>

<file path=word/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5" Type="http://schemas.openxmlformats.org/officeDocument/2006/relationships/image" Target="../media/image8.jpg"/><Relationship Id="rId4" Type="http://schemas.openxmlformats.org/officeDocument/2006/relationships/image" Target="../media/image7.jpg"/></Relationships>
</file>

<file path=word/diagrams/_rels/data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5" Type="http://schemas.openxmlformats.org/officeDocument/2006/relationships/image" Target="../media/image8.jpg"/><Relationship Id="rId4" Type="http://schemas.openxmlformats.org/officeDocument/2006/relationships/image" Target="../media/image7.jpg"/></Relationships>
</file>

<file path=word/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5" Type="http://schemas.openxmlformats.org/officeDocument/2006/relationships/image" Target="../media/image8.jpg"/><Relationship Id="rId4" Type="http://schemas.openxmlformats.org/officeDocument/2006/relationships/image" Target="../media/image7.jpg"/></Relationships>
</file>

<file path=word/diagrams/_rels/drawing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5" Type="http://schemas.openxmlformats.org/officeDocument/2006/relationships/image" Target="../media/image8.jpg"/><Relationship Id="rId4" Type="http://schemas.openxmlformats.org/officeDocument/2006/relationships/image" Target="../media/image7.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6ADAF97-143A-5346-8002-A4AED4F4F199}" type="doc">
      <dgm:prSet loTypeId="urn:microsoft.com/office/officeart/2005/8/layout/vList4" loCatId="" qsTypeId="urn:microsoft.com/office/officeart/2005/8/quickstyle/simple4" qsCatId="simple" csTypeId="urn:microsoft.com/office/officeart/2005/8/colors/accent1_2" csCatId="accent1" phldr="1"/>
      <dgm:spPr/>
      <dgm:t>
        <a:bodyPr/>
        <a:lstStyle/>
        <a:p>
          <a:endParaRPr lang="en-US"/>
        </a:p>
      </dgm:t>
    </dgm:pt>
    <dgm:pt modelId="{8A317964-628F-5C49-8A69-E6F7D4F6F54A}">
      <dgm:prSet phldrT="[Text]" custT="1"/>
      <dgm:spPr>
        <a:noFill/>
        <a:ln>
          <a:solidFill>
            <a:schemeClr val="accent1"/>
          </a:solidFill>
        </a:ln>
      </dgm:spPr>
      <dgm:t>
        <a:bodyPr/>
        <a:lstStyle/>
        <a:p>
          <a:r>
            <a:rPr lang="en-US" sz="1200" b="1">
              <a:solidFill>
                <a:schemeClr val="tx2"/>
              </a:solidFill>
              <a:effectLst/>
              <a:latin typeface="Verdana" charset="0"/>
              <a:ea typeface="Verdana" charset="0"/>
              <a:cs typeface="Verdana" charset="0"/>
            </a:rPr>
            <a:t>Marketing Campaigns</a:t>
          </a:r>
        </a:p>
        <a:p>
          <a:endParaRPr lang="en-US" sz="1200" b="1">
            <a:solidFill>
              <a:schemeClr val="tx2"/>
            </a:solidFill>
            <a:effectLst/>
            <a:latin typeface="Verdana" charset="0"/>
            <a:ea typeface="Verdana" charset="0"/>
            <a:cs typeface="Verdana" charset="0"/>
          </a:endParaRPr>
        </a:p>
        <a:p>
          <a:endParaRPr lang="en-US" sz="1200" b="1">
            <a:solidFill>
              <a:schemeClr val="tx2"/>
            </a:solidFill>
            <a:effectLst/>
            <a:latin typeface="Verdana" charset="0"/>
            <a:ea typeface="Verdana" charset="0"/>
            <a:cs typeface="Verdana" charset="0"/>
          </a:endParaRPr>
        </a:p>
      </dgm:t>
    </dgm:pt>
    <dgm:pt modelId="{6B9BADC5-32A4-D94B-9430-1206281699DD}" type="parTrans" cxnId="{0BA51DDB-4D17-2F40-97F4-0A23CACC7BC4}">
      <dgm:prSet/>
      <dgm:spPr/>
      <dgm:t>
        <a:bodyPr/>
        <a:lstStyle/>
        <a:p>
          <a:endParaRPr lang="en-US"/>
        </a:p>
      </dgm:t>
    </dgm:pt>
    <dgm:pt modelId="{6EAAA8FA-75E7-3445-8A62-FAE0DB7044B2}" type="sibTrans" cxnId="{0BA51DDB-4D17-2F40-97F4-0A23CACC7BC4}">
      <dgm:prSet/>
      <dgm:spPr/>
      <dgm:t>
        <a:bodyPr/>
        <a:lstStyle/>
        <a:p>
          <a:endParaRPr lang="en-US"/>
        </a:p>
      </dgm:t>
    </dgm:pt>
    <dgm:pt modelId="{172E3E86-433C-9940-BA67-FD852B67AEA0}">
      <dgm:prSet phldrT="[Text]" custT="1"/>
      <dgm:spPr>
        <a:noFill/>
        <a:ln>
          <a:solidFill>
            <a:schemeClr val="accent1"/>
          </a:solidFill>
        </a:ln>
      </dgm:spPr>
      <dgm:t>
        <a:bodyPr/>
        <a:lstStyle/>
        <a:p>
          <a:r>
            <a:rPr lang="en-US" sz="1200" b="1">
              <a:solidFill>
                <a:schemeClr val="tx2"/>
              </a:solidFill>
              <a:effectLst/>
              <a:latin typeface="Verdana" charset="0"/>
              <a:ea typeface="Verdana" charset="0"/>
              <a:cs typeface="Verdana" charset="0"/>
            </a:rPr>
            <a:t>Economic Campaigns</a:t>
          </a:r>
        </a:p>
        <a:p>
          <a:endParaRPr lang="en-US" sz="1200" b="1">
            <a:solidFill>
              <a:schemeClr val="tx2"/>
            </a:solidFill>
            <a:effectLst/>
            <a:latin typeface="Verdana" charset="0"/>
            <a:ea typeface="Verdana" charset="0"/>
            <a:cs typeface="Verdana" charset="0"/>
          </a:endParaRPr>
        </a:p>
        <a:p>
          <a:endParaRPr lang="en-US" sz="1200" b="1">
            <a:solidFill>
              <a:schemeClr val="tx2"/>
            </a:solidFill>
            <a:effectLst/>
            <a:latin typeface="Verdana" charset="0"/>
            <a:ea typeface="Verdana" charset="0"/>
            <a:cs typeface="Verdana" charset="0"/>
          </a:endParaRPr>
        </a:p>
      </dgm:t>
    </dgm:pt>
    <dgm:pt modelId="{1E7B215C-429F-B741-838D-F2C61B904754}" type="parTrans" cxnId="{B4507F5E-C107-B346-B898-6FC570E9B453}">
      <dgm:prSet/>
      <dgm:spPr/>
      <dgm:t>
        <a:bodyPr/>
        <a:lstStyle/>
        <a:p>
          <a:endParaRPr lang="en-US"/>
        </a:p>
      </dgm:t>
    </dgm:pt>
    <dgm:pt modelId="{C542A173-6F7C-554A-9BA1-B034998F24E8}" type="sibTrans" cxnId="{B4507F5E-C107-B346-B898-6FC570E9B453}">
      <dgm:prSet/>
      <dgm:spPr/>
      <dgm:t>
        <a:bodyPr/>
        <a:lstStyle/>
        <a:p>
          <a:endParaRPr lang="en-US"/>
        </a:p>
      </dgm:t>
    </dgm:pt>
    <dgm:pt modelId="{3E5CD816-BFBF-DD4E-B925-CECCEFDA4BDF}">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Personal Preferences</a:t>
          </a:r>
        </a:p>
        <a:p>
          <a:endParaRPr lang="en-US" sz="1200" b="1">
            <a:solidFill>
              <a:schemeClr val="tx2"/>
            </a:solidFill>
            <a:latin typeface="Verdana" charset="0"/>
            <a:ea typeface="Verdana" charset="0"/>
            <a:cs typeface="Verdana" charset="0"/>
          </a:endParaRPr>
        </a:p>
        <a:p>
          <a:endParaRPr lang="en-US" sz="1200" b="1">
            <a:solidFill>
              <a:schemeClr val="tx2"/>
            </a:solidFill>
            <a:latin typeface="Verdana" charset="0"/>
            <a:ea typeface="Verdana" charset="0"/>
            <a:cs typeface="Verdana" charset="0"/>
          </a:endParaRPr>
        </a:p>
      </dgm:t>
    </dgm:pt>
    <dgm:pt modelId="{527ED90C-D1BB-484E-8BB2-F7B431AFFB35}" type="parTrans" cxnId="{FC7109E0-72FC-C742-8A3E-4684103B68C6}">
      <dgm:prSet/>
      <dgm:spPr/>
      <dgm:t>
        <a:bodyPr/>
        <a:lstStyle/>
        <a:p>
          <a:endParaRPr lang="en-US"/>
        </a:p>
      </dgm:t>
    </dgm:pt>
    <dgm:pt modelId="{FFFDC2E7-1579-1B42-AE77-7D5215F01554}" type="sibTrans" cxnId="{FC7109E0-72FC-C742-8A3E-4684103B68C6}">
      <dgm:prSet/>
      <dgm:spPr/>
      <dgm:t>
        <a:bodyPr/>
        <a:lstStyle/>
        <a:p>
          <a:endParaRPr lang="en-US"/>
        </a:p>
      </dgm:t>
    </dgm:pt>
    <dgm:pt modelId="{95EE3066-C1E4-6049-81D1-E8B07AFBD76B}">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Group Influence</a:t>
          </a:r>
        </a:p>
        <a:p>
          <a:endParaRPr lang="en-US" sz="1200" b="1">
            <a:solidFill>
              <a:schemeClr val="tx2"/>
            </a:solidFill>
            <a:latin typeface="Verdana" charset="0"/>
            <a:ea typeface="Verdana" charset="0"/>
            <a:cs typeface="Verdana" charset="0"/>
          </a:endParaRPr>
        </a:p>
        <a:p>
          <a:endParaRPr lang="en-US" sz="1200" b="1">
            <a:solidFill>
              <a:schemeClr val="tx2"/>
            </a:solidFill>
            <a:latin typeface="Verdana" charset="0"/>
            <a:ea typeface="Verdana" charset="0"/>
            <a:cs typeface="Verdana" charset="0"/>
          </a:endParaRPr>
        </a:p>
      </dgm:t>
    </dgm:pt>
    <dgm:pt modelId="{C6DC3C92-23EE-7B4F-88BF-DBA7B182BA4C}" type="parTrans" cxnId="{DF9AB8CA-8CB4-F946-BE78-F60008557FED}">
      <dgm:prSet/>
      <dgm:spPr/>
      <dgm:t>
        <a:bodyPr/>
        <a:lstStyle/>
        <a:p>
          <a:endParaRPr lang="en-US"/>
        </a:p>
      </dgm:t>
    </dgm:pt>
    <dgm:pt modelId="{7169305B-41F5-5642-A764-83ACB3158BD9}" type="sibTrans" cxnId="{DF9AB8CA-8CB4-F946-BE78-F60008557FED}">
      <dgm:prSet/>
      <dgm:spPr/>
      <dgm:t>
        <a:bodyPr/>
        <a:lstStyle/>
        <a:p>
          <a:endParaRPr lang="en-US"/>
        </a:p>
      </dgm:t>
    </dgm:pt>
    <dgm:pt modelId="{1D6F6B30-F40B-A942-AF22-D8A59B50803E}">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Purchasing Power</a:t>
          </a:r>
        </a:p>
        <a:p>
          <a:endParaRPr lang="en-US" sz="1200" b="1">
            <a:solidFill>
              <a:schemeClr val="tx2"/>
            </a:solidFill>
            <a:latin typeface="Verdana" charset="0"/>
            <a:ea typeface="Verdana" charset="0"/>
            <a:cs typeface="Verdana" charset="0"/>
          </a:endParaRPr>
        </a:p>
        <a:p>
          <a:endParaRPr lang="en-US" sz="1200" b="1">
            <a:solidFill>
              <a:schemeClr val="tx2"/>
            </a:solidFill>
            <a:latin typeface="Verdana" charset="0"/>
            <a:ea typeface="Verdana" charset="0"/>
            <a:cs typeface="Verdana" charset="0"/>
          </a:endParaRPr>
        </a:p>
      </dgm:t>
    </dgm:pt>
    <dgm:pt modelId="{C8E43A1B-6EFC-C54D-9158-3003DAB3EEE7}" type="parTrans" cxnId="{7D8134C3-ED47-5D4B-A2C2-8E1CD72B262D}">
      <dgm:prSet/>
      <dgm:spPr/>
      <dgm:t>
        <a:bodyPr/>
        <a:lstStyle/>
        <a:p>
          <a:endParaRPr lang="en-US"/>
        </a:p>
      </dgm:t>
    </dgm:pt>
    <dgm:pt modelId="{2ABFF3E2-D33C-8144-8926-C6F1CF0EA447}" type="sibTrans" cxnId="{7D8134C3-ED47-5D4B-A2C2-8E1CD72B262D}">
      <dgm:prSet/>
      <dgm:spPr/>
      <dgm:t>
        <a:bodyPr/>
        <a:lstStyle/>
        <a:p>
          <a:endParaRPr lang="en-US"/>
        </a:p>
      </dgm:t>
    </dgm:pt>
    <dgm:pt modelId="{E6C2D845-5247-3949-8620-7992F119F5BB}" type="pres">
      <dgm:prSet presAssocID="{16ADAF97-143A-5346-8002-A4AED4F4F199}" presName="linear" presStyleCnt="0">
        <dgm:presLayoutVars>
          <dgm:dir/>
          <dgm:resizeHandles val="exact"/>
        </dgm:presLayoutVars>
      </dgm:prSet>
      <dgm:spPr/>
    </dgm:pt>
    <dgm:pt modelId="{925C2946-9B60-C24D-BBC6-ECE4B4305D8C}" type="pres">
      <dgm:prSet presAssocID="{8A317964-628F-5C49-8A69-E6F7D4F6F54A}" presName="comp" presStyleCnt="0"/>
      <dgm:spPr/>
    </dgm:pt>
    <dgm:pt modelId="{279790F8-C9A0-1143-B3E4-69F4117DB308}" type="pres">
      <dgm:prSet presAssocID="{8A317964-628F-5C49-8A69-E6F7D4F6F54A}" presName="box" presStyleLbl="node1" presStyleIdx="0" presStyleCnt="5"/>
      <dgm:spPr/>
    </dgm:pt>
    <dgm:pt modelId="{CCE68255-314F-034C-8CB4-59039EF54662}" type="pres">
      <dgm:prSet presAssocID="{8A317964-628F-5C49-8A69-E6F7D4F6F54A}"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dgm:spPr>
    </dgm:pt>
    <dgm:pt modelId="{4A229760-FC0B-8640-AB4D-32B62E7AFAD9}" type="pres">
      <dgm:prSet presAssocID="{8A317964-628F-5C49-8A69-E6F7D4F6F54A}" presName="text" presStyleLbl="node1" presStyleIdx="0" presStyleCnt="5">
        <dgm:presLayoutVars>
          <dgm:bulletEnabled val="1"/>
        </dgm:presLayoutVars>
      </dgm:prSet>
      <dgm:spPr/>
    </dgm:pt>
    <dgm:pt modelId="{4CF3C2CE-3AC9-B64A-966F-75D5943F6A24}" type="pres">
      <dgm:prSet presAssocID="{6EAAA8FA-75E7-3445-8A62-FAE0DB7044B2}" presName="spacer" presStyleCnt="0"/>
      <dgm:spPr/>
    </dgm:pt>
    <dgm:pt modelId="{97CE7C5A-B2D1-C345-87AB-0958A0FD1B4A}" type="pres">
      <dgm:prSet presAssocID="{172E3E86-433C-9940-BA67-FD852B67AEA0}" presName="comp" presStyleCnt="0"/>
      <dgm:spPr/>
    </dgm:pt>
    <dgm:pt modelId="{1C0FD82B-3528-7348-AB4D-6E01490C9751}" type="pres">
      <dgm:prSet presAssocID="{172E3E86-433C-9940-BA67-FD852B67AEA0}" presName="box" presStyleLbl="node1" presStyleIdx="1" presStyleCnt="5"/>
      <dgm:spPr/>
    </dgm:pt>
    <dgm:pt modelId="{FF9ADE67-5476-B044-9280-21F22CD405AF}" type="pres">
      <dgm:prSet presAssocID="{172E3E86-433C-9940-BA67-FD852B67AEA0}" presName="img"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t="-12000" b="-12000"/>
          </a:stretch>
        </a:blipFill>
      </dgm:spPr>
    </dgm:pt>
    <dgm:pt modelId="{220E6493-1A8E-3D45-86BC-F220AD15DA08}" type="pres">
      <dgm:prSet presAssocID="{172E3E86-433C-9940-BA67-FD852B67AEA0}" presName="text" presStyleLbl="node1" presStyleIdx="1" presStyleCnt="5">
        <dgm:presLayoutVars>
          <dgm:bulletEnabled val="1"/>
        </dgm:presLayoutVars>
      </dgm:prSet>
      <dgm:spPr/>
    </dgm:pt>
    <dgm:pt modelId="{F1A3EC23-A1C6-4743-B4AF-CD7A14E43C4E}" type="pres">
      <dgm:prSet presAssocID="{C542A173-6F7C-554A-9BA1-B034998F24E8}" presName="spacer" presStyleCnt="0"/>
      <dgm:spPr/>
    </dgm:pt>
    <dgm:pt modelId="{0D7DBBAC-0CBB-1446-ADD2-FE84499A77AE}" type="pres">
      <dgm:prSet presAssocID="{3E5CD816-BFBF-DD4E-B925-CECCEFDA4BDF}" presName="comp" presStyleCnt="0"/>
      <dgm:spPr/>
    </dgm:pt>
    <dgm:pt modelId="{BB42FA62-706D-3A48-B09F-49BFB3FB6F44}" type="pres">
      <dgm:prSet presAssocID="{3E5CD816-BFBF-DD4E-B925-CECCEFDA4BDF}" presName="box" presStyleLbl="node1" presStyleIdx="2" presStyleCnt="5"/>
      <dgm:spPr/>
    </dgm:pt>
    <dgm:pt modelId="{50FCE308-2B8C-5347-B408-F5BE0401303A}" type="pres">
      <dgm:prSet presAssocID="{3E5CD816-BFBF-DD4E-B925-CECCEFDA4BDF}" presName="img"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t="-66000" b="-66000"/>
          </a:stretch>
        </a:blipFill>
      </dgm:spPr>
    </dgm:pt>
    <dgm:pt modelId="{319DE4F0-1C26-644E-830F-8C00FEE102FE}" type="pres">
      <dgm:prSet presAssocID="{3E5CD816-BFBF-DD4E-B925-CECCEFDA4BDF}" presName="text" presStyleLbl="node1" presStyleIdx="2" presStyleCnt="5">
        <dgm:presLayoutVars>
          <dgm:bulletEnabled val="1"/>
        </dgm:presLayoutVars>
      </dgm:prSet>
      <dgm:spPr/>
    </dgm:pt>
    <dgm:pt modelId="{79D02D75-1CAA-4E4D-93BD-2E0F3408F989}" type="pres">
      <dgm:prSet presAssocID="{FFFDC2E7-1579-1B42-AE77-7D5215F01554}" presName="spacer" presStyleCnt="0"/>
      <dgm:spPr/>
    </dgm:pt>
    <dgm:pt modelId="{63A3B2C7-F8E0-4C44-A831-A7D46FFF9BB0}" type="pres">
      <dgm:prSet presAssocID="{95EE3066-C1E4-6049-81D1-E8B07AFBD76B}" presName="comp" presStyleCnt="0"/>
      <dgm:spPr/>
    </dgm:pt>
    <dgm:pt modelId="{A33A0A8A-80A0-494F-9FBF-3C389E8B344F}" type="pres">
      <dgm:prSet presAssocID="{95EE3066-C1E4-6049-81D1-E8B07AFBD76B}" presName="box" presStyleLbl="node1" presStyleIdx="3" presStyleCnt="5"/>
      <dgm:spPr/>
    </dgm:pt>
    <dgm:pt modelId="{3AA83C8D-6CE4-C244-8F1E-7905B6EDD64C}" type="pres">
      <dgm:prSet presAssocID="{95EE3066-C1E4-6049-81D1-E8B07AFBD76B}" presName="img"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dgm:spPr>
    </dgm:pt>
    <dgm:pt modelId="{9B9ADF0F-4E4A-CF4F-AE19-0FBCB4ACDA42}" type="pres">
      <dgm:prSet presAssocID="{95EE3066-C1E4-6049-81D1-E8B07AFBD76B}" presName="text" presStyleLbl="node1" presStyleIdx="3" presStyleCnt="5">
        <dgm:presLayoutVars>
          <dgm:bulletEnabled val="1"/>
        </dgm:presLayoutVars>
      </dgm:prSet>
      <dgm:spPr/>
    </dgm:pt>
    <dgm:pt modelId="{7AD229FB-EEA7-D846-938D-2F49DE868AE3}" type="pres">
      <dgm:prSet presAssocID="{7169305B-41F5-5642-A764-83ACB3158BD9}" presName="spacer" presStyleCnt="0"/>
      <dgm:spPr/>
    </dgm:pt>
    <dgm:pt modelId="{725B16A8-1F00-8C42-8BCF-024B2705B66C}" type="pres">
      <dgm:prSet presAssocID="{1D6F6B30-F40B-A942-AF22-D8A59B50803E}" presName="comp" presStyleCnt="0"/>
      <dgm:spPr/>
    </dgm:pt>
    <dgm:pt modelId="{E958C527-B28D-3F4B-B9E2-A855C76242D7}" type="pres">
      <dgm:prSet presAssocID="{1D6F6B30-F40B-A942-AF22-D8A59B50803E}" presName="box" presStyleLbl="node1" presStyleIdx="4" presStyleCnt="5"/>
      <dgm:spPr/>
    </dgm:pt>
    <dgm:pt modelId="{AB36676D-4072-8344-9368-A113E375F712}" type="pres">
      <dgm:prSet presAssocID="{1D6F6B30-F40B-A942-AF22-D8A59B50803E}" presName="img"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12000" b="-12000"/>
          </a:stretch>
        </a:blipFill>
      </dgm:spPr>
    </dgm:pt>
    <dgm:pt modelId="{E82BA080-E59D-984C-95F8-E36AA7891420}" type="pres">
      <dgm:prSet presAssocID="{1D6F6B30-F40B-A942-AF22-D8A59B50803E}" presName="text" presStyleLbl="node1" presStyleIdx="4" presStyleCnt="5">
        <dgm:presLayoutVars>
          <dgm:bulletEnabled val="1"/>
        </dgm:presLayoutVars>
      </dgm:prSet>
      <dgm:spPr/>
    </dgm:pt>
  </dgm:ptLst>
  <dgm:cxnLst>
    <dgm:cxn modelId="{788FA200-067C-9449-AA09-B3628F425560}" type="presOf" srcId="{16ADAF97-143A-5346-8002-A4AED4F4F199}" destId="{E6C2D845-5247-3949-8620-7992F119F5BB}" srcOrd="0" destOrd="0" presId="urn:microsoft.com/office/officeart/2005/8/layout/vList4"/>
    <dgm:cxn modelId="{FF7C471A-5B00-0B45-A83E-4F36E715BBAC}" type="presOf" srcId="{95EE3066-C1E4-6049-81D1-E8B07AFBD76B}" destId="{9B9ADF0F-4E4A-CF4F-AE19-0FBCB4ACDA42}" srcOrd="1" destOrd="0" presId="urn:microsoft.com/office/officeart/2005/8/layout/vList4"/>
    <dgm:cxn modelId="{C772691A-FAB0-5F4A-8928-9F573BD88B70}" type="presOf" srcId="{3E5CD816-BFBF-DD4E-B925-CECCEFDA4BDF}" destId="{BB42FA62-706D-3A48-B09F-49BFB3FB6F44}" srcOrd="0" destOrd="0" presId="urn:microsoft.com/office/officeart/2005/8/layout/vList4"/>
    <dgm:cxn modelId="{440B6C1F-104A-7045-9A9C-89F308DF3BC1}" type="presOf" srcId="{1D6F6B30-F40B-A942-AF22-D8A59B50803E}" destId="{E82BA080-E59D-984C-95F8-E36AA7891420}" srcOrd="1" destOrd="0" presId="urn:microsoft.com/office/officeart/2005/8/layout/vList4"/>
    <dgm:cxn modelId="{3B422C2B-005B-C14D-AF50-FEA58A31A0CC}" type="presOf" srcId="{172E3E86-433C-9940-BA67-FD852B67AEA0}" destId="{220E6493-1A8E-3D45-86BC-F220AD15DA08}" srcOrd="1" destOrd="0" presId="urn:microsoft.com/office/officeart/2005/8/layout/vList4"/>
    <dgm:cxn modelId="{B4507F5E-C107-B346-B898-6FC570E9B453}" srcId="{16ADAF97-143A-5346-8002-A4AED4F4F199}" destId="{172E3E86-433C-9940-BA67-FD852B67AEA0}" srcOrd="1" destOrd="0" parTransId="{1E7B215C-429F-B741-838D-F2C61B904754}" sibTransId="{C542A173-6F7C-554A-9BA1-B034998F24E8}"/>
    <dgm:cxn modelId="{5BEA4543-021F-0D45-B4D2-00FBA2E64C73}" type="presOf" srcId="{95EE3066-C1E4-6049-81D1-E8B07AFBD76B}" destId="{A33A0A8A-80A0-494F-9FBF-3C389E8B344F}" srcOrd="0" destOrd="0" presId="urn:microsoft.com/office/officeart/2005/8/layout/vList4"/>
    <dgm:cxn modelId="{DA709568-E56C-9740-A0C5-FAF51DD7F1B6}" type="presOf" srcId="{3E5CD816-BFBF-DD4E-B925-CECCEFDA4BDF}" destId="{319DE4F0-1C26-644E-830F-8C00FEE102FE}" srcOrd="1" destOrd="0" presId="urn:microsoft.com/office/officeart/2005/8/layout/vList4"/>
    <dgm:cxn modelId="{47638F57-4106-5445-80EE-164E2965D06A}" type="presOf" srcId="{172E3E86-433C-9940-BA67-FD852B67AEA0}" destId="{1C0FD82B-3528-7348-AB4D-6E01490C9751}" srcOrd="0" destOrd="0" presId="urn:microsoft.com/office/officeart/2005/8/layout/vList4"/>
    <dgm:cxn modelId="{7A97D67B-0148-874A-A831-47C3EEA53E9B}" type="presOf" srcId="{8A317964-628F-5C49-8A69-E6F7D4F6F54A}" destId="{4A229760-FC0B-8640-AB4D-32B62E7AFAD9}" srcOrd="1" destOrd="0" presId="urn:microsoft.com/office/officeart/2005/8/layout/vList4"/>
    <dgm:cxn modelId="{7D8134C3-ED47-5D4B-A2C2-8E1CD72B262D}" srcId="{16ADAF97-143A-5346-8002-A4AED4F4F199}" destId="{1D6F6B30-F40B-A942-AF22-D8A59B50803E}" srcOrd="4" destOrd="0" parTransId="{C8E43A1B-6EFC-C54D-9158-3003DAB3EEE7}" sibTransId="{2ABFF3E2-D33C-8144-8926-C6F1CF0EA447}"/>
    <dgm:cxn modelId="{DF9AB8CA-8CB4-F946-BE78-F60008557FED}" srcId="{16ADAF97-143A-5346-8002-A4AED4F4F199}" destId="{95EE3066-C1E4-6049-81D1-E8B07AFBD76B}" srcOrd="3" destOrd="0" parTransId="{C6DC3C92-23EE-7B4F-88BF-DBA7B182BA4C}" sibTransId="{7169305B-41F5-5642-A764-83ACB3158BD9}"/>
    <dgm:cxn modelId="{2B9A12DA-FEC4-4A40-9089-720E06678542}" type="presOf" srcId="{8A317964-628F-5C49-8A69-E6F7D4F6F54A}" destId="{279790F8-C9A0-1143-B3E4-69F4117DB308}" srcOrd="0" destOrd="0" presId="urn:microsoft.com/office/officeart/2005/8/layout/vList4"/>
    <dgm:cxn modelId="{0BA51DDB-4D17-2F40-97F4-0A23CACC7BC4}" srcId="{16ADAF97-143A-5346-8002-A4AED4F4F199}" destId="{8A317964-628F-5C49-8A69-E6F7D4F6F54A}" srcOrd="0" destOrd="0" parTransId="{6B9BADC5-32A4-D94B-9430-1206281699DD}" sibTransId="{6EAAA8FA-75E7-3445-8A62-FAE0DB7044B2}"/>
    <dgm:cxn modelId="{FC7109E0-72FC-C742-8A3E-4684103B68C6}" srcId="{16ADAF97-143A-5346-8002-A4AED4F4F199}" destId="{3E5CD816-BFBF-DD4E-B925-CECCEFDA4BDF}" srcOrd="2" destOrd="0" parTransId="{527ED90C-D1BB-484E-8BB2-F7B431AFFB35}" sibTransId="{FFFDC2E7-1579-1B42-AE77-7D5215F01554}"/>
    <dgm:cxn modelId="{EF26ABF5-7C9D-6341-9901-723978F892D3}" type="presOf" srcId="{1D6F6B30-F40B-A942-AF22-D8A59B50803E}" destId="{E958C527-B28D-3F4B-B9E2-A855C76242D7}" srcOrd="0" destOrd="0" presId="urn:microsoft.com/office/officeart/2005/8/layout/vList4"/>
    <dgm:cxn modelId="{279B053D-988E-8543-9028-71F653EE9CF8}" type="presParOf" srcId="{E6C2D845-5247-3949-8620-7992F119F5BB}" destId="{925C2946-9B60-C24D-BBC6-ECE4B4305D8C}" srcOrd="0" destOrd="0" presId="urn:microsoft.com/office/officeart/2005/8/layout/vList4"/>
    <dgm:cxn modelId="{13966972-1930-8540-A667-E1B01FB3758A}" type="presParOf" srcId="{925C2946-9B60-C24D-BBC6-ECE4B4305D8C}" destId="{279790F8-C9A0-1143-B3E4-69F4117DB308}" srcOrd="0" destOrd="0" presId="urn:microsoft.com/office/officeart/2005/8/layout/vList4"/>
    <dgm:cxn modelId="{C3414D7A-6438-AF4A-A594-08E0857125A6}" type="presParOf" srcId="{925C2946-9B60-C24D-BBC6-ECE4B4305D8C}" destId="{CCE68255-314F-034C-8CB4-59039EF54662}" srcOrd="1" destOrd="0" presId="urn:microsoft.com/office/officeart/2005/8/layout/vList4"/>
    <dgm:cxn modelId="{A612128F-B2F9-F449-B09C-2BBB4C9A872D}" type="presParOf" srcId="{925C2946-9B60-C24D-BBC6-ECE4B4305D8C}" destId="{4A229760-FC0B-8640-AB4D-32B62E7AFAD9}" srcOrd="2" destOrd="0" presId="urn:microsoft.com/office/officeart/2005/8/layout/vList4"/>
    <dgm:cxn modelId="{D08DC096-3CB3-2D4F-A1F4-47D32D9B2BAD}" type="presParOf" srcId="{E6C2D845-5247-3949-8620-7992F119F5BB}" destId="{4CF3C2CE-3AC9-B64A-966F-75D5943F6A24}" srcOrd="1" destOrd="0" presId="urn:microsoft.com/office/officeart/2005/8/layout/vList4"/>
    <dgm:cxn modelId="{5C18444D-2A5C-884E-A233-911C4CFD879F}" type="presParOf" srcId="{E6C2D845-5247-3949-8620-7992F119F5BB}" destId="{97CE7C5A-B2D1-C345-87AB-0958A0FD1B4A}" srcOrd="2" destOrd="0" presId="urn:microsoft.com/office/officeart/2005/8/layout/vList4"/>
    <dgm:cxn modelId="{A9B5148B-F018-B44B-883A-A2AFDF24AA33}" type="presParOf" srcId="{97CE7C5A-B2D1-C345-87AB-0958A0FD1B4A}" destId="{1C0FD82B-3528-7348-AB4D-6E01490C9751}" srcOrd="0" destOrd="0" presId="urn:microsoft.com/office/officeart/2005/8/layout/vList4"/>
    <dgm:cxn modelId="{44703B95-21A3-FF4D-A5F6-1A8A2B7625D8}" type="presParOf" srcId="{97CE7C5A-B2D1-C345-87AB-0958A0FD1B4A}" destId="{FF9ADE67-5476-B044-9280-21F22CD405AF}" srcOrd="1" destOrd="0" presId="urn:microsoft.com/office/officeart/2005/8/layout/vList4"/>
    <dgm:cxn modelId="{100952E4-859E-1742-97FC-43D85E7C554E}" type="presParOf" srcId="{97CE7C5A-B2D1-C345-87AB-0958A0FD1B4A}" destId="{220E6493-1A8E-3D45-86BC-F220AD15DA08}" srcOrd="2" destOrd="0" presId="urn:microsoft.com/office/officeart/2005/8/layout/vList4"/>
    <dgm:cxn modelId="{F14D361E-539C-6A4A-9886-0364E8AD096E}" type="presParOf" srcId="{E6C2D845-5247-3949-8620-7992F119F5BB}" destId="{F1A3EC23-A1C6-4743-B4AF-CD7A14E43C4E}" srcOrd="3" destOrd="0" presId="urn:microsoft.com/office/officeart/2005/8/layout/vList4"/>
    <dgm:cxn modelId="{78F28DCE-0958-464D-BA80-E19A6D342A44}" type="presParOf" srcId="{E6C2D845-5247-3949-8620-7992F119F5BB}" destId="{0D7DBBAC-0CBB-1446-ADD2-FE84499A77AE}" srcOrd="4" destOrd="0" presId="urn:microsoft.com/office/officeart/2005/8/layout/vList4"/>
    <dgm:cxn modelId="{647C671A-6B12-E84D-85EC-077742356259}" type="presParOf" srcId="{0D7DBBAC-0CBB-1446-ADD2-FE84499A77AE}" destId="{BB42FA62-706D-3A48-B09F-49BFB3FB6F44}" srcOrd="0" destOrd="0" presId="urn:microsoft.com/office/officeart/2005/8/layout/vList4"/>
    <dgm:cxn modelId="{FB96EC53-886E-464E-97A7-6B9474A5AC64}" type="presParOf" srcId="{0D7DBBAC-0CBB-1446-ADD2-FE84499A77AE}" destId="{50FCE308-2B8C-5347-B408-F5BE0401303A}" srcOrd="1" destOrd="0" presId="urn:microsoft.com/office/officeart/2005/8/layout/vList4"/>
    <dgm:cxn modelId="{B8F5B90D-0C43-8E4F-B198-7AE040904C95}" type="presParOf" srcId="{0D7DBBAC-0CBB-1446-ADD2-FE84499A77AE}" destId="{319DE4F0-1C26-644E-830F-8C00FEE102FE}" srcOrd="2" destOrd="0" presId="urn:microsoft.com/office/officeart/2005/8/layout/vList4"/>
    <dgm:cxn modelId="{92898C71-E121-7647-88C7-40F147F59F86}" type="presParOf" srcId="{E6C2D845-5247-3949-8620-7992F119F5BB}" destId="{79D02D75-1CAA-4E4D-93BD-2E0F3408F989}" srcOrd="5" destOrd="0" presId="urn:microsoft.com/office/officeart/2005/8/layout/vList4"/>
    <dgm:cxn modelId="{D04D9D26-8C61-D248-B447-F9AA99A840D2}" type="presParOf" srcId="{E6C2D845-5247-3949-8620-7992F119F5BB}" destId="{63A3B2C7-F8E0-4C44-A831-A7D46FFF9BB0}" srcOrd="6" destOrd="0" presId="urn:microsoft.com/office/officeart/2005/8/layout/vList4"/>
    <dgm:cxn modelId="{CE8F7F31-B797-9444-AAD5-6C4A73D191E8}" type="presParOf" srcId="{63A3B2C7-F8E0-4C44-A831-A7D46FFF9BB0}" destId="{A33A0A8A-80A0-494F-9FBF-3C389E8B344F}" srcOrd="0" destOrd="0" presId="urn:microsoft.com/office/officeart/2005/8/layout/vList4"/>
    <dgm:cxn modelId="{781CC5B9-5FC7-5749-9EDF-424E68B1160F}" type="presParOf" srcId="{63A3B2C7-F8E0-4C44-A831-A7D46FFF9BB0}" destId="{3AA83C8D-6CE4-C244-8F1E-7905B6EDD64C}" srcOrd="1" destOrd="0" presId="urn:microsoft.com/office/officeart/2005/8/layout/vList4"/>
    <dgm:cxn modelId="{F0AF97C1-AF21-1741-AA6B-7C777D66DC7C}" type="presParOf" srcId="{63A3B2C7-F8E0-4C44-A831-A7D46FFF9BB0}" destId="{9B9ADF0F-4E4A-CF4F-AE19-0FBCB4ACDA42}" srcOrd="2" destOrd="0" presId="urn:microsoft.com/office/officeart/2005/8/layout/vList4"/>
    <dgm:cxn modelId="{4BEBE792-B7A6-144D-8753-31C78CF43C1A}" type="presParOf" srcId="{E6C2D845-5247-3949-8620-7992F119F5BB}" destId="{7AD229FB-EEA7-D846-938D-2F49DE868AE3}" srcOrd="7" destOrd="0" presId="urn:microsoft.com/office/officeart/2005/8/layout/vList4"/>
    <dgm:cxn modelId="{F4D32DEE-2545-2E48-BFA4-AE9FB5091DBC}" type="presParOf" srcId="{E6C2D845-5247-3949-8620-7992F119F5BB}" destId="{725B16A8-1F00-8C42-8BCF-024B2705B66C}" srcOrd="8" destOrd="0" presId="urn:microsoft.com/office/officeart/2005/8/layout/vList4"/>
    <dgm:cxn modelId="{CCEE38A3-8D0F-A948-AADB-BED9E19CC999}" type="presParOf" srcId="{725B16A8-1F00-8C42-8BCF-024B2705B66C}" destId="{E958C527-B28D-3F4B-B9E2-A855C76242D7}" srcOrd="0" destOrd="0" presId="urn:microsoft.com/office/officeart/2005/8/layout/vList4"/>
    <dgm:cxn modelId="{66E87AB2-F134-564F-A20C-D24AF59BCBD2}" type="presParOf" srcId="{725B16A8-1F00-8C42-8BCF-024B2705B66C}" destId="{AB36676D-4072-8344-9368-A113E375F712}" srcOrd="1" destOrd="0" presId="urn:microsoft.com/office/officeart/2005/8/layout/vList4"/>
    <dgm:cxn modelId="{36155158-7B86-9049-A886-EB143BB9995C}" type="presParOf" srcId="{725B16A8-1F00-8C42-8BCF-024B2705B66C}" destId="{E82BA080-E59D-984C-95F8-E36AA7891420}" srcOrd="2" destOrd="0" presId="urn:microsoft.com/office/officeart/2005/8/layout/vList4"/>
  </dgm:cxnLst>
  <dgm:bg/>
  <dgm:whole/>
  <dgm:extLst>
    <a:ext uri="http://schemas.microsoft.com/office/drawing/2008/diagram">
      <dsp:dataModelExt xmlns:dsp="http://schemas.microsoft.com/office/drawing/2008/diagram" relId="rId63"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306E3CF9-434A-5440-9217-C7A312A0153E}" type="doc">
      <dgm:prSet loTypeId="urn:microsoft.com/office/officeart/2005/8/layout/chevron2" loCatId="" qsTypeId="urn:microsoft.com/office/officeart/2005/8/quickstyle/simple4" qsCatId="simple" csTypeId="urn:microsoft.com/office/officeart/2005/8/colors/accent1_2" csCatId="accent1" phldr="1"/>
      <dgm:spPr/>
      <dgm:t>
        <a:bodyPr/>
        <a:lstStyle/>
        <a:p>
          <a:endParaRPr lang="en-US"/>
        </a:p>
      </dgm:t>
    </dgm:pt>
    <dgm:pt modelId="{30131D21-669A-014C-9571-BD7044CF636F}">
      <dgm:prSet phldrT="[Text]"/>
      <dgm:spPr>
        <a:solidFill>
          <a:schemeClr val="accent1">
            <a:lumMod val="60000"/>
            <a:lumOff val="40000"/>
          </a:schemeClr>
        </a:solidFill>
        <a:ln w="12700"/>
      </dgm:spPr>
      <dgm:t>
        <a:bodyPr/>
        <a:lstStyle/>
        <a:p>
          <a:pPr algn="ctr"/>
          <a:r>
            <a:rPr lang="en-US"/>
            <a:t>Research &amp; External Innovation</a:t>
          </a:r>
        </a:p>
      </dgm:t>
    </dgm:pt>
    <dgm:pt modelId="{318D8FC8-3142-B34E-A8CC-17EA1D056440}" type="parTrans" cxnId="{1C1CC9B6-092A-DB40-A292-C664F3EC5D2C}">
      <dgm:prSet/>
      <dgm:spPr/>
      <dgm:t>
        <a:bodyPr/>
        <a:lstStyle/>
        <a:p>
          <a:pPr algn="ctr"/>
          <a:endParaRPr lang="en-US"/>
        </a:p>
      </dgm:t>
    </dgm:pt>
    <dgm:pt modelId="{106ACDF2-3F0B-ED49-9C82-D435CBC6FCD8}" type="sibTrans" cxnId="{1C1CC9B6-092A-DB40-A292-C664F3EC5D2C}">
      <dgm:prSet/>
      <dgm:spPr/>
      <dgm:t>
        <a:bodyPr/>
        <a:lstStyle/>
        <a:p>
          <a:pPr algn="ctr"/>
          <a:endParaRPr lang="en-US"/>
        </a:p>
      </dgm:t>
    </dgm:pt>
    <dgm:pt modelId="{5D17C2E4-0272-B646-99B8-A3909A872D61}">
      <dgm:prSet phldrT="[Text]"/>
      <dgm:spPr>
        <a:solidFill>
          <a:schemeClr val="tx2">
            <a:lumMod val="60000"/>
            <a:lumOff val="40000"/>
          </a:schemeClr>
        </a:solidFill>
        <a:ln w="12700"/>
      </dgm:spPr>
      <dgm:t>
        <a:bodyPr/>
        <a:lstStyle/>
        <a:p>
          <a:pPr algn="ctr"/>
          <a:r>
            <a:rPr lang="en-US"/>
            <a:t>Early Development</a:t>
          </a:r>
        </a:p>
      </dgm:t>
    </dgm:pt>
    <dgm:pt modelId="{772B9C11-8E45-844B-BBE7-AA5AB416CAC8}" type="parTrans" cxnId="{24561BB9-FB99-4143-AA45-9978E9EACF76}">
      <dgm:prSet/>
      <dgm:spPr/>
      <dgm:t>
        <a:bodyPr/>
        <a:lstStyle/>
        <a:p>
          <a:pPr algn="ctr"/>
          <a:endParaRPr lang="en-US"/>
        </a:p>
      </dgm:t>
    </dgm:pt>
    <dgm:pt modelId="{7F5A487E-C380-DF4A-BA7F-BC0C7E68E935}" type="sibTrans" cxnId="{24561BB9-FB99-4143-AA45-9978E9EACF76}">
      <dgm:prSet/>
      <dgm:spPr/>
      <dgm:t>
        <a:bodyPr/>
        <a:lstStyle/>
        <a:p>
          <a:pPr algn="ctr"/>
          <a:endParaRPr lang="en-US"/>
        </a:p>
      </dgm:t>
    </dgm:pt>
    <dgm:pt modelId="{9019549E-F840-E948-B983-E38B2AACC96F}">
      <dgm:prSet phldrT="[Text]"/>
      <dgm:spPr>
        <a:solidFill>
          <a:schemeClr val="accent1">
            <a:lumMod val="75000"/>
          </a:schemeClr>
        </a:solidFill>
        <a:ln w="12700"/>
      </dgm:spPr>
      <dgm:t>
        <a:bodyPr/>
        <a:lstStyle/>
        <a:p>
          <a:pPr algn="ctr"/>
          <a:r>
            <a:rPr lang="en-US">
              <a:solidFill>
                <a:schemeClr val="lt1"/>
              </a:solidFill>
            </a:rPr>
            <a:t>Late Development</a:t>
          </a:r>
        </a:p>
      </dgm:t>
    </dgm:pt>
    <dgm:pt modelId="{1713C012-32EB-4844-B185-74A8E0F7BE2D}" type="parTrans" cxnId="{A5ABF97F-ED2E-9E40-ACDB-6D7267A80B4D}">
      <dgm:prSet/>
      <dgm:spPr/>
      <dgm:t>
        <a:bodyPr/>
        <a:lstStyle/>
        <a:p>
          <a:pPr algn="ctr"/>
          <a:endParaRPr lang="en-US"/>
        </a:p>
      </dgm:t>
    </dgm:pt>
    <dgm:pt modelId="{B5C7DF27-115E-D142-AEF1-FD7F11DF0B43}" type="sibTrans" cxnId="{A5ABF97F-ED2E-9E40-ACDB-6D7267A80B4D}">
      <dgm:prSet/>
      <dgm:spPr/>
      <dgm:t>
        <a:bodyPr/>
        <a:lstStyle/>
        <a:p>
          <a:pPr algn="ctr"/>
          <a:endParaRPr lang="en-US"/>
        </a:p>
      </dgm:t>
    </dgm:pt>
    <dgm:pt modelId="{59425074-9A22-154D-8672-5C3E2D2477A2}">
      <dgm:prSet phldrT="[Text]"/>
      <dgm:spPr>
        <a:solidFill>
          <a:schemeClr val="accent1">
            <a:lumMod val="50000"/>
          </a:schemeClr>
        </a:solidFill>
        <a:ln w="12700"/>
      </dgm:spPr>
      <dgm:t>
        <a:bodyPr/>
        <a:lstStyle/>
        <a:p>
          <a:pPr algn="ctr"/>
          <a:r>
            <a:rPr lang="en-US"/>
            <a:t>Support</a:t>
          </a:r>
        </a:p>
      </dgm:t>
    </dgm:pt>
    <dgm:pt modelId="{5AAAD021-7576-AF42-9627-F12914A9A27D}" type="parTrans" cxnId="{415B53F6-D3C2-AC48-AD10-5FB262199FF8}">
      <dgm:prSet/>
      <dgm:spPr/>
      <dgm:t>
        <a:bodyPr/>
        <a:lstStyle/>
        <a:p>
          <a:pPr algn="ctr"/>
          <a:endParaRPr lang="en-US"/>
        </a:p>
      </dgm:t>
    </dgm:pt>
    <dgm:pt modelId="{FA558709-1181-9F4B-9981-ECADEA3CED31}" type="sibTrans" cxnId="{415B53F6-D3C2-AC48-AD10-5FB262199FF8}">
      <dgm:prSet/>
      <dgm:spPr/>
      <dgm:t>
        <a:bodyPr/>
        <a:lstStyle/>
        <a:p>
          <a:pPr algn="ctr"/>
          <a:endParaRPr lang="en-US"/>
        </a:p>
      </dgm:t>
    </dgm:pt>
    <dgm:pt modelId="{8470C9ED-1114-4A42-B12C-AB5E292C6D47}" type="pres">
      <dgm:prSet presAssocID="{306E3CF9-434A-5440-9217-C7A312A0153E}" presName="linearFlow" presStyleCnt="0">
        <dgm:presLayoutVars>
          <dgm:dir/>
          <dgm:animLvl val="lvl"/>
          <dgm:resizeHandles val="exact"/>
        </dgm:presLayoutVars>
      </dgm:prSet>
      <dgm:spPr/>
    </dgm:pt>
    <dgm:pt modelId="{6BEAA415-C8D3-3B43-BF71-EE442848C5E0}" type="pres">
      <dgm:prSet presAssocID="{30131D21-669A-014C-9571-BD7044CF636F}" presName="composite" presStyleCnt="0"/>
      <dgm:spPr/>
    </dgm:pt>
    <dgm:pt modelId="{92D80B88-4AA7-C448-A0E8-9E67D1E023D5}" type="pres">
      <dgm:prSet presAssocID="{30131D21-669A-014C-9571-BD7044CF636F}" presName="parentText" presStyleLbl="alignNode1" presStyleIdx="0" presStyleCnt="4">
        <dgm:presLayoutVars>
          <dgm:chMax val="1"/>
          <dgm:bulletEnabled val="1"/>
        </dgm:presLayoutVars>
      </dgm:prSet>
      <dgm:spPr/>
    </dgm:pt>
    <dgm:pt modelId="{33150D4B-AC57-3142-B118-8C1BBE158AC5}" type="pres">
      <dgm:prSet presAssocID="{30131D21-669A-014C-9571-BD7044CF636F}" presName="descendantText" presStyleLbl="alignAcc1" presStyleIdx="0" presStyleCnt="4" custScaleY="100000">
        <dgm:presLayoutVars>
          <dgm:bulletEnabled val="1"/>
        </dgm:presLayoutVars>
      </dgm:prSet>
      <dgm:spPr>
        <a:ln w="12700"/>
      </dgm:spPr>
    </dgm:pt>
    <dgm:pt modelId="{58355AF5-97EE-3B4F-AD06-83EB65426C88}" type="pres">
      <dgm:prSet presAssocID="{106ACDF2-3F0B-ED49-9C82-D435CBC6FCD8}" presName="sp" presStyleCnt="0"/>
      <dgm:spPr/>
    </dgm:pt>
    <dgm:pt modelId="{EE189E43-618D-1F41-AC9E-FE85FD4B2585}" type="pres">
      <dgm:prSet presAssocID="{5D17C2E4-0272-B646-99B8-A3909A872D61}" presName="composite" presStyleCnt="0"/>
      <dgm:spPr/>
    </dgm:pt>
    <dgm:pt modelId="{01AF9B6B-040D-F44F-BA86-96E6B2E631C7}" type="pres">
      <dgm:prSet presAssocID="{5D17C2E4-0272-B646-99B8-A3909A872D61}" presName="parentText" presStyleLbl="alignNode1" presStyleIdx="1" presStyleCnt="4">
        <dgm:presLayoutVars>
          <dgm:chMax val="1"/>
          <dgm:bulletEnabled val="1"/>
        </dgm:presLayoutVars>
      </dgm:prSet>
      <dgm:spPr/>
    </dgm:pt>
    <dgm:pt modelId="{F848A4B3-3E11-394B-B7E8-A42B741BC410}" type="pres">
      <dgm:prSet presAssocID="{5D17C2E4-0272-B646-99B8-A3909A872D61}" presName="descendantText" presStyleLbl="alignAcc1" presStyleIdx="1" presStyleCnt="4">
        <dgm:presLayoutVars>
          <dgm:bulletEnabled val="1"/>
        </dgm:presLayoutVars>
      </dgm:prSet>
      <dgm:spPr>
        <a:ln w="12700"/>
      </dgm:spPr>
    </dgm:pt>
    <dgm:pt modelId="{B0AAF9AA-BDC2-A74C-8F78-8CE8DF0A7D85}" type="pres">
      <dgm:prSet presAssocID="{7F5A487E-C380-DF4A-BA7F-BC0C7E68E935}" presName="sp" presStyleCnt="0"/>
      <dgm:spPr/>
    </dgm:pt>
    <dgm:pt modelId="{24246018-0E30-194E-92B4-9D7118C887F3}" type="pres">
      <dgm:prSet presAssocID="{9019549E-F840-E948-B983-E38B2AACC96F}" presName="composite" presStyleCnt="0"/>
      <dgm:spPr/>
    </dgm:pt>
    <dgm:pt modelId="{692AA2B9-59EB-974F-8168-54445C8CC411}" type="pres">
      <dgm:prSet presAssocID="{9019549E-F840-E948-B983-E38B2AACC96F}" presName="parentText" presStyleLbl="alignNode1" presStyleIdx="2" presStyleCnt="4">
        <dgm:presLayoutVars>
          <dgm:chMax val="1"/>
          <dgm:bulletEnabled val="1"/>
        </dgm:presLayoutVars>
      </dgm:prSet>
      <dgm:spPr/>
    </dgm:pt>
    <dgm:pt modelId="{D0674E5A-2B4A-8F4F-99EA-0BA3A42B5F00}" type="pres">
      <dgm:prSet presAssocID="{9019549E-F840-E948-B983-E38B2AACC96F}" presName="descendantText" presStyleLbl="alignAcc1" presStyleIdx="2" presStyleCnt="4">
        <dgm:presLayoutVars>
          <dgm:bulletEnabled val="1"/>
        </dgm:presLayoutVars>
      </dgm:prSet>
      <dgm:spPr>
        <a:ln w="12700"/>
      </dgm:spPr>
    </dgm:pt>
    <dgm:pt modelId="{7667C176-D3FB-D34E-9376-CA3D5FFC889E}" type="pres">
      <dgm:prSet presAssocID="{B5C7DF27-115E-D142-AEF1-FD7F11DF0B43}" presName="sp" presStyleCnt="0"/>
      <dgm:spPr/>
    </dgm:pt>
    <dgm:pt modelId="{B00A9DB8-7A10-A14E-91B7-197B3B9BA68D}" type="pres">
      <dgm:prSet presAssocID="{59425074-9A22-154D-8672-5C3E2D2477A2}" presName="composite" presStyleCnt="0"/>
      <dgm:spPr/>
    </dgm:pt>
    <dgm:pt modelId="{7A627382-8CD1-E445-BD29-7DA63411C103}" type="pres">
      <dgm:prSet presAssocID="{59425074-9A22-154D-8672-5C3E2D2477A2}" presName="parentText" presStyleLbl="alignNode1" presStyleIdx="3" presStyleCnt="4">
        <dgm:presLayoutVars>
          <dgm:chMax val="1"/>
          <dgm:bulletEnabled val="1"/>
        </dgm:presLayoutVars>
      </dgm:prSet>
      <dgm:spPr/>
    </dgm:pt>
    <dgm:pt modelId="{78B0FC80-350B-C049-AA80-77D5AD2437C4}" type="pres">
      <dgm:prSet presAssocID="{59425074-9A22-154D-8672-5C3E2D2477A2}" presName="descendantText" presStyleLbl="alignAcc1" presStyleIdx="3" presStyleCnt="4" custLinFactNeighborY="2090">
        <dgm:presLayoutVars>
          <dgm:bulletEnabled val="1"/>
        </dgm:presLayoutVars>
      </dgm:prSet>
      <dgm:spPr>
        <a:ln w="12700"/>
      </dgm:spPr>
    </dgm:pt>
  </dgm:ptLst>
  <dgm:cxnLst>
    <dgm:cxn modelId="{EB37931D-D663-DF45-8FF3-815C5CA19745}" type="presOf" srcId="{5D17C2E4-0272-B646-99B8-A3909A872D61}" destId="{01AF9B6B-040D-F44F-BA86-96E6B2E631C7}" srcOrd="0" destOrd="0" presId="urn:microsoft.com/office/officeart/2005/8/layout/chevron2"/>
    <dgm:cxn modelId="{A5ABF97F-ED2E-9E40-ACDB-6D7267A80B4D}" srcId="{306E3CF9-434A-5440-9217-C7A312A0153E}" destId="{9019549E-F840-E948-B983-E38B2AACC96F}" srcOrd="2" destOrd="0" parTransId="{1713C012-32EB-4844-B185-74A8E0F7BE2D}" sibTransId="{B5C7DF27-115E-D142-AEF1-FD7F11DF0B43}"/>
    <dgm:cxn modelId="{56ACF084-9882-4E43-9776-E264A9459F14}" type="presOf" srcId="{30131D21-669A-014C-9571-BD7044CF636F}" destId="{92D80B88-4AA7-C448-A0E8-9E67D1E023D5}" srcOrd="0" destOrd="0" presId="urn:microsoft.com/office/officeart/2005/8/layout/chevron2"/>
    <dgm:cxn modelId="{440F4EAD-AD79-EB4C-81BF-889A1A6B1C15}" type="presOf" srcId="{9019549E-F840-E948-B983-E38B2AACC96F}" destId="{692AA2B9-59EB-974F-8168-54445C8CC411}" srcOrd="0" destOrd="0" presId="urn:microsoft.com/office/officeart/2005/8/layout/chevron2"/>
    <dgm:cxn modelId="{1C1CC9B6-092A-DB40-A292-C664F3EC5D2C}" srcId="{306E3CF9-434A-5440-9217-C7A312A0153E}" destId="{30131D21-669A-014C-9571-BD7044CF636F}" srcOrd="0" destOrd="0" parTransId="{318D8FC8-3142-B34E-A8CC-17EA1D056440}" sibTransId="{106ACDF2-3F0B-ED49-9C82-D435CBC6FCD8}"/>
    <dgm:cxn modelId="{24561BB9-FB99-4143-AA45-9978E9EACF76}" srcId="{306E3CF9-434A-5440-9217-C7A312A0153E}" destId="{5D17C2E4-0272-B646-99B8-A3909A872D61}" srcOrd="1" destOrd="0" parTransId="{772B9C11-8E45-844B-BBE7-AA5AB416CAC8}" sibTransId="{7F5A487E-C380-DF4A-BA7F-BC0C7E68E935}"/>
    <dgm:cxn modelId="{71F3FBE4-A795-924D-B273-646C5E79966D}" type="presOf" srcId="{59425074-9A22-154D-8672-5C3E2D2477A2}" destId="{7A627382-8CD1-E445-BD29-7DA63411C103}" srcOrd="0" destOrd="0" presId="urn:microsoft.com/office/officeart/2005/8/layout/chevron2"/>
    <dgm:cxn modelId="{EDAB2DF5-FA1E-AD44-B408-ED64E8A749AA}" type="presOf" srcId="{306E3CF9-434A-5440-9217-C7A312A0153E}" destId="{8470C9ED-1114-4A42-B12C-AB5E292C6D47}" srcOrd="0" destOrd="0" presId="urn:microsoft.com/office/officeart/2005/8/layout/chevron2"/>
    <dgm:cxn modelId="{415B53F6-D3C2-AC48-AD10-5FB262199FF8}" srcId="{306E3CF9-434A-5440-9217-C7A312A0153E}" destId="{59425074-9A22-154D-8672-5C3E2D2477A2}" srcOrd="3" destOrd="0" parTransId="{5AAAD021-7576-AF42-9627-F12914A9A27D}" sibTransId="{FA558709-1181-9F4B-9981-ECADEA3CED31}"/>
    <dgm:cxn modelId="{E48473E2-4A9E-2D4E-A770-0D018261BF52}" type="presParOf" srcId="{8470C9ED-1114-4A42-B12C-AB5E292C6D47}" destId="{6BEAA415-C8D3-3B43-BF71-EE442848C5E0}" srcOrd="0" destOrd="0" presId="urn:microsoft.com/office/officeart/2005/8/layout/chevron2"/>
    <dgm:cxn modelId="{F1B70920-FE0A-4F47-893D-C963CCF1CA83}" type="presParOf" srcId="{6BEAA415-C8D3-3B43-BF71-EE442848C5E0}" destId="{92D80B88-4AA7-C448-A0E8-9E67D1E023D5}" srcOrd="0" destOrd="0" presId="urn:microsoft.com/office/officeart/2005/8/layout/chevron2"/>
    <dgm:cxn modelId="{5AAE0281-3D7C-A147-8693-CCDC1CB26FC4}" type="presParOf" srcId="{6BEAA415-C8D3-3B43-BF71-EE442848C5E0}" destId="{33150D4B-AC57-3142-B118-8C1BBE158AC5}" srcOrd="1" destOrd="0" presId="urn:microsoft.com/office/officeart/2005/8/layout/chevron2"/>
    <dgm:cxn modelId="{0BFAA8E7-6EC6-C44E-8BE4-886C4BB6FCD9}" type="presParOf" srcId="{8470C9ED-1114-4A42-B12C-AB5E292C6D47}" destId="{58355AF5-97EE-3B4F-AD06-83EB65426C88}" srcOrd="1" destOrd="0" presId="urn:microsoft.com/office/officeart/2005/8/layout/chevron2"/>
    <dgm:cxn modelId="{7C79FDFA-220F-504A-B33D-F6CA5CAF6F54}" type="presParOf" srcId="{8470C9ED-1114-4A42-B12C-AB5E292C6D47}" destId="{EE189E43-618D-1F41-AC9E-FE85FD4B2585}" srcOrd="2" destOrd="0" presId="urn:microsoft.com/office/officeart/2005/8/layout/chevron2"/>
    <dgm:cxn modelId="{1A363F21-63A7-2D4F-9D28-020DFF0A84C8}" type="presParOf" srcId="{EE189E43-618D-1F41-AC9E-FE85FD4B2585}" destId="{01AF9B6B-040D-F44F-BA86-96E6B2E631C7}" srcOrd="0" destOrd="0" presId="urn:microsoft.com/office/officeart/2005/8/layout/chevron2"/>
    <dgm:cxn modelId="{3DDE82F0-54B5-BB47-95D1-ECD83A9513CE}" type="presParOf" srcId="{EE189E43-618D-1F41-AC9E-FE85FD4B2585}" destId="{F848A4B3-3E11-394B-B7E8-A42B741BC410}" srcOrd="1" destOrd="0" presId="urn:microsoft.com/office/officeart/2005/8/layout/chevron2"/>
    <dgm:cxn modelId="{AD57B622-DDA1-004E-B80D-0608CC3E274A}" type="presParOf" srcId="{8470C9ED-1114-4A42-B12C-AB5E292C6D47}" destId="{B0AAF9AA-BDC2-A74C-8F78-8CE8DF0A7D85}" srcOrd="3" destOrd="0" presId="urn:microsoft.com/office/officeart/2005/8/layout/chevron2"/>
    <dgm:cxn modelId="{E301AAB2-F078-9C41-948D-16052BB1141A}" type="presParOf" srcId="{8470C9ED-1114-4A42-B12C-AB5E292C6D47}" destId="{24246018-0E30-194E-92B4-9D7118C887F3}" srcOrd="4" destOrd="0" presId="urn:microsoft.com/office/officeart/2005/8/layout/chevron2"/>
    <dgm:cxn modelId="{CA29FBC3-808B-6D4C-9813-D5661E2B0285}" type="presParOf" srcId="{24246018-0E30-194E-92B4-9D7118C887F3}" destId="{692AA2B9-59EB-974F-8168-54445C8CC411}" srcOrd="0" destOrd="0" presId="urn:microsoft.com/office/officeart/2005/8/layout/chevron2"/>
    <dgm:cxn modelId="{C0999577-D945-254D-BC60-457F3E23B74F}" type="presParOf" srcId="{24246018-0E30-194E-92B4-9D7118C887F3}" destId="{D0674E5A-2B4A-8F4F-99EA-0BA3A42B5F00}" srcOrd="1" destOrd="0" presId="urn:microsoft.com/office/officeart/2005/8/layout/chevron2"/>
    <dgm:cxn modelId="{745F6BD5-8ED0-BF48-85E8-CE973A2E5922}" type="presParOf" srcId="{8470C9ED-1114-4A42-B12C-AB5E292C6D47}" destId="{7667C176-D3FB-D34E-9376-CA3D5FFC889E}" srcOrd="5" destOrd="0" presId="urn:microsoft.com/office/officeart/2005/8/layout/chevron2"/>
    <dgm:cxn modelId="{B6B08615-52CF-7346-9BAD-B26889154C9D}" type="presParOf" srcId="{8470C9ED-1114-4A42-B12C-AB5E292C6D47}" destId="{B00A9DB8-7A10-A14E-91B7-197B3B9BA68D}" srcOrd="6" destOrd="0" presId="urn:microsoft.com/office/officeart/2005/8/layout/chevron2"/>
    <dgm:cxn modelId="{E2A5EB8B-D779-D84E-85E1-D41AED11C0B2}" type="presParOf" srcId="{B00A9DB8-7A10-A14E-91B7-197B3B9BA68D}" destId="{7A627382-8CD1-E445-BD29-7DA63411C103}" srcOrd="0" destOrd="0" presId="urn:microsoft.com/office/officeart/2005/8/layout/chevron2"/>
    <dgm:cxn modelId="{297EFEB9-6CF3-7D43-8C91-AD8502467C05}" type="presParOf" srcId="{B00A9DB8-7A10-A14E-91B7-197B3B9BA68D}" destId="{78B0FC80-350B-C049-AA80-77D5AD2437C4}" srcOrd="1" destOrd="0" presId="urn:microsoft.com/office/officeart/2005/8/layout/chevron2"/>
  </dgm:cxnLst>
  <dgm:bg/>
  <dgm:whole/>
  <dgm:extLst>
    <a:ext uri="http://schemas.microsoft.com/office/drawing/2008/diagram">
      <dsp:dataModelExt xmlns:dsp="http://schemas.microsoft.com/office/drawing/2008/diagram" relId="rId8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16ADAF97-143A-5346-8002-A4AED4F4F199}" type="doc">
      <dgm:prSet loTypeId="urn:microsoft.com/office/officeart/2005/8/layout/vList4" loCatId="" qsTypeId="urn:microsoft.com/office/officeart/2005/8/quickstyle/simple4" qsCatId="simple" csTypeId="urn:microsoft.com/office/officeart/2005/8/colors/accent1_2" csCatId="accent1" phldr="1"/>
      <dgm:spPr/>
      <dgm:t>
        <a:bodyPr/>
        <a:lstStyle/>
        <a:p>
          <a:endParaRPr lang="en-US"/>
        </a:p>
      </dgm:t>
    </dgm:pt>
    <dgm:pt modelId="{8A317964-628F-5C49-8A69-E6F7D4F6F54A}">
      <dgm:prSet phldrT="[Text]" custT="1"/>
      <dgm:spPr>
        <a:noFill/>
        <a:ln>
          <a:solidFill>
            <a:schemeClr val="accent1"/>
          </a:solidFill>
        </a:ln>
      </dgm:spPr>
      <dgm:t>
        <a:bodyPr/>
        <a:lstStyle/>
        <a:p>
          <a:r>
            <a:rPr lang="en-US" sz="1200" b="1">
              <a:solidFill>
                <a:schemeClr val="tx2"/>
              </a:solidFill>
              <a:effectLst/>
              <a:latin typeface="Verdana" charset="0"/>
              <a:ea typeface="Verdana" charset="0"/>
              <a:cs typeface="Verdana" charset="0"/>
            </a:rPr>
            <a:t>Marketing Campaigns</a:t>
          </a:r>
        </a:p>
        <a:p>
          <a:r>
            <a:rPr lang="en-US" sz="1200" b="0">
              <a:solidFill>
                <a:srgbClr val="FF0000"/>
              </a:solidFill>
              <a:effectLst/>
              <a:latin typeface="Verdana" charset="0"/>
              <a:ea typeface="Verdana" charset="0"/>
              <a:cs typeface="Verdana" charset="0"/>
            </a:rPr>
            <a:t>Marketing campaigns can influence consumer choice.</a:t>
          </a:r>
        </a:p>
        <a:p>
          <a:endParaRPr lang="en-US" sz="1200" b="1">
            <a:solidFill>
              <a:schemeClr val="tx2"/>
            </a:solidFill>
            <a:effectLst/>
            <a:latin typeface="Verdana" charset="0"/>
            <a:ea typeface="Verdana" charset="0"/>
            <a:cs typeface="Verdana" charset="0"/>
          </a:endParaRPr>
        </a:p>
      </dgm:t>
    </dgm:pt>
    <dgm:pt modelId="{6B9BADC5-32A4-D94B-9430-1206281699DD}" type="parTrans" cxnId="{0BA51DDB-4D17-2F40-97F4-0A23CACC7BC4}">
      <dgm:prSet/>
      <dgm:spPr/>
      <dgm:t>
        <a:bodyPr/>
        <a:lstStyle/>
        <a:p>
          <a:endParaRPr lang="en-US"/>
        </a:p>
      </dgm:t>
    </dgm:pt>
    <dgm:pt modelId="{6EAAA8FA-75E7-3445-8A62-FAE0DB7044B2}" type="sibTrans" cxnId="{0BA51DDB-4D17-2F40-97F4-0A23CACC7BC4}">
      <dgm:prSet/>
      <dgm:spPr/>
      <dgm:t>
        <a:bodyPr/>
        <a:lstStyle/>
        <a:p>
          <a:endParaRPr lang="en-US"/>
        </a:p>
      </dgm:t>
    </dgm:pt>
    <dgm:pt modelId="{172E3E86-433C-9940-BA67-FD852B67AEA0}">
      <dgm:prSet phldrT="[Text]" custT="1"/>
      <dgm:spPr>
        <a:noFill/>
        <a:ln>
          <a:solidFill>
            <a:schemeClr val="accent1"/>
          </a:solidFill>
        </a:ln>
      </dgm:spPr>
      <dgm:t>
        <a:bodyPr/>
        <a:lstStyle/>
        <a:p>
          <a:r>
            <a:rPr lang="en-US" sz="1200" b="1">
              <a:solidFill>
                <a:schemeClr val="tx2"/>
              </a:solidFill>
              <a:effectLst/>
              <a:latin typeface="Verdana" charset="0"/>
              <a:ea typeface="Verdana" charset="0"/>
              <a:cs typeface="Verdana" charset="0"/>
            </a:rPr>
            <a:t>Economic Campaigns</a:t>
          </a:r>
        </a:p>
        <a:p>
          <a:r>
            <a:rPr lang="en-US" sz="1200" b="0">
              <a:solidFill>
                <a:srgbClr val="FF0000"/>
              </a:solidFill>
              <a:effectLst/>
              <a:latin typeface="Verdana" charset="0"/>
              <a:ea typeface="Verdana" charset="0"/>
              <a:cs typeface="Verdana" charset="0"/>
            </a:rPr>
            <a:t>The market itself plays a large role in purchasing decisions made by consumers.</a:t>
          </a:r>
          <a:r>
            <a:rPr lang="en-US" sz="1200" b="0">
              <a:solidFill>
                <a:schemeClr val="tx2"/>
              </a:solidFill>
              <a:effectLst/>
              <a:latin typeface="Verdana" charset="0"/>
              <a:ea typeface="Verdana" charset="0"/>
              <a:cs typeface="Verdana" charset="0"/>
            </a:rPr>
            <a:t> </a:t>
          </a:r>
          <a:endParaRPr lang="en-US" sz="1200" b="0">
            <a:solidFill>
              <a:srgbClr val="FF0000"/>
            </a:solidFill>
            <a:effectLst/>
            <a:latin typeface="Verdana" charset="0"/>
            <a:ea typeface="Verdana" charset="0"/>
            <a:cs typeface="Verdana" charset="0"/>
          </a:endParaRPr>
        </a:p>
        <a:p>
          <a:endParaRPr lang="en-US" sz="1200" b="1">
            <a:solidFill>
              <a:schemeClr val="tx2"/>
            </a:solidFill>
            <a:effectLst/>
            <a:latin typeface="Verdana" charset="0"/>
            <a:ea typeface="Verdana" charset="0"/>
            <a:cs typeface="Verdana" charset="0"/>
          </a:endParaRPr>
        </a:p>
        <a:p>
          <a:endParaRPr lang="en-US" sz="1200" b="1">
            <a:solidFill>
              <a:schemeClr val="tx2"/>
            </a:solidFill>
            <a:effectLst/>
            <a:latin typeface="Verdana" charset="0"/>
            <a:ea typeface="Verdana" charset="0"/>
            <a:cs typeface="Verdana" charset="0"/>
          </a:endParaRPr>
        </a:p>
      </dgm:t>
    </dgm:pt>
    <dgm:pt modelId="{1E7B215C-429F-B741-838D-F2C61B904754}" type="parTrans" cxnId="{B4507F5E-C107-B346-B898-6FC570E9B453}">
      <dgm:prSet/>
      <dgm:spPr/>
      <dgm:t>
        <a:bodyPr/>
        <a:lstStyle/>
        <a:p>
          <a:endParaRPr lang="en-US"/>
        </a:p>
      </dgm:t>
    </dgm:pt>
    <dgm:pt modelId="{C542A173-6F7C-554A-9BA1-B034998F24E8}" type="sibTrans" cxnId="{B4507F5E-C107-B346-B898-6FC570E9B453}">
      <dgm:prSet/>
      <dgm:spPr/>
      <dgm:t>
        <a:bodyPr/>
        <a:lstStyle/>
        <a:p>
          <a:endParaRPr lang="en-US"/>
        </a:p>
      </dgm:t>
    </dgm:pt>
    <dgm:pt modelId="{3E5CD816-BFBF-DD4E-B925-CECCEFDA4BDF}">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Personal Preferences</a:t>
          </a:r>
        </a:p>
        <a:p>
          <a:r>
            <a:rPr lang="en-US" sz="1200" b="0">
              <a:solidFill>
                <a:srgbClr val="FF0000"/>
              </a:solidFill>
              <a:latin typeface="Verdana" charset="0"/>
              <a:ea typeface="Verdana" charset="0"/>
              <a:cs typeface="Verdana" charset="0"/>
            </a:rPr>
            <a:t>A consumers likes and dislikes will ultimately shape purchasing decisions.</a:t>
          </a:r>
        </a:p>
        <a:p>
          <a:endParaRPr lang="en-US" sz="1200" b="1">
            <a:solidFill>
              <a:schemeClr val="tx2"/>
            </a:solidFill>
            <a:latin typeface="Verdana" charset="0"/>
            <a:ea typeface="Verdana" charset="0"/>
            <a:cs typeface="Verdana" charset="0"/>
          </a:endParaRPr>
        </a:p>
      </dgm:t>
    </dgm:pt>
    <dgm:pt modelId="{527ED90C-D1BB-484E-8BB2-F7B431AFFB35}" type="parTrans" cxnId="{FC7109E0-72FC-C742-8A3E-4684103B68C6}">
      <dgm:prSet/>
      <dgm:spPr/>
      <dgm:t>
        <a:bodyPr/>
        <a:lstStyle/>
        <a:p>
          <a:endParaRPr lang="en-US"/>
        </a:p>
      </dgm:t>
    </dgm:pt>
    <dgm:pt modelId="{FFFDC2E7-1579-1B42-AE77-7D5215F01554}" type="sibTrans" cxnId="{FC7109E0-72FC-C742-8A3E-4684103B68C6}">
      <dgm:prSet/>
      <dgm:spPr/>
      <dgm:t>
        <a:bodyPr/>
        <a:lstStyle/>
        <a:p>
          <a:endParaRPr lang="en-US"/>
        </a:p>
      </dgm:t>
    </dgm:pt>
    <dgm:pt modelId="{95EE3066-C1E4-6049-81D1-E8B07AFBD76B}">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Group Influence</a:t>
          </a:r>
        </a:p>
        <a:p>
          <a:r>
            <a:rPr lang="en-US" sz="1200" b="0">
              <a:solidFill>
                <a:srgbClr val="FF0000"/>
              </a:solidFill>
              <a:latin typeface="Verdana" charset="0"/>
              <a:ea typeface="Verdana" charset="0"/>
              <a:cs typeface="Verdana" charset="0"/>
            </a:rPr>
            <a:t>The people that the consumer surrounds themselves with play a large role in purchasing decisions.</a:t>
          </a:r>
          <a:r>
            <a:rPr lang="en-US" sz="1200" b="0">
              <a:solidFill>
                <a:schemeClr val="tx2"/>
              </a:solidFill>
              <a:latin typeface="Verdana" charset="0"/>
              <a:ea typeface="Verdana" charset="0"/>
              <a:cs typeface="Verdana" charset="0"/>
            </a:rPr>
            <a:t> </a:t>
          </a:r>
          <a:endParaRPr lang="en-US" sz="1200" b="0">
            <a:solidFill>
              <a:srgbClr val="FF0000"/>
            </a:solidFill>
            <a:latin typeface="Verdana" charset="0"/>
            <a:ea typeface="Verdana" charset="0"/>
            <a:cs typeface="Verdana" charset="0"/>
          </a:endParaRPr>
        </a:p>
        <a:p>
          <a:endParaRPr lang="en-US" sz="1200" b="1">
            <a:solidFill>
              <a:schemeClr val="tx2"/>
            </a:solidFill>
            <a:latin typeface="Verdana" charset="0"/>
            <a:ea typeface="Verdana" charset="0"/>
            <a:cs typeface="Verdana" charset="0"/>
          </a:endParaRPr>
        </a:p>
        <a:p>
          <a:endParaRPr lang="en-US" sz="1200" b="1">
            <a:solidFill>
              <a:schemeClr val="tx2"/>
            </a:solidFill>
            <a:latin typeface="Verdana" charset="0"/>
            <a:ea typeface="Verdana" charset="0"/>
            <a:cs typeface="Verdana" charset="0"/>
          </a:endParaRPr>
        </a:p>
      </dgm:t>
    </dgm:pt>
    <dgm:pt modelId="{C6DC3C92-23EE-7B4F-88BF-DBA7B182BA4C}" type="parTrans" cxnId="{DF9AB8CA-8CB4-F946-BE78-F60008557FED}">
      <dgm:prSet/>
      <dgm:spPr/>
      <dgm:t>
        <a:bodyPr/>
        <a:lstStyle/>
        <a:p>
          <a:endParaRPr lang="en-US"/>
        </a:p>
      </dgm:t>
    </dgm:pt>
    <dgm:pt modelId="{7169305B-41F5-5642-A764-83ACB3158BD9}" type="sibTrans" cxnId="{DF9AB8CA-8CB4-F946-BE78-F60008557FED}">
      <dgm:prSet/>
      <dgm:spPr/>
      <dgm:t>
        <a:bodyPr/>
        <a:lstStyle/>
        <a:p>
          <a:endParaRPr lang="en-US"/>
        </a:p>
      </dgm:t>
    </dgm:pt>
    <dgm:pt modelId="{1D6F6B30-F40B-A942-AF22-D8A59B50803E}">
      <dgm:prSet phldrT="[Text]" custT="1"/>
      <dgm:spPr>
        <a:noFill/>
        <a:ln>
          <a:solidFill>
            <a:schemeClr val="accent1"/>
          </a:solidFill>
        </a:ln>
      </dgm:spPr>
      <dgm:t>
        <a:bodyPr/>
        <a:lstStyle/>
        <a:p>
          <a:r>
            <a:rPr lang="en-US" sz="1200" b="1">
              <a:solidFill>
                <a:schemeClr val="tx2"/>
              </a:solidFill>
              <a:latin typeface="Verdana" charset="0"/>
              <a:ea typeface="Verdana" charset="0"/>
              <a:cs typeface="Verdana" charset="0"/>
            </a:rPr>
            <a:t>Purchasing Power</a:t>
          </a:r>
        </a:p>
        <a:p>
          <a:r>
            <a:rPr lang="en-US" sz="1200" b="0">
              <a:solidFill>
                <a:srgbClr val="FF0000"/>
              </a:solidFill>
              <a:latin typeface="Verdana" charset="0"/>
              <a:ea typeface="Verdana" charset="0"/>
              <a:cs typeface="Verdana" charset="0"/>
            </a:rPr>
            <a:t>Regardless of the product, if it does not fit within the purchasing power of the consumer they cannot purchase the product.</a:t>
          </a:r>
        </a:p>
        <a:p>
          <a:endParaRPr lang="en-US" sz="1200" b="1">
            <a:solidFill>
              <a:schemeClr val="tx2"/>
            </a:solidFill>
            <a:latin typeface="Verdana" charset="0"/>
            <a:ea typeface="Verdana" charset="0"/>
            <a:cs typeface="Verdana" charset="0"/>
          </a:endParaRPr>
        </a:p>
      </dgm:t>
    </dgm:pt>
    <dgm:pt modelId="{C8E43A1B-6EFC-C54D-9158-3003DAB3EEE7}" type="parTrans" cxnId="{7D8134C3-ED47-5D4B-A2C2-8E1CD72B262D}">
      <dgm:prSet/>
      <dgm:spPr/>
      <dgm:t>
        <a:bodyPr/>
        <a:lstStyle/>
        <a:p>
          <a:endParaRPr lang="en-US"/>
        </a:p>
      </dgm:t>
    </dgm:pt>
    <dgm:pt modelId="{2ABFF3E2-D33C-8144-8926-C6F1CF0EA447}" type="sibTrans" cxnId="{7D8134C3-ED47-5D4B-A2C2-8E1CD72B262D}">
      <dgm:prSet/>
      <dgm:spPr/>
      <dgm:t>
        <a:bodyPr/>
        <a:lstStyle/>
        <a:p>
          <a:endParaRPr lang="en-US"/>
        </a:p>
      </dgm:t>
    </dgm:pt>
    <dgm:pt modelId="{E6C2D845-5247-3949-8620-7992F119F5BB}" type="pres">
      <dgm:prSet presAssocID="{16ADAF97-143A-5346-8002-A4AED4F4F199}" presName="linear" presStyleCnt="0">
        <dgm:presLayoutVars>
          <dgm:dir/>
          <dgm:resizeHandles val="exact"/>
        </dgm:presLayoutVars>
      </dgm:prSet>
      <dgm:spPr/>
    </dgm:pt>
    <dgm:pt modelId="{925C2946-9B60-C24D-BBC6-ECE4B4305D8C}" type="pres">
      <dgm:prSet presAssocID="{8A317964-628F-5C49-8A69-E6F7D4F6F54A}" presName="comp" presStyleCnt="0"/>
      <dgm:spPr/>
    </dgm:pt>
    <dgm:pt modelId="{279790F8-C9A0-1143-B3E4-69F4117DB308}" type="pres">
      <dgm:prSet presAssocID="{8A317964-628F-5C49-8A69-E6F7D4F6F54A}" presName="box" presStyleLbl="node1" presStyleIdx="0" presStyleCnt="5"/>
      <dgm:spPr/>
    </dgm:pt>
    <dgm:pt modelId="{CCE68255-314F-034C-8CB4-59039EF54662}" type="pres">
      <dgm:prSet presAssocID="{8A317964-628F-5C49-8A69-E6F7D4F6F54A}"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dgm:spPr>
    </dgm:pt>
    <dgm:pt modelId="{4A229760-FC0B-8640-AB4D-32B62E7AFAD9}" type="pres">
      <dgm:prSet presAssocID="{8A317964-628F-5C49-8A69-E6F7D4F6F54A}" presName="text" presStyleLbl="node1" presStyleIdx="0" presStyleCnt="5">
        <dgm:presLayoutVars>
          <dgm:bulletEnabled val="1"/>
        </dgm:presLayoutVars>
      </dgm:prSet>
      <dgm:spPr/>
    </dgm:pt>
    <dgm:pt modelId="{4CF3C2CE-3AC9-B64A-966F-75D5943F6A24}" type="pres">
      <dgm:prSet presAssocID="{6EAAA8FA-75E7-3445-8A62-FAE0DB7044B2}" presName="spacer" presStyleCnt="0"/>
      <dgm:spPr/>
    </dgm:pt>
    <dgm:pt modelId="{97CE7C5A-B2D1-C345-87AB-0958A0FD1B4A}" type="pres">
      <dgm:prSet presAssocID="{172E3E86-433C-9940-BA67-FD852B67AEA0}" presName="comp" presStyleCnt="0"/>
      <dgm:spPr/>
    </dgm:pt>
    <dgm:pt modelId="{1C0FD82B-3528-7348-AB4D-6E01490C9751}" type="pres">
      <dgm:prSet presAssocID="{172E3E86-433C-9940-BA67-FD852B67AEA0}" presName="box" presStyleLbl="node1" presStyleIdx="1" presStyleCnt="5"/>
      <dgm:spPr/>
    </dgm:pt>
    <dgm:pt modelId="{FF9ADE67-5476-B044-9280-21F22CD405AF}" type="pres">
      <dgm:prSet presAssocID="{172E3E86-433C-9940-BA67-FD852B67AEA0}" presName="img"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t="-12000" b="-12000"/>
          </a:stretch>
        </a:blipFill>
      </dgm:spPr>
    </dgm:pt>
    <dgm:pt modelId="{220E6493-1A8E-3D45-86BC-F220AD15DA08}" type="pres">
      <dgm:prSet presAssocID="{172E3E86-433C-9940-BA67-FD852B67AEA0}" presName="text" presStyleLbl="node1" presStyleIdx="1" presStyleCnt="5">
        <dgm:presLayoutVars>
          <dgm:bulletEnabled val="1"/>
        </dgm:presLayoutVars>
      </dgm:prSet>
      <dgm:spPr/>
    </dgm:pt>
    <dgm:pt modelId="{F1A3EC23-A1C6-4743-B4AF-CD7A14E43C4E}" type="pres">
      <dgm:prSet presAssocID="{C542A173-6F7C-554A-9BA1-B034998F24E8}" presName="spacer" presStyleCnt="0"/>
      <dgm:spPr/>
    </dgm:pt>
    <dgm:pt modelId="{0D7DBBAC-0CBB-1446-ADD2-FE84499A77AE}" type="pres">
      <dgm:prSet presAssocID="{3E5CD816-BFBF-DD4E-B925-CECCEFDA4BDF}" presName="comp" presStyleCnt="0"/>
      <dgm:spPr/>
    </dgm:pt>
    <dgm:pt modelId="{BB42FA62-706D-3A48-B09F-49BFB3FB6F44}" type="pres">
      <dgm:prSet presAssocID="{3E5CD816-BFBF-DD4E-B925-CECCEFDA4BDF}" presName="box" presStyleLbl="node1" presStyleIdx="2" presStyleCnt="5"/>
      <dgm:spPr/>
    </dgm:pt>
    <dgm:pt modelId="{50FCE308-2B8C-5347-B408-F5BE0401303A}" type="pres">
      <dgm:prSet presAssocID="{3E5CD816-BFBF-DD4E-B925-CECCEFDA4BDF}" presName="img"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t="-66000" b="-66000"/>
          </a:stretch>
        </a:blipFill>
      </dgm:spPr>
    </dgm:pt>
    <dgm:pt modelId="{319DE4F0-1C26-644E-830F-8C00FEE102FE}" type="pres">
      <dgm:prSet presAssocID="{3E5CD816-BFBF-DD4E-B925-CECCEFDA4BDF}" presName="text" presStyleLbl="node1" presStyleIdx="2" presStyleCnt="5">
        <dgm:presLayoutVars>
          <dgm:bulletEnabled val="1"/>
        </dgm:presLayoutVars>
      </dgm:prSet>
      <dgm:spPr/>
    </dgm:pt>
    <dgm:pt modelId="{79D02D75-1CAA-4E4D-93BD-2E0F3408F989}" type="pres">
      <dgm:prSet presAssocID="{FFFDC2E7-1579-1B42-AE77-7D5215F01554}" presName="spacer" presStyleCnt="0"/>
      <dgm:spPr/>
    </dgm:pt>
    <dgm:pt modelId="{63A3B2C7-F8E0-4C44-A831-A7D46FFF9BB0}" type="pres">
      <dgm:prSet presAssocID="{95EE3066-C1E4-6049-81D1-E8B07AFBD76B}" presName="comp" presStyleCnt="0"/>
      <dgm:spPr/>
    </dgm:pt>
    <dgm:pt modelId="{A33A0A8A-80A0-494F-9FBF-3C389E8B344F}" type="pres">
      <dgm:prSet presAssocID="{95EE3066-C1E4-6049-81D1-E8B07AFBD76B}" presName="box" presStyleLbl="node1" presStyleIdx="3" presStyleCnt="5"/>
      <dgm:spPr/>
    </dgm:pt>
    <dgm:pt modelId="{3AA83C8D-6CE4-C244-8F1E-7905B6EDD64C}" type="pres">
      <dgm:prSet presAssocID="{95EE3066-C1E4-6049-81D1-E8B07AFBD76B}" presName="img"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dgm:spPr>
    </dgm:pt>
    <dgm:pt modelId="{9B9ADF0F-4E4A-CF4F-AE19-0FBCB4ACDA42}" type="pres">
      <dgm:prSet presAssocID="{95EE3066-C1E4-6049-81D1-E8B07AFBD76B}" presName="text" presStyleLbl="node1" presStyleIdx="3" presStyleCnt="5">
        <dgm:presLayoutVars>
          <dgm:bulletEnabled val="1"/>
        </dgm:presLayoutVars>
      </dgm:prSet>
      <dgm:spPr/>
    </dgm:pt>
    <dgm:pt modelId="{7AD229FB-EEA7-D846-938D-2F49DE868AE3}" type="pres">
      <dgm:prSet presAssocID="{7169305B-41F5-5642-A764-83ACB3158BD9}" presName="spacer" presStyleCnt="0"/>
      <dgm:spPr/>
    </dgm:pt>
    <dgm:pt modelId="{725B16A8-1F00-8C42-8BCF-024B2705B66C}" type="pres">
      <dgm:prSet presAssocID="{1D6F6B30-F40B-A942-AF22-D8A59B50803E}" presName="comp" presStyleCnt="0"/>
      <dgm:spPr/>
    </dgm:pt>
    <dgm:pt modelId="{E958C527-B28D-3F4B-B9E2-A855C76242D7}" type="pres">
      <dgm:prSet presAssocID="{1D6F6B30-F40B-A942-AF22-D8A59B50803E}" presName="box" presStyleLbl="node1" presStyleIdx="4" presStyleCnt="5"/>
      <dgm:spPr/>
    </dgm:pt>
    <dgm:pt modelId="{AB36676D-4072-8344-9368-A113E375F712}" type="pres">
      <dgm:prSet presAssocID="{1D6F6B30-F40B-A942-AF22-D8A59B50803E}" presName="img"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12000" b="-12000"/>
          </a:stretch>
        </a:blipFill>
      </dgm:spPr>
    </dgm:pt>
    <dgm:pt modelId="{E82BA080-E59D-984C-95F8-E36AA7891420}" type="pres">
      <dgm:prSet presAssocID="{1D6F6B30-F40B-A942-AF22-D8A59B50803E}" presName="text" presStyleLbl="node1" presStyleIdx="4" presStyleCnt="5">
        <dgm:presLayoutVars>
          <dgm:bulletEnabled val="1"/>
        </dgm:presLayoutVars>
      </dgm:prSet>
      <dgm:spPr/>
    </dgm:pt>
  </dgm:ptLst>
  <dgm:cxnLst>
    <dgm:cxn modelId="{788FA200-067C-9449-AA09-B3628F425560}" type="presOf" srcId="{16ADAF97-143A-5346-8002-A4AED4F4F199}" destId="{E6C2D845-5247-3949-8620-7992F119F5BB}" srcOrd="0" destOrd="0" presId="urn:microsoft.com/office/officeart/2005/8/layout/vList4"/>
    <dgm:cxn modelId="{FF7C471A-5B00-0B45-A83E-4F36E715BBAC}" type="presOf" srcId="{95EE3066-C1E4-6049-81D1-E8B07AFBD76B}" destId="{9B9ADF0F-4E4A-CF4F-AE19-0FBCB4ACDA42}" srcOrd="1" destOrd="0" presId="urn:microsoft.com/office/officeart/2005/8/layout/vList4"/>
    <dgm:cxn modelId="{C772691A-FAB0-5F4A-8928-9F573BD88B70}" type="presOf" srcId="{3E5CD816-BFBF-DD4E-B925-CECCEFDA4BDF}" destId="{BB42FA62-706D-3A48-B09F-49BFB3FB6F44}" srcOrd="0" destOrd="0" presId="urn:microsoft.com/office/officeart/2005/8/layout/vList4"/>
    <dgm:cxn modelId="{440B6C1F-104A-7045-9A9C-89F308DF3BC1}" type="presOf" srcId="{1D6F6B30-F40B-A942-AF22-D8A59B50803E}" destId="{E82BA080-E59D-984C-95F8-E36AA7891420}" srcOrd="1" destOrd="0" presId="urn:microsoft.com/office/officeart/2005/8/layout/vList4"/>
    <dgm:cxn modelId="{3B422C2B-005B-C14D-AF50-FEA58A31A0CC}" type="presOf" srcId="{172E3E86-433C-9940-BA67-FD852B67AEA0}" destId="{220E6493-1A8E-3D45-86BC-F220AD15DA08}" srcOrd="1" destOrd="0" presId="urn:microsoft.com/office/officeart/2005/8/layout/vList4"/>
    <dgm:cxn modelId="{B4507F5E-C107-B346-B898-6FC570E9B453}" srcId="{16ADAF97-143A-5346-8002-A4AED4F4F199}" destId="{172E3E86-433C-9940-BA67-FD852B67AEA0}" srcOrd="1" destOrd="0" parTransId="{1E7B215C-429F-B741-838D-F2C61B904754}" sibTransId="{C542A173-6F7C-554A-9BA1-B034998F24E8}"/>
    <dgm:cxn modelId="{5BEA4543-021F-0D45-B4D2-00FBA2E64C73}" type="presOf" srcId="{95EE3066-C1E4-6049-81D1-E8B07AFBD76B}" destId="{A33A0A8A-80A0-494F-9FBF-3C389E8B344F}" srcOrd="0" destOrd="0" presId="urn:microsoft.com/office/officeart/2005/8/layout/vList4"/>
    <dgm:cxn modelId="{DA709568-E56C-9740-A0C5-FAF51DD7F1B6}" type="presOf" srcId="{3E5CD816-BFBF-DD4E-B925-CECCEFDA4BDF}" destId="{319DE4F0-1C26-644E-830F-8C00FEE102FE}" srcOrd="1" destOrd="0" presId="urn:microsoft.com/office/officeart/2005/8/layout/vList4"/>
    <dgm:cxn modelId="{47638F57-4106-5445-80EE-164E2965D06A}" type="presOf" srcId="{172E3E86-433C-9940-BA67-FD852B67AEA0}" destId="{1C0FD82B-3528-7348-AB4D-6E01490C9751}" srcOrd="0" destOrd="0" presId="urn:microsoft.com/office/officeart/2005/8/layout/vList4"/>
    <dgm:cxn modelId="{7A97D67B-0148-874A-A831-47C3EEA53E9B}" type="presOf" srcId="{8A317964-628F-5C49-8A69-E6F7D4F6F54A}" destId="{4A229760-FC0B-8640-AB4D-32B62E7AFAD9}" srcOrd="1" destOrd="0" presId="urn:microsoft.com/office/officeart/2005/8/layout/vList4"/>
    <dgm:cxn modelId="{7D8134C3-ED47-5D4B-A2C2-8E1CD72B262D}" srcId="{16ADAF97-143A-5346-8002-A4AED4F4F199}" destId="{1D6F6B30-F40B-A942-AF22-D8A59B50803E}" srcOrd="4" destOrd="0" parTransId="{C8E43A1B-6EFC-C54D-9158-3003DAB3EEE7}" sibTransId="{2ABFF3E2-D33C-8144-8926-C6F1CF0EA447}"/>
    <dgm:cxn modelId="{DF9AB8CA-8CB4-F946-BE78-F60008557FED}" srcId="{16ADAF97-143A-5346-8002-A4AED4F4F199}" destId="{95EE3066-C1E4-6049-81D1-E8B07AFBD76B}" srcOrd="3" destOrd="0" parTransId="{C6DC3C92-23EE-7B4F-88BF-DBA7B182BA4C}" sibTransId="{7169305B-41F5-5642-A764-83ACB3158BD9}"/>
    <dgm:cxn modelId="{2B9A12DA-FEC4-4A40-9089-720E06678542}" type="presOf" srcId="{8A317964-628F-5C49-8A69-E6F7D4F6F54A}" destId="{279790F8-C9A0-1143-B3E4-69F4117DB308}" srcOrd="0" destOrd="0" presId="urn:microsoft.com/office/officeart/2005/8/layout/vList4"/>
    <dgm:cxn modelId="{0BA51DDB-4D17-2F40-97F4-0A23CACC7BC4}" srcId="{16ADAF97-143A-5346-8002-A4AED4F4F199}" destId="{8A317964-628F-5C49-8A69-E6F7D4F6F54A}" srcOrd="0" destOrd="0" parTransId="{6B9BADC5-32A4-D94B-9430-1206281699DD}" sibTransId="{6EAAA8FA-75E7-3445-8A62-FAE0DB7044B2}"/>
    <dgm:cxn modelId="{FC7109E0-72FC-C742-8A3E-4684103B68C6}" srcId="{16ADAF97-143A-5346-8002-A4AED4F4F199}" destId="{3E5CD816-BFBF-DD4E-B925-CECCEFDA4BDF}" srcOrd="2" destOrd="0" parTransId="{527ED90C-D1BB-484E-8BB2-F7B431AFFB35}" sibTransId="{FFFDC2E7-1579-1B42-AE77-7D5215F01554}"/>
    <dgm:cxn modelId="{EF26ABF5-7C9D-6341-9901-723978F892D3}" type="presOf" srcId="{1D6F6B30-F40B-A942-AF22-D8A59B50803E}" destId="{E958C527-B28D-3F4B-B9E2-A855C76242D7}" srcOrd="0" destOrd="0" presId="urn:microsoft.com/office/officeart/2005/8/layout/vList4"/>
    <dgm:cxn modelId="{279B053D-988E-8543-9028-71F653EE9CF8}" type="presParOf" srcId="{E6C2D845-5247-3949-8620-7992F119F5BB}" destId="{925C2946-9B60-C24D-BBC6-ECE4B4305D8C}" srcOrd="0" destOrd="0" presId="urn:microsoft.com/office/officeart/2005/8/layout/vList4"/>
    <dgm:cxn modelId="{13966972-1930-8540-A667-E1B01FB3758A}" type="presParOf" srcId="{925C2946-9B60-C24D-BBC6-ECE4B4305D8C}" destId="{279790F8-C9A0-1143-B3E4-69F4117DB308}" srcOrd="0" destOrd="0" presId="urn:microsoft.com/office/officeart/2005/8/layout/vList4"/>
    <dgm:cxn modelId="{C3414D7A-6438-AF4A-A594-08E0857125A6}" type="presParOf" srcId="{925C2946-9B60-C24D-BBC6-ECE4B4305D8C}" destId="{CCE68255-314F-034C-8CB4-59039EF54662}" srcOrd="1" destOrd="0" presId="urn:microsoft.com/office/officeart/2005/8/layout/vList4"/>
    <dgm:cxn modelId="{A612128F-B2F9-F449-B09C-2BBB4C9A872D}" type="presParOf" srcId="{925C2946-9B60-C24D-BBC6-ECE4B4305D8C}" destId="{4A229760-FC0B-8640-AB4D-32B62E7AFAD9}" srcOrd="2" destOrd="0" presId="urn:microsoft.com/office/officeart/2005/8/layout/vList4"/>
    <dgm:cxn modelId="{D08DC096-3CB3-2D4F-A1F4-47D32D9B2BAD}" type="presParOf" srcId="{E6C2D845-5247-3949-8620-7992F119F5BB}" destId="{4CF3C2CE-3AC9-B64A-966F-75D5943F6A24}" srcOrd="1" destOrd="0" presId="urn:microsoft.com/office/officeart/2005/8/layout/vList4"/>
    <dgm:cxn modelId="{5C18444D-2A5C-884E-A233-911C4CFD879F}" type="presParOf" srcId="{E6C2D845-5247-3949-8620-7992F119F5BB}" destId="{97CE7C5A-B2D1-C345-87AB-0958A0FD1B4A}" srcOrd="2" destOrd="0" presId="urn:microsoft.com/office/officeart/2005/8/layout/vList4"/>
    <dgm:cxn modelId="{A9B5148B-F018-B44B-883A-A2AFDF24AA33}" type="presParOf" srcId="{97CE7C5A-B2D1-C345-87AB-0958A0FD1B4A}" destId="{1C0FD82B-3528-7348-AB4D-6E01490C9751}" srcOrd="0" destOrd="0" presId="urn:microsoft.com/office/officeart/2005/8/layout/vList4"/>
    <dgm:cxn modelId="{44703B95-21A3-FF4D-A5F6-1A8A2B7625D8}" type="presParOf" srcId="{97CE7C5A-B2D1-C345-87AB-0958A0FD1B4A}" destId="{FF9ADE67-5476-B044-9280-21F22CD405AF}" srcOrd="1" destOrd="0" presId="urn:microsoft.com/office/officeart/2005/8/layout/vList4"/>
    <dgm:cxn modelId="{100952E4-859E-1742-97FC-43D85E7C554E}" type="presParOf" srcId="{97CE7C5A-B2D1-C345-87AB-0958A0FD1B4A}" destId="{220E6493-1A8E-3D45-86BC-F220AD15DA08}" srcOrd="2" destOrd="0" presId="urn:microsoft.com/office/officeart/2005/8/layout/vList4"/>
    <dgm:cxn modelId="{F14D361E-539C-6A4A-9886-0364E8AD096E}" type="presParOf" srcId="{E6C2D845-5247-3949-8620-7992F119F5BB}" destId="{F1A3EC23-A1C6-4743-B4AF-CD7A14E43C4E}" srcOrd="3" destOrd="0" presId="urn:microsoft.com/office/officeart/2005/8/layout/vList4"/>
    <dgm:cxn modelId="{78F28DCE-0958-464D-BA80-E19A6D342A44}" type="presParOf" srcId="{E6C2D845-5247-3949-8620-7992F119F5BB}" destId="{0D7DBBAC-0CBB-1446-ADD2-FE84499A77AE}" srcOrd="4" destOrd="0" presId="urn:microsoft.com/office/officeart/2005/8/layout/vList4"/>
    <dgm:cxn modelId="{647C671A-6B12-E84D-85EC-077742356259}" type="presParOf" srcId="{0D7DBBAC-0CBB-1446-ADD2-FE84499A77AE}" destId="{BB42FA62-706D-3A48-B09F-49BFB3FB6F44}" srcOrd="0" destOrd="0" presId="urn:microsoft.com/office/officeart/2005/8/layout/vList4"/>
    <dgm:cxn modelId="{FB96EC53-886E-464E-97A7-6B9474A5AC64}" type="presParOf" srcId="{0D7DBBAC-0CBB-1446-ADD2-FE84499A77AE}" destId="{50FCE308-2B8C-5347-B408-F5BE0401303A}" srcOrd="1" destOrd="0" presId="urn:microsoft.com/office/officeart/2005/8/layout/vList4"/>
    <dgm:cxn modelId="{B8F5B90D-0C43-8E4F-B198-7AE040904C95}" type="presParOf" srcId="{0D7DBBAC-0CBB-1446-ADD2-FE84499A77AE}" destId="{319DE4F0-1C26-644E-830F-8C00FEE102FE}" srcOrd="2" destOrd="0" presId="urn:microsoft.com/office/officeart/2005/8/layout/vList4"/>
    <dgm:cxn modelId="{92898C71-E121-7647-88C7-40F147F59F86}" type="presParOf" srcId="{E6C2D845-5247-3949-8620-7992F119F5BB}" destId="{79D02D75-1CAA-4E4D-93BD-2E0F3408F989}" srcOrd="5" destOrd="0" presId="urn:microsoft.com/office/officeart/2005/8/layout/vList4"/>
    <dgm:cxn modelId="{D04D9D26-8C61-D248-B447-F9AA99A840D2}" type="presParOf" srcId="{E6C2D845-5247-3949-8620-7992F119F5BB}" destId="{63A3B2C7-F8E0-4C44-A831-A7D46FFF9BB0}" srcOrd="6" destOrd="0" presId="urn:microsoft.com/office/officeart/2005/8/layout/vList4"/>
    <dgm:cxn modelId="{CE8F7F31-B797-9444-AAD5-6C4A73D191E8}" type="presParOf" srcId="{63A3B2C7-F8E0-4C44-A831-A7D46FFF9BB0}" destId="{A33A0A8A-80A0-494F-9FBF-3C389E8B344F}" srcOrd="0" destOrd="0" presId="urn:microsoft.com/office/officeart/2005/8/layout/vList4"/>
    <dgm:cxn modelId="{781CC5B9-5FC7-5749-9EDF-424E68B1160F}" type="presParOf" srcId="{63A3B2C7-F8E0-4C44-A831-A7D46FFF9BB0}" destId="{3AA83C8D-6CE4-C244-8F1E-7905B6EDD64C}" srcOrd="1" destOrd="0" presId="urn:microsoft.com/office/officeart/2005/8/layout/vList4"/>
    <dgm:cxn modelId="{F0AF97C1-AF21-1741-AA6B-7C777D66DC7C}" type="presParOf" srcId="{63A3B2C7-F8E0-4C44-A831-A7D46FFF9BB0}" destId="{9B9ADF0F-4E4A-CF4F-AE19-0FBCB4ACDA42}" srcOrd="2" destOrd="0" presId="urn:microsoft.com/office/officeart/2005/8/layout/vList4"/>
    <dgm:cxn modelId="{4BEBE792-B7A6-144D-8753-31C78CF43C1A}" type="presParOf" srcId="{E6C2D845-5247-3949-8620-7992F119F5BB}" destId="{7AD229FB-EEA7-D846-938D-2F49DE868AE3}" srcOrd="7" destOrd="0" presId="urn:microsoft.com/office/officeart/2005/8/layout/vList4"/>
    <dgm:cxn modelId="{F4D32DEE-2545-2E48-BFA4-AE9FB5091DBC}" type="presParOf" srcId="{E6C2D845-5247-3949-8620-7992F119F5BB}" destId="{725B16A8-1F00-8C42-8BCF-024B2705B66C}" srcOrd="8" destOrd="0" presId="urn:microsoft.com/office/officeart/2005/8/layout/vList4"/>
    <dgm:cxn modelId="{CCEE38A3-8D0F-A948-AADB-BED9E19CC999}" type="presParOf" srcId="{725B16A8-1F00-8C42-8BCF-024B2705B66C}" destId="{E958C527-B28D-3F4B-B9E2-A855C76242D7}" srcOrd="0" destOrd="0" presId="urn:microsoft.com/office/officeart/2005/8/layout/vList4"/>
    <dgm:cxn modelId="{66E87AB2-F134-564F-A20C-D24AF59BCBD2}" type="presParOf" srcId="{725B16A8-1F00-8C42-8BCF-024B2705B66C}" destId="{AB36676D-4072-8344-9368-A113E375F712}" srcOrd="1" destOrd="0" presId="urn:microsoft.com/office/officeart/2005/8/layout/vList4"/>
    <dgm:cxn modelId="{36155158-7B86-9049-A886-EB143BB9995C}" type="presParOf" srcId="{725B16A8-1F00-8C42-8BCF-024B2705B66C}" destId="{E82BA080-E59D-984C-95F8-E36AA7891420}" srcOrd="2" destOrd="0" presId="urn:microsoft.com/office/officeart/2005/8/layout/vList4"/>
  </dgm:cxnLst>
  <dgm:bg/>
  <dgm:whole/>
  <dgm:extLst>
    <a:ext uri="http://schemas.microsoft.com/office/drawing/2008/diagram">
      <dsp:dataModelExt xmlns:dsp="http://schemas.microsoft.com/office/drawing/2008/diagram" relId="rId9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790F8-C9A0-1143-B3E4-69F4117DB308}">
      <dsp:nvSpPr>
        <dsp:cNvPr id="0" name=""/>
        <dsp:cNvSpPr/>
      </dsp:nvSpPr>
      <dsp:spPr>
        <a:xfrm>
          <a:off x="0" y="0"/>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effectLst/>
              <a:latin typeface="Verdana" charset="0"/>
              <a:ea typeface="Verdana" charset="0"/>
              <a:cs typeface="Verdana" charset="0"/>
            </a:rPr>
            <a:t>Marketing Campaigns</a:t>
          </a: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dsp:txBody>
      <dsp:txXfrm>
        <a:off x="1442363" y="0"/>
        <a:ext cx="5114847" cy="1309209"/>
      </dsp:txXfrm>
    </dsp:sp>
    <dsp:sp modelId="{CCE68255-314F-034C-8CB4-59039EF54662}">
      <dsp:nvSpPr>
        <dsp:cNvPr id="0" name=""/>
        <dsp:cNvSpPr/>
      </dsp:nvSpPr>
      <dsp:spPr>
        <a:xfrm>
          <a:off x="130920" y="130920"/>
          <a:ext cx="1311442" cy="104736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C0FD82B-3528-7348-AB4D-6E01490C9751}">
      <dsp:nvSpPr>
        <dsp:cNvPr id="0" name=""/>
        <dsp:cNvSpPr/>
      </dsp:nvSpPr>
      <dsp:spPr>
        <a:xfrm>
          <a:off x="0" y="1440130"/>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effectLst/>
              <a:latin typeface="Verdana" charset="0"/>
              <a:ea typeface="Verdana" charset="0"/>
              <a:cs typeface="Verdana" charset="0"/>
            </a:rPr>
            <a:t>Economic Campaigns</a:t>
          </a: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dsp:txBody>
      <dsp:txXfrm>
        <a:off x="1442363" y="1440130"/>
        <a:ext cx="5114847" cy="1309209"/>
      </dsp:txXfrm>
    </dsp:sp>
    <dsp:sp modelId="{FF9ADE67-5476-B044-9280-21F22CD405AF}">
      <dsp:nvSpPr>
        <dsp:cNvPr id="0" name=""/>
        <dsp:cNvSpPr/>
      </dsp:nvSpPr>
      <dsp:spPr>
        <a:xfrm>
          <a:off x="130920" y="1571051"/>
          <a:ext cx="1311442" cy="104736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2000" b="-12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B42FA62-706D-3A48-B09F-49BFB3FB6F44}">
      <dsp:nvSpPr>
        <dsp:cNvPr id="0" name=""/>
        <dsp:cNvSpPr/>
      </dsp:nvSpPr>
      <dsp:spPr>
        <a:xfrm>
          <a:off x="0" y="2880261"/>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Personal Preferences</a:t>
          </a: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2880261"/>
        <a:ext cx="5114847" cy="1309209"/>
      </dsp:txXfrm>
    </dsp:sp>
    <dsp:sp modelId="{50FCE308-2B8C-5347-B408-F5BE0401303A}">
      <dsp:nvSpPr>
        <dsp:cNvPr id="0" name=""/>
        <dsp:cNvSpPr/>
      </dsp:nvSpPr>
      <dsp:spPr>
        <a:xfrm>
          <a:off x="130920" y="3011182"/>
          <a:ext cx="1311442" cy="104736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6000" b="-66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A33A0A8A-80A0-494F-9FBF-3C389E8B344F}">
      <dsp:nvSpPr>
        <dsp:cNvPr id="0" name=""/>
        <dsp:cNvSpPr/>
      </dsp:nvSpPr>
      <dsp:spPr>
        <a:xfrm>
          <a:off x="0" y="4320391"/>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Group Influence</a:t>
          </a: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4320391"/>
        <a:ext cx="5114847" cy="1309209"/>
      </dsp:txXfrm>
    </dsp:sp>
    <dsp:sp modelId="{3AA83C8D-6CE4-C244-8F1E-7905B6EDD64C}">
      <dsp:nvSpPr>
        <dsp:cNvPr id="0" name=""/>
        <dsp:cNvSpPr/>
      </dsp:nvSpPr>
      <dsp:spPr>
        <a:xfrm>
          <a:off x="130920" y="4451312"/>
          <a:ext cx="1311442" cy="1047367"/>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958C527-B28D-3F4B-B9E2-A855C76242D7}">
      <dsp:nvSpPr>
        <dsp:cNvPr id="0" name=""/>
        <dsp:cNvSpPr/>
      </dsp:nvSpPr>
      <dsp:spPr>
        <a:xfrm>
          <a:off x="0" y="5760522"/>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Purchasing Power</a:t>
          </a: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5760522"/>
        <a:ext cx="5114847" cy="1309209"/>
      </dsp:txXfrm>
    </dsp:sp>
    <dsp:sp modelId="{AB36676D-4072-8344-9368-A113E375F712}">
      <dsp:nvSpPr>
        <dsp:cNvPr id="0" name=""/>
        <dsp:cNvSpPr/>
      </dsp:nvSpPr>
      <dsp:spPr>
        <a:xfrm>
          <a:off x="130920" y="5891443"/>
          <a:ext cx="1311442" cy="1047367"/>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12000" b="-12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80B88-4AA7-C448-A0E8-9E67D1E023D5}">
      <dsp:nvSpPr>
        <dsp:cNvPr id="0" name=""/>
        <dsp:cNvSpPr/>
      </dsp:nvSpPr>
      <dsp:spPr>
        <a:xfrm rot="5400000">
          <a:off x="-206452" y="206756"/>
          <a:ext cx="1376347" cy="963443"/>
        </a:xfrm>
        <a:prstGeom prst="chevron">
          <a:avLst/>
        </a:prstGeom>
        <a:solidFill>
          <a:schemeClr val="accent1">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Research &amp; External Innovation</a:t>
          </a:r>
        </a:p>
      </dsp:txBody>
      <dsp:txXfrm rot="-5400000">
        <a:off x="1" y="482026"/>
        <a:ext cx="963443" cy="412904"/>
      </dsp:txXfrm>
    </dsp:sp>
    <dsp:sp modelId="{33150D4B-AC57-3142-B118-8C1BBE158AC5}">
      <dsp:nvSpPr>
        <dsp:cNvPr id="0" name=""/>
        <dsp:cNvSpPr/>
      </dsp:nvSpPr>
      <dsp:spPr>
        <a:xfrm rot="5400000">
          <a:off x="3366571" y="-2402824"/>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01AF9B6B-040D-F44F-BA86-96E6B2E631C7}">
      <dsp:nvSpPr>
        <dsp:cNvPr id="0" name=""/>
        <dsp:cNvSpPr/>
      </dsp:nvSpPr>
      <dsp:spPr>
        <a:xfrm rot="5400000">
          <a:off x="-206452" y="1437674"/>
          <a:ext cx="1376347" cy="963443"/>
        </a:xfrm>
        <a:prstGeom prst="chevron">
          <a:avLst/>
        </a:prstGeom>
        <a:solidFill>
          <a:schemeClr val="tx2">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Early Development</a:t>
          </a:r>
        </a:p>
      </dsp:txBody>
      <dsp:txXfrm rot="-5400000">
        <a:off x="1" y="1712944"/>
        <a:ext cx="963443" cy="412904"/>
      </dsp:txXfrm>
    </dsp:sp>
    <dsp:sp modelId="{F848A4B3-3E11-394B-B7E8-A42B741BC410}">
      <dsp:nvSpPr>
        <dsp:cNvPr id="0" name=""/>
        <dsp:cNvSpPr/>
      </dsp:nvSpPr>
      <dsp:spPr>
        <a:xfrm rot="5400000">
          <a:off x="3366571" y="-1171905"/>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692AA2B9-59EB-974F-8168-54445C8CC411}">
      <dsp:nvSpPr>
        <dsp:cNvPr id="0" name=""/>
        <dsp:cNvSpPr/>
      </dsp:nvSpPr>
      <dsp:spPr>
        <a:xfrm rot="5400000">
          <a:off x="-206452" y="2668593"/>
          <a:ext cx="1376347" cy="963443"/>
        </a:xfrm>
        <a:prstGeom prst="chevron">
          <a:avLst/>
        </a:prstGeom>
        <a:solidFill>
          <a:schemeClr val="accent1">
            <a:lumMod val="75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solidFill>
                <a:schemeClr val="lt1"/>
              </a:solidFill>
            </a:rPr>
            <a:t>Late Development</a:t>
          </a:r>
        </a:p>
      </dsp:txBody>
      <dsp:txXfrm rot="-5400000">
        <a:off x="1" y="2943863"/>
        <a:ext cx="963443" cy="412904"/>
      </dsp:txXfrm>
    </dsp:sp>
    <dsp:sp modelId="{D0674E5A-2B4A-8F4F-99EA-0BA3A42B5F00}">
      <dsp:nvSpPr>
        <dsp:cNvPr id="0" name=""/>
        <dsp:cNvSpPr/>
      </dsp:nvSpPr>
      <dsp:spPr>
        <a:xfrm rot="5400000">
          <a:off x="3366571" y="59013"/>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7A627382-8CD1-E445-BD29-7DA63411C103}">
      <dsp:nvSpPr>
        <dsp:cNvPr id="0" name=""/>
        <dsp:cNvSpPr/>
      </dsp:nvSpPr>
      <dsp:spPr>
        <a:xfrm rot="5400000">
          <a:off x="-206452" y="3899511"/>
          <a:ext cx="1376347" cy="963443"/>
        </a:xfrm>
        <a:prstGeom prst="chevron">
          <a:avLst/>
        </a:prstGeom>
        <a:solidFill>
          <a:schemeClr val="accent1">
            <a:lumMod val="5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Support</a:t>
          </a:r>
        </a:p>
      </dsp:txBody>
      <dsp:txXfrm rot="-5400000">
        <a:off x="1" y="4174781"/>
        <a:ext cx="963443" cy="412904"/>
      </dsp:txXfrm>
    </dsp:sp>
    <dsp:sp modelId="{78B0FC80-350B-C049-AA80-77D5AD2437C4}">
      <dsp:nvSpPr>
        <dsp:cNvPr id="0" name=""/>
        <dsp:cNvSpPr/>
      </dsp:nvSpPr>
      <dsp:spPr>
        <a:xfrm rot="5400000">
          <a:off x="3366571" y="1308629"/>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790F8-C9A0-1143-B3E4-69F4117DB308}">
      <dsp:nvSpPr>
        <dsp:cNvPr id="0" name=""/>
        <dsp:cNvSpPr/>
      </dsp:nvSpPr>
      <dsp:spPr>
        <a:xfrm>
          <a:off x="0" y="0"/>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effectLst/>
              <a:latin typeface="Verdana" charset="0"/>
              <a:ea typeface="Verdana" charset="0"/>
              <a:cs typeface="Verdana" charset="0"/>
            </a:rPr>
            <a:t>Marketing Campaigns</a:t>
          </a:r>
        </a:p>
        <a:p>
          <a:pPr marL="0" lvl="0" indent="0" algn="l" defTabSz="533400">
            <a:lnSpc>
              <a:spcPct val="90000"/>
            </a:lnSpc>
            <a:spcBef>
              <a:spcPct val="0"/>
            </a:spcBef>
            <a:spcAft>
              <a:spcPct val="35000"/>
            </a:spcAft>
            <a:buNone/>
          </a:pPr>
          <a:r>
            <a:rPr lang="en-US" sz="1200" b="0" kern="1200">
              <a:solidFill>
                <a:srgbClr val="FF0000"/>
              </a:solidFill>
              <a:effectLst/>
              <a:latin typeface="Verdana" charset="0"/>
              <a:ea typeface="Verdana" charset="0"/>
              <a:cs typeface="Verdana" charset="0"/>
            </a:rPr>
            <a:t>Marketing campaigns can influence consumer choice.</a:t>
          </a: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dsp:txBody>
      <dsp:txXfrm>
        <a:off x="1442363" y="0"/>
        <a:ext cx="5114847" cy="1309209"/>
      </dsp:txXfrm>
    </dsp:sp>
    <dsp:sp modelId="{CCE68255-314F-034C-8CB4-59039EF54662}">
      <dsp:nvSpPr>
        <dsp:cNvPr id="0" name=""/>
        <dsp:cNvSpPr/>
      </dsp:nvSpPr>
      <dsp:spPr>
        <a:xfrm>
          <a:off x="130920" y="130920"/>
          <a:ext cx="1311442" cy="104736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C0FD82B-3528-7348-AB4D-6E01490C9751}">
      <dsp:nvSpPr>
        <dsp:cNvPr id="0" name=""/>
        <dsp:cNvSpPr/>
      </dsp:nvSpPr>
      <dsp:spPr>
        <a:xfrm>
          <a:off x="0" y="1440130"/>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effectLst/>
              <a:latin typeface="Verdana" charset="0"/>
              <a:ea typeface="Verdana" charset="0"/>
              <a:cs typeface="Verdana" charset="0"/>
            </a:rPr>
            <a:t>Economic Campaigns</a:t>
          </a:r>
        </a:p>
        <a:p>
          <a:pPr marL="0" lvl="0" indent="0" algn="l" defTabSz="533400">
            <a:lnSpc>
              <a:spcPct val="90000"/>
            </a:lnSpc>
            <a:spcBef>
              <a:spcPct val="0"/>
            </a:spcBef>
            <a:spcAft>
              <a:spcPct val="35000"/>
            </a:spcAft>
            <a:buNone/>
          </a:pPr>
          <a:r>
            <a:rPr lang="en-US" sz="1200" b="0" kern="1200">
              <a:solidFill>
                <a:srgbClr val="FF0000"/>
              </a:solidFill>
              <a:effectLst/>
              <a:latin typeface="Verdana" charset="0"/>
              <a:ea typeface="Verdana" charset="0"/>
              <a:cs typeface="Verdana" charset="0"/>
            </a:rPr>
            <a:t>The market itself plays a large role in purchasing decisions made by consumers.</a:t>
          </a:r>
          <a:r>
            <a:rPr lang="en-US" sz="1200" b="0" kern="1200">
              <a:solidFill>
                <a:schemeClr val="tx2"/>
              </a:solidFill>
              <a:effectLst/>
              <a:latin typeface="Verdana" charset="0"/>
              <a:ea typeface="Verdana" charset="0"/>
              <a:cs typeface="Verdana" charset="0"/>
            </a:rPr>
            <a:t> </a:t>
          </a:r>
          <a:endParaRPr lang="en-US" sz="1200" b="0" kern="1200">
            <a:solidFill>
              <a:srgbClr val="FF0000"/>
            </a:solidFill>
            <a:effectLst/>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effectLst/>
            <a:latin typeface="Verdana" charset="0"/>
            <a:ea typeface="Verdana" charset="0"/>
            <a:cs typeface="Verdana" charset="0"/>
          </a:endParaRPr>
        </a:p>
      </dsp:txBody>
      <dsp:txXfrm>
        <a:off x="1442363" y="1440130"/>
        <a:ext cx="5114847" cy="1309209"/>
      </dsp:txXfrm>
    </dsp:sp>
    <dsp:sp modelId="{FF9ADE67-5476-B044-9280-21F22CD405AF}">
      <dsp:nvSpPr>
        <dsp:cNvPr id="0" name=""/>
        <dsp:cNvSpPr/>
      </dsp:nvSpPr>
      <dsp:spPr>
        <a:xfrm>
          <a:off x="130920" y="1571051"/>
          <a:ext cx="1311442" cy="104736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2000" b="-12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B42FA62-706D-3A48-B09F-49BFB3FB6F44}">
      <dsp:nvSpPr>
        <dsp:cNvPr id="0" name=""/>
        <dsp:cNvSpPr/>
      </dsp:nvSpPr>
      <dsp:spPr>
        <a:xfrm>
          <a:off x="0" y="2880261"/>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Personal Preferences</a:t>
          </a:r>
        </a:p>
        <a:p>
          <a:pPr marL="0" lvl="0" indent="0" algn="l" defTabSz="533400">
            <a:lnSpc>
              <a:spcPct val="90000"/>
            </a:lnSpc>
            <a:spcBef>
              <a:spcPct val="0"/>
            </a:spcBef>
            <a:spcAft>
              <a:spcPct val="35000"/>
            </a:spcAft>
            <a:buNone/>
          </a:pPr>
          <a:r>
            <a:rPr lang="en-US" sz="1200" b="0" kern="1200">
              <a:solidFill>
                <a:srgbClr val="FF0000"/>
              </a:solidFill>
              <a:latin typeface="Verdana" charset="0"/>
              <a:ea typeface="Verdana" charset="0"/>
              <a:cs typeface="Verdana" charset="0"/>
            </a:rPr>
            <a:t>A consumers likes and dislikes will ultimately shape purchasing decisions.</a:t>
          </a: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2880261"/>
        <a:ext cx="5114847" cy="1309209"/>
      </dsp:txXfrm>
    </dsp:sp>
    <dsp:sp modelId="{50FCE308-2B8C-5347-B408-F5BE0401303A}">
      <dsp:nvSpPr>
        <dsp:cNvPr id="0" name=""/>
        <dsp:cNvSpPr/>
      </dsp:nvSpPr>
      <dsp:spPr>
        <a:xfrm>
          <a:off x="130920" y="3011182"/>
          <a:ext cx="1311442" cy="104736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6000" b="-66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A33A0A8A-80A0-494F-9FBF-3C389E8B344F}">
      <dsp:nvSpPr>
        <dsp:cNvPr id="0" name=""/>
        <dsp:cNvSpPr/>
      </dsp:nvSpPr>
      <dsp:spPr>
        <a:xfrm>
          <a:off x="0" y="4320391"/>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Group Influence</a:t>
          </a:r>
        </a:p>
        <a:p>
          <a:pPr marL="0" lvl="0" indent="0" algn="l" defTabSz="533400">
            <a:lnSpc>
              <a:spcPct val="90000"/>
            </a:lnSpc>
            <a:spcBef>
              <a:spcPct val="0"/>
            </a:spcBef>
            <a:spcAft>
              <a:spcPct val="35000"/>
            </a:spcAft>
            <a:buNone/>
          </a:pPr>
          <a:r>
            <a:rPr lang="en-US" sz="1200" b="0" kern="1200">
              <a:solidFill>
                <a:srgbClr val="FF0000"/>
              </a:solidFill>
              <a:latin typeface="Verdana" charset="0"/>
              <a:ea typeface="Verdana" charset="0"/>
              <a:cs typeface="Verdana" charset="0"/>
            </a:rPr>
            <a:t>The people that the consumer surrounds themselves with play a large role in purchasing decisions.</a:t>
          </a:r>
          <a:r>
            <a:rPr lang="en-US" sz="1200" b="0" kern="1200">
              <a:solidFill>
                <a:schemeClr val="tx2"/>
              </a:solidFill>
              <a:latin typeface="Verdana" charset="0"/>
              <a:ea typeface="Verdana" charset="0"/>
              <a:cs typeface="Verdana" charset="0"/>
            </a:rPr>
            <a:t> </a:t>
          </a:r>
          <a:endParaRPr lang="en-US" sz="1200" b="0" kern="1200">
            <a:solidFill>
              <a:srgbClr val="FF0000"/>
            </a:solidFill>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4320391"/>
        <a:ext cx="5114847" cy="1309209"/>
      </dsp:txXfrm>
    </dsp:sp>
    <dsp:sp modelId="{3AA83C8D-6CE4-C244-8F1E-7905B6EDD64C}">
      <dsp:nvSpPr>
        <dsp:cNvPr id="0" name=""/>
        <dsp:cNvSpPr/>
      </dsp:nvSpPr>
      <dsp:spPr>
        <a:xfrm>
          <a:off x="130920" y="4451312"/>
          <a:ext cx="1311442" cy="1047367"/>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958C527-B28D-3F4B-B9E2-A855C76242D7}">
      <dsp:nvSpPr>
        <dsp:cNvPr id="0" name=""/>
        <dsp:cNvSpPr/>
      </dsp:nvSpPr>
      <dsp:spPr>
        <a:xfrm>
          <a:off x="0" y="5760522"/>
          <a:ext cx="6557210" cy="1309209"/>
        </a:xfrm>
        <a:prstGeom prst="roundRect">
          <a:avLst>
            <a:gd name="adj" fmla="val 10000"/>
          </a:avLst>
        </a:prstGeom>
        <a:no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solidFill>
                <a:schemeClr val="tx2"/>
              </a:solidFill>
              <a:latin typeface="Verdana" charset="0"/>
              <a:ea typeface="Verdana" charset="0"/>
              <a:cs typeface="Verdana" charset="0"/>
            </a:rPr>
            <a:t>Purchasing Power</a:t>
          </a:r>
        </a:p>
        <a:p>
          <a:pPr marL="0" lvl="0" indent="0" algn="l" defTabSz="533400">
            <a:lnSpc>
              <a:spcPct val="90000"/>
            </a:lnSpc>
            <a:spcBef>
              <a:spcPct val="0"/>
            </a:spcBef>
            <a:spcAft>
              <a:spcPct val="35000"/>
            </a:spcAft>
            <a:buNone/>
          </a:pPr>
          <a:r>
            <a:rPr lang="en-US" sz="1200" b="0" kern="1200">
              <a:solidFill>
                <a:srgbClr val="FF0000"/>
              </a:solidFill>
              <a:latin typeface="Verdana" charset="0"/>
              <a:ea typeface="Verdana" charset="0"/>
              <a:cs typeface="Verdana" charset="0"/>
            </a:rPr>
            <a:t>Regardless of the product, if it does not fit within the purchasing power of the consumer they cannot purchase the product.</a:t>
          </a:r>
        </a:p>
        <a:p>
          <a:pPr marL="0" lvl="0" indent="0" algn="l" defTabSz="533400">
            <a:lnSpc>
              <a:spcPct val="90000"/>
            </a:lnSpc>
            <a:spcBef>
              <a:spcPct val="0"/>
            </a:spcBef>
            <a:spcAft>
              <a:spcPct val="35000"/>
            </a:spcAft>
            <a:buNone/>
          </a:pPr>
          <a:endParaRPr lang="en-US" sz="1200" b="1" kern="1200">
            <a:solidFill>
              <a:schemeClr val="tx2"/>
            </a:solidFill>
            <a:latin typeface="Verdana" charset="0"/>
            <a:ea typeface="Verdana" charset="0"/>
            <a:cs typeface="Verdana" charset="0"/>
          </a:endParaRPr>
        </a:p>
      </dsp:txBody>
      <dsp:txXfrm>
        <a:off x="1442363" y="5760522"/>
        <a:ext cx="5114847" cy="1309209"/>
      </dsp:txXfrm>
    </dsp:sp>
    <dsp:sp modelId="{AB36676D-4072-8344-9368-A113E375F712}">
      <dsp:nvSpPr>
        <dsp:cNvPr id="0" name=""/>
        <dsp:cNvSpPr/>
      </dsp:nvSpPr>
      <dsp:spPr>
        <a:xfrm>
          <a:off x="130920" y="5891443"/>
          <a:ext cx="1311442" cy="1047367"/>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12000" b="-12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58E32C03934AC4FBC255F4B0AF54AF6" ma:contentTypeVersion="12" ma:contentTypeDescription="Create a new document." ma:contentTypeScope="" ma:versionID="d2a0397fca08dd94eb1c2227897f3b8f">
  <xsd:schema xmlns:xsd="http://www.w3.org/2001/XMLSchema" xmlns:xs="http://www.w3.org/2001/XMLSchema" xmlns:p="http://schemas.microsoft.com/office/2006/metadata/properties" xmlns:ns3="70aec708-5343-4747-b735-32aeb30ff4cd" xmlns:ns4="980ab96c-f51f-497b-9bbe-4ae54cb0ffdd" targetNamespace="http://schemas.microsoft.com/office/2006/metadata/properties" ma:root="true" ma:fieldsID="cd46ce1cc36766cf540800d34ef6afbc" ns3:_="" ns4:_="">
    <xsd:import namespace="70aec708-5343-4747-b735-32aeb30ff4cd"/>
    <xsd:import namespace="980ab96c-f51f-497b-9bbe-4ae54cb0ffd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0aec708-5343-4747-b735-32aeb30ff4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0ab96c-f51f-497b-9bbe-4ae54cb0ffd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34C1BB6-AF2A-4ED7-89DF-903D3ABF2C3D}">
  <ds:schemaRefs>
    <ds:schemaRef ds:uri="http://schemas.openxmlformats.org/officeDocument/2006/bibliography"/>
  </ds:schemaRefs>
</ds:datastoreItem>
</file>

<file path=customXml/itemProps3.xml><?xml version="1.0" encoding="utf-8"?>
<ds:datastoreItem xmlns:ds="http://schemas.openxmlformats.org/officeDocument/2006/customXml" ds:itemID="{E6960E86-5228-4D2F-B32F-A3E1277DB172}">
  <ds:schemaRefs>
    <ds:schemaRef ds:uri="http://schemas.microsoft.com/sharepoint/v3/contenttype/forms"/>
  </ds:schemaRefs>
</ds:datastoreItem>
</file>

<file path=customXml/itemProps4.xml><?xml version="1.0" encoding="utf-8"?>
<ds:datastoreItem xmlns:ds="http://schemas.openxmlformats.org/officeDocument/2006/customXml" ds:itemID="{2820F132-FA9E-4932-8B29-5495B08E4D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0aec708-5343-4747-b735-32aeb30ff4cd"/>
    <ds:schemaRef ds:uri="980ab96c-f51f-497b-9bbe-4ae54cb0ff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29</TotalTime>
  <Pages>19</Pages>
  <Words>6154</Words>
  <Characters>35084</Characters>
  <Application>Microsoft Office Word</Application>
  <DocSecurity>0</DocSecurity>
  <Lines>292</Lines>
  <Paragraphs>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41156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Pastir, Breanna</cp:lastModifiedBy>
  <cp:revision>7</cp:revision>
  <cp:lastPrinted>2018-11-06T12:45:00Z</cp:lastPrinted>
  <dcterms:created xsi:type="dcterms:W3CDTF">2020-04-02T14:07:00Z</dcterms:created>
  <dcterms:modified xsi:type="dcterms:W3CDTF">2025-04-16T13:04:00Z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0x010100E58E32C03934AC4FBC255F4B0AF54AF6</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ies>
</file>