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9" r:id="rId5"/>
  </p:sldMasterIdLst>
  <p:notesMasterIdLst>
    <p:notesMasterId r:id="rId17"/>
  </p:notesMasterIdLst>
  <p:handoutMasterIdLst>
    <p:handoutMasterId r:id="rId18"/>
  </p:handoutMasterIdLst>
  <p:sldIdLst>
    <p:sldId id="525" r:id="rId6"/>
    <p:sldId id="526" r:id="rId7"/>
    <p:sldId id="537" r:id="rId8"/>
    <p:sldId id="538" r:id="rId9"/>
    <p:sldId id="534" r:id="rId10"/>
    <p:sldId id="530" r:id="rId11"/>
    <p:sldId id="539" r:id="rId12"/>
    <p:sldId id="540" r:id="rId13"/>
    <p:sldId id="543" r:id="rId14"/>
    <p:sldId id="542" r:id="rId15"/>
    <p:sldId id="544" r:id="rId16"/>
  </p:sldIdLst>
  <p:sldSz cx="9144000" cy="6858000" type="screen4x3"/>
  <p:notesSz cx="7010400" cy="9296400"/>
  <p:embeddedFontLst>
    <p:embeddedFont>
      <p:font typeface="Georgia" panose="02040502050405020303" pitchFamily="18" charset="0"/>
      <p:regular r:id="rId19"/>
      <p:bold r:id="rId20"/>
      <p:italic r:id="rId21"/>
      <p:boldItalic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C97"/>
    <a:srgbClr val="FFCD00"/>
    <a:srgbClr val="DA291C"/>
    <a:srgbClr val="0033CC"/>
    <a:srgbClr val="3366F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18" autoAdjust="0"/>
    <p:restoredTop sz="94624" autoAdjust="0"/>
  </p:normalViewPr>
  <p:slideViewPr>
    <p:cSldViewPr snapToGrid="0">
      <p:cViewPr varScale="1">
        <p:scale>
          <a:sx n="81" d="100"/>
          <a:sy n="81" d="100"/>
        </p:scale>
        <p:origin x="1685" y="62"/>
      </p:cViewPr>
      <p:guideLst>
        <p:guide orient="horz" pos="2160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20"/>
    </p:cViewPr>
  </p:sorterViewPr>
  <p:notesViewPr>
    <p:cSldViewPr>
      <p:cViewPr varScale="1">
        <p:scale>
          <a:sx n="61" d="100"/>
          <a:sy n="61" d="100"/>
        </p:scale>
        <p:origin x="-2436" y="-8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handoutMaster" Target="handoutMasters/handoutMaster1.xml"/><Relationship Id="rId26" Type="http://schemas.openxmlformats.org/officeDocument/2006/relationships/font" Target="fonts/font8.fntdata"/><Relationship Id="rId3" Type="http://schemas.openxmlformats.org/officeDocument/2006/relationships/customXml" Target="../customXml/item3.xml"/><Relationship Id="rId21" Type="http://schemas.openxmlformats.org/officeDocument/2006/relationships/font" Target="fonts/font3.fntdata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7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font" Target="fonts/font2.fntdata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6.fntdata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font" Target="fonts/font5.fntdata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font" Target="fonts/font1.fntdata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4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t" anchorCtr="0" compatLnSpc="1">
            <a:prstTxWarp prst="textNoShape">
              <a:avLst/>
            </a:prstTxWarp>
          </a:bodyPr>
          <a:lstStyle>
            <a:lvl1pPr defTabSz="903288">
              <a:defRPr sz="1200"/>
            </a:lvl1pPr>
          </a:lstStyle>
          <a:p>
            <a:pPr>
              <a:defRPr/>
            </a:pPr>
            <a:r>
              <a:rPr lang="en-US"/>
              <a:t>Tab 3-4C (3)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t" anchorCtr="0" compatLnSpc="1">
            <a:prstTxWarp prst="textNoShape">
              <a:avLst/>
            </a:prstTxWarp>
          </a:bodyPr>
          <a:lstStyle>
            <a:lvl1pPr algn="r" defTabSz="90328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b" anchorCtr="0" compatLnSpc="1">
            <a:prstTxWarp prst="textNoShape">
              <a:avLst/>
            </a:prstTxWarp>
          </a:bodyPr>
          <a:lstStyle>
            <a:lvl1pPr defTabSz="90328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b" anchorCtr="0" compatLnSpc="1">
            <a:prstTxWarp prst="textNoShape">
              <a:avLst/>
            </a:prstTxWarp>
          </a:bodyPr>
          <a:lstStyle>
            <a:lvl1pPr algn="r" defTabSz="903288">
              <a:defRPr sz="1200"/>
            </a:lvl1pPr>
          </a:lstStyle>
          <a:p>
            <a:pPr>
              <a:defRPr/>
            </a:pPr>
            <a:fld id="{F7033FF2-3712-47A6-AA88-4D27662C08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8764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>
            <a:lvl1pPr defTabSz="927100">
              <a:defRPr sz="1200"/>
            </a:lvl1pPr>
          </a:lstStyle>
          <a:p>
            <a:pPr>
              <a:defRPr/>
            </a:pPr>
            <a:r>
              <a:rPr lang="en-US"/>
              <a:t>Tab 3-4C (3)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>
            <a:lvl1pPr algn="r" defTabSz="92710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4838"/>
            <a:ext cx="5607050" cy="418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b" anchorCtr="0" compatLnSpc="1">
            <a:prstTxWarp prst="textNoShape">
              <a:avLst/>
            </a:prstTxWarp>
          </a:bodyPr>
          <a:lstStyle>
            <a:lvl1pPr defTabSz="92710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b" anchorCtr="0" compatLnSpc="1">
            <a:prstTxWarp prst="textNoShape">
              <a:avLst/>
            </a:prstTxWarp>
          </a:bodyPr>
          <a:lstStyle>
            <a:lvl1pPr algn="r" defTabSz="927100">
              <a:defRPr sz="1200"/>
            </a:lvl1pPr>
          </a:lstStyle>
          <a:p>
            <a:pPr>
              <a:defRPr/>
            </a:pPr>
            <a:fld id="{361FA796-A954-4F53-A900-6146FF4707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263979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Tab 3-4C (3)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61FA796-A954-4F53-A900-6146FF470795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2239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Tab 3-4C (3)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61FA796-A954-4F53-A900-6146FF470795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3391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1572603" y="5738206"/>
            <a:ext cx="6075406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4095750"/>
            <a:ext cx="7694613" cy="1309370"/>
          </a:xfrm>
          <a:prstGeom prst="rect">
            <a:avLst/>
          </a:prstGeom>
        </p:spPr>
        <p:txBody>
          <a:bodyPr vert="horz"/>
          <a:lstStyle>
            <a:lvl1pPr marL="0" indent="0" algn="ctr">
              <a:lnSpc>
                <a:spcPct val="80000"/>
              </a:lnSpc>
              <a:buNone/>
              <a:defRPr sz="5400" b="1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pic>
        <p:nvPicPr>
          <p:cNvPr id="8" name="Picture 7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190" y="779912"/>
            <a:ext cx="2597023" cy="3119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296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1818640"/>
            <a:ext cx="8229600" cy="40027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/>
              <a:t>Copy text goes here.</a:t>
            </a:r>
          </a:p>
        </p:txBody>
      </p:sp>
      <p:pic>
        <p:nvPicPr>
          <p:cNvPr id="6" name="Picture 5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7665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Blank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60"/>
            <a:ext cx="8229600" cy="926714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Headline</a:t>
            </a:r>
          </a:p>
        </p:txBody>
      </p:sp>
      <p:pic>
        <p:nvPicPr>
          <p:cNvPr id="5" name="Picture 4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  <p:cxnSp>
        <p:nvCxnSpPr>
          <p:cNvPr id="7" name="Straight Connector 6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2687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head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182813" y="1305328"/>
            <a:ext cx="4778375" cy="594592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b="0" i="0" baseline="0">
                <a:solidFill>
                  <a:srgbClr val="DA291C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en-US" dirty="0"/>
              <a:t>Subhead, Verdana, 24pt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2194560"/>
            <a:ext cx="8229600" cy="39316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/>
              <a:t>Copy text goes here.</a:t>
            </a:r>
          </a:p>
        </p:txBody>
      </p:sp>
      <p:pic>
        <p:nvPicPr>
          <p:cNvPr id="8" name="Picture 7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971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head with 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2194560"/>
            <a:ext cx="8229600" cy="3931603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2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/>
              <a:t>Bullet text</a:t>
            </a:r>
          </a:p>
          <a:p>
            <a:pPr lvl="0"/>
            <a:endParaRPr lang="en-US" dirty="0"/>
          </a:p>
        </p:txBody>
      </p:sp>
      <p:pic>
        <p:nvPicPr>
          <p:cNvPr id="10" name="Picture 9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182813" y="1305328"/>
            <a:ext cx="4778375" cy="594592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b="0" i="0" baseline="0">
                <a:solidFill>
                  <a:srgbClr val="DA291C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en-US" dirty="0"/>
              <a:t>Subhead, Verdana, 24pt</a:t>
            </a:r>
          </a:p>
        </p:txBody>
      </p:sp>
    </p:spTree>
    <p:extLst>
      <p:ext uri="{BB962C8B-B14F-4D97-AF65-F5344CB8AC3E}">
        <p14:creationId xmlns:p14="http://schemas.microsoft.com/office/powerpoint/2010/main" val="815134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16" r:id="rId2"/>
    <p:sldLayoutId id="2147483721" r:id="rId3"/>
    <p:sldLayoutId id="2147483720" r:id="rId4"/>
    <p:sldLayoutId id="2147483722" r:id="rId5"/>
    <p:sldLayoutId id="2147483723" r:id="rId6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marR="0" indent="-342900" algn="l" defTabSz="914400" rtl="0" eaLnBrk="1" fontAlgn="auto" latinLnBrk="0" hangingPunct="1">
        <a:lnSpc>
          <a:spcPct val="100000"/>
        </a:lnSpc>
        <a:spcBef>
          <a:spcPts val="800"/>
        </a:spcBef>
        <a:spcAft>
          <a:spcPts val="0"/>
        </a:spcAft>
        <a:buClrTx/>
        <a:buSzTx/>
        <a:buFont typeface="Arial"/>
        <a:buChar char="•"/>
        <a:tabLst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jwoodard@ffa.org" TargetMode="External"/><Relationship Id="rId2" Type="http://schemas.openxmlformats.org/officeDocument/2006/relationships/hyperlink" Target="mailto:kmeyer@ffa.org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849918" y="3718678"/>
            <a:ext cx="7694613" cy="1834970"/>
          </a:xfrm>
        </p:spPr>
        <p:txBody>
          <a:bodyPr/>
          <a:lstStyle/>
          <a:p>
            <a:r>
              <a:rPr lang="en-US" dirty="0"/>
              <a:t>9 Steps to Coaching Your Reporters to Writing Success </a:t>
            </a:r>
          </a:p>
          <a:p>
            <a:endParaRPr lang="en-US" dirty="0"/>
          </a:p>
        </p:txBody>
      </p:sp>
      <p:sp>
        <p:nvSpPr>
          <p:cNvPr id="3" name="Title 4"/>
          <p:cNvSpPr txBox="1">
            <a:spLocks/>
          </p:cNvSpPr>
          <p:nvPr/>
        </p:nvSpPr>
        <p:spPr>
          <a:xfrm>
            <a:off x="0" y="5930720"/>
            <a:ext cx="9144000" cy="649922"/>
          </a:xfrm>
          <a:prstGeom prst="rect">
            <a:avLst/>
          </a:prstGeom>
        </p:spPr>
        <p:txBody>
          <a:bodyPr vert="horz"/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 cap="none" baseline="0">
                <a:solidFill>
                  <a:srgbClr val="7F7F7F"/>
                </a:solidFill>
                <a:latin typeface="Georgia"/>
                <a:ea typeface="+mj-ea"/>
                <a:cs typeface="Georgia"/>
              </a:defRPr>
            </a:lvl1pPr>
          </a:lstStyle>
          <a:p>
            <a:r>
              <a:rPr lang="en-US" dirty="0"/>
              <a:t>Presented by Kristy Meyer and Julie Woodard</a:t>
            </a:r>
          </a:p>
        </p:txBody>
      </p:sp>
    </p:spTree>
    <p:extLst>
      <p:ext uri="{BB962C8B-B14F-4D97-AF65-F5344CB8AC3E}">
        <p14:creationId xmlns:p14="http://schemas.microsoft.com/office/powerpoint/2010/main" val="5158499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Step 9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Social media</a:t>
            </a:r>
          </a:p>
          <a:p>
            <a:r>
              <a:rPr lang="en-US" dirty="0"/>
              <a:t>Press release</a:t>
            </a:r>
          </a:p>
          <a:p>
            <a:r>
              <a:rPr lang="en-US" dirty="0"/>
              <a:t>Use images!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923770" y="6540384"/>
            <a:ext cx="39865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i="1" dirty="0">
                <a:solidFill>
                  <a:srgbClr val="7F7F7F"/>
                </a:solidFill>
                <a:latin typeface="Verdana"/>
                <a:cs typeface="Verdana"/>
              </a:rPr>
              <a:t>Footer</a:t>
            </a:r>
            <a:r>
              <a:rPr lang="en-US" sz="1000" i="1" baseline="0" dirty="0">
                <a:solidFill>
                  <a:srgbClr val="7F7F7F"/>
                </a:solidFill>
                <a:latin typeface="Verdana"/>
                <a:cs typeface="Verdana"/>
              </a:rPr>
              <a:t> description area.</a:t>
            </a:r>
            <a:endParaRPr lang="en-US" sz="1000" i="1" dirty="0">
              <a:solidFill>
                <a:srgbClr val="7F7F7F"/>
              </a:solidFill>
              <a:latin typeface="Verdana"/>
              <a:cs typeface="Verdana"/>
            </a:endParaRP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2182813" y="1305328"/>
            <a:ext cx="4778375" cy="594592"/>
          </a:xfrm>
        </p:spPr>
        <p:txBody>
          <a:bodyPr/>
          <a:lstStyle/>
          <a:p>
            <a:r>
              <a:rPr lang="en-US" dirty="0"/>
              <a:t>Promote the Story</a:t>
            </a:r>
          </a:p>
        </p:txBody>
      </p:sp>
    </p:spTree>
    <p:extLst>
      <p:ext uri="{BB962C8B-B14F-4D97-AF65-F5344CB8AC3E}">
        <p14:creationId xmlns:p14="http://schemas.microsoft.com/office/powerpoint/2010/main" val="244961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4A204AD-3C65-4578-BDDD-5CA0E17DB4C4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Kristy Meyer, </a:t>
            </a:r>
            <a:r>
              <a:rPr lang="en-US" dirty="0">
                <a:hlinkClick r:id="rId2"/>
              </a:rPr>
              <a:t>kmeyer@ffa.org</a:t>
            </a:r>
            <a:endParaRPr lang="en-US" dirty="0"/>
          </a:p>
          <a:p>
            <a:r>
              <a:rPr lang="en-US" dirty="0"/>
              <a:t>Julie Woodard, </a:t>
            </a:r>
            <a:r>
              <a:rPr lang="en-US" dirty="0">
                <a:hlinkClick r:id="rId3"/>
              </a:rPr>
              <a:t>jwoodard@ffa.org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BD7D9E7-2807-49C3-A2E7-552565E0C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 more…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9778F5-6E41-4AEB-836D-CAD8D33D0B2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Contact Us</a:t>
            </a:r>
          </a:p>
        </p:txBody>
      </p:sp>
    </p:spTree>
    <p:extLst>
      <p:ext uri="{BB962C8B-B14F-4D97-AF65-F5344CB8AC3E}">
        <p14:creationId xmlns:p14="http://schemas.microsoft.com/office/powerpoint/2010/main" val="2093310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6F77A89-1666-4D52-B6E1-64BBD173DF43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What do you want the story to do?</a:t>
            </a:r>
          </a:p>
          <a:p>
            <a:pPr lvl="3"/>
            <a:r>
              <a:rPr lang="en-US" dirty="0"/>
              <a:t>Inform? News article</a:t>
            </a:r>
          </a:p>
          <a:p>
            <a:pPr lvl="3"/>
            <a:r>
              <a:rPr lang="en-US" dirty="0"/>
              <a:t>Convince? Opinion article</a:t>
            </a:r>
          </a:p>
          <a:p>
            <a:pPr lvl="3"/>
            <a:r>
              <a:rPr lang="en-US" dirty="0"/>
              <a:t>Advocate?  Essay</a:t>
            </a:r>
          </a:p>
          <a:p>
            <a:pPr lvl="3"/>
            <a:r>
              <a:rPr lang="en-US" dirty="0"/>
              <a:t>Entertain? Feature article</a:t>
            </a:r>
          </a:p>
          <a:p>
            <a:r>
              <a:rPr lang="en-US" dirty="0"/>
              <a:t>Who is the audience? Speak their speak</a:t>
            </a:r>
          </a:p>
          <a:p>
            <a:pPr lvl="3"/>
            <a:r>
              <a:rPr lang="en-US" dirty="0"/>
              <a:t>Students? Try informal writing</a:t>
            </a:r>
          </a:p>
          <a:p>
            <a:pPr lvl="3"/>
            <a:r>
              <a:rPr lang="en-US" dirty="0"/>
              <a:t>Teachers? Aim for academic writing</a:t>
            </a:r>
          </a:p>
          <a:p>
            <a:pPr lvl="3"/>
            <a:r>
              <a:rPr lang="en-US" dirty="0"/>
              <a:t>Administrators? Go for formal writing</a:t>
            </a:r>
          </a:p>
          <a:p>
            <a:r>
              <a:rPr lang="en-US" dirty="0"/>
              <a:t>Background research?</a:t>
            </a:r>
          </a:p>
          <a:p>
            <a:r>
              <a:rPr lang="en-US" dirty="0"/>
              <a:t>Call to action?</a:t>
            </a:r>
          </a:p>
          <a:p>
            <a:pPr lvl="3"/>
            <a:r>
              <a:rPr lang="en-US" dirty="0"/>
              <a:t>What do you want the reader to do with this story after they read it?</a:t>
            </a:r>
          </a:p>
          <a:p>
            <a:endParaRPr lang="en-US" dirty="0"/>
          </a:p>
          <a:p>
            <a:pPr lvl="3"/>
            <a:endParaRPr lang="en-US" dirty="0"/>
          </a:p>
          <a:p>
            <a:pPr marL="466344" lvl="3" indent="0">
              <a:buNone/>
            </a:pPr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29B238C-A6CF-4327-B8D7-93E728445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1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6B70751-850D-46FC-8A1C-00DC39B2756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Before Writing, Plan</a:t>
            </a:r>
          </a:p>
        </p:txBody>
      </p:sp>
    </p:spTree>
    <p:extLst>
      <p:ext uri="{BB962C8B-B14F-4D97-AF65-F5344CB8AC3E}">
        <p14:creationId xmlns:p14="http://schemas.microsoft.com/office/powerpoint/2010/main" val="2712301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FB088A0-040A-4E77-95E0-727A5C0AB0FB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What will interest your audience? </a:t>
            </a:r>
          </a:p>
          <a:p>
            <a:r>
              <a:rPr lang="en-US" dirty="0"/>
              <a:t>Look for the unique: If everyone is doing it, is it really news? </a:t>
            </a:r>
          </a:p>
          <a:p>
            <a:r>
              <a:rPr lang="en-US" dirty="0"/>
              <a:t>Think of the news only you can tell for that one-of-a-kind perspective.</a:t>
            </a:r>
          </a:p>
          <a:p>
            <a:r>
              <a:rPr lang="en-US" dirty="0"/>
              <a:t>Find stories with an emotional connection. 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B9E67BD-4BCA-406C-B242-855BB4A11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C9D8AE-AAFB-4F7E-A1EF-94990F54904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82812" y="1386930"/>
            <a:ext cx="4778375" cy="594592"/>
          </a:xfrm>
        </p:spPr>
        <p:txBody>
          <a:bodyPr/>
          <a:lstStyle/>
          <a:p>
            <a:r>
              <a:rPr lang="en-US" dirty="0"/>
              <a:t>Find the Story Hook/Angle</a:t>
            </a:r>
          </a:p>
        </p:txBody>
      </p:sp>
    </p:spTree>
    <p:extLst>
      <p:ext uri="{BB962C8B-B14F-4D97-AF65-F5344CB8AC3E}">
        <p14:creationId xmlns:p14="http://schemas.microsoft.com/office/powerpoint/2010/main" val="212542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FB088A0-040A-4E77-95E0-727A5C0AB0FB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Always use primary sources. </a:t>
            </a:r>
          </a:p>
          <a:p>
            <a:r>
              <a:rPr lang="en-US" dirty="0"/>
              <a:t>Interview at least two sources for each story.</a:t>
            </a:r>
          </a:p>
          <a:p>
            <a:r>
              <a:rPr lang="en-US" dirty="0"/>
              <a:t>For web pieces, include trusted links to related topics. 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B9E67BD-4BCA-406C-B242-855BB4A11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C9D8AE-AAFB-4F7E-A1EF-94990F54904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Use the Right Story Sources</a:t>
            </a:r>
          </a:p>
        </p:txBody>
      </p:sp>
    </p:spTree>
    <p:extLst>
      <p:ext uri="{BB962C8B-B14F-4D97-AF65-F5344CB8AC3E}">
        <p14:creationId xmlns:p14="http://schemas.microsoft.com/office/powerpoint/2010/main" val="20293179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F2D025-0AA5-4989-BF66-4892BC309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4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551F66-6859-477F-B431-FA4386822E8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Remember the 5 </a:t>
            </a:r>
            <a:r>
              <a:rPr lang="en-US" dirty="0" err="1"/>
              <a:t>Ws</a:t>
            </a:r>
            <a:r>
              <a:rPr lang="en-US" dirty="0"/>
              <a:t> and 1 H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0CBD7E-C7C7-424F-B956-1580676F1319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Every story should include: 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Who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What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When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Where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Why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/>
              <a:t>How</a:t>
            </a:r>
          </a:p>
        </p:txBody>
      </p:sp>
    </p:spTree>
    <p:extLst>
      <p:ext uri="{BB962C8B-B14F-4D97-AF65-F5344CB8AC3E}">
        <p14:creationId xmlns:p14="http://schemas.microsoft.com/office/powerpoint/2010/main" val="25973660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Step 5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When writing a news story, think of an inverted pyramid: start with the most important story details at the top and end with the least important at the bottom.</a:t>
            </a:r>
          </a:p>
          <a:p>
            <a:r>
              <a:rPr lang="en-US" dirty="0"/>
              <a:t>For feature writing, you can do the opposite and build to the story’s climax. Start with mystery. </a:t>
            </a:r>
          </a:p>
          <a:p>
            <a:r>
              <a:rPr lang="en-US" dirty="0"/>
              <a:t>Everything connects back to the lead.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23770" y="6540384"/>
            <a:ext cx="39865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i="1" dirty="0">
                <a:solidFill>
                  <a:srgbClr val="7F7F7F"/>
                </a:solidFill>
                <a:latin typeface="Verdana"/>
                <a:cs typeface="Verdana"/>
              </a:rPr>
              <a:t>Footer</a:t>
            </a:r>
            <a:r>
              <a:rPr lang="en-US" sz="1000" i="1" baseline="0" dirty="0">
                <a:solidFill>
                  <a:srgbClr val="7F7F7F"/>
                </a:solidFill>
                <a:latin typeface="Verdana"/>
                <a:cs typeface="Verdana"/>
              </a:rPr>
              <a:t> description area.</a:t>
            </a:r>
            <a:endParaRPr lang="en-US" sz="1000" i="1" dirty="0">
              <a:solidFill>
                <a:srgbClr val="7F7F7F"/>
              </a:solidFill>
              <a:latin typeface="Verdana"/>
              <a:cs typeface="Verdana"/>
            </a:endParaRP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2182813" y="1305328"/>
            <a:ext cx="4778375" cy="594592"/>
          </a:xfrm>
        </p:spPr>
        <p:txBody>
          <a:bodyPr/>
          <a:lstStyle/>
          <a:p>
            <a:r>
              <a:rPr lang="en-US" dirty="0"/>
              <a:t>Think of a Pyramid</a:t>
            </a:r>
          </a:p>
        </p:txBody>
      </p:sp>
    </p:spTree>
    <p:extLst>
      <p:ext uri="{BB962C8B-B14F-4D97-AF65-F5344CB8AC3E}">
        <p14:creationId xmlns:p14="http://schemas.microsoft.com/office/powerpoint/2010/main" val="1172535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Step 6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Be clear, concise and consistent.</a:t>
            </a:r>
          </a:p>
          <a:p>
            <a:pPr lvl="3"/>
            <a:r>
              <a:rPr lang="en-US" dirty="0"/>
              <a:t>One idea per sentence.</a:t>
            </a:r>
          </a:p>
          <a:p>
            <a:pPr lvl="3"/>
            <a:r>
              <a:rPr lang="en-US" dirty="0"/>
              <a:t>Use active verbs.</a:t>
            </a:r>
          </a:p>
          <a:p>
            <a:pPr lvl="3"/>
            <a:r>
              <a:rPr lang="en-US" dirty="0"/>
              <a:t>Simple, short words.</a:t>
            </a:r>
          </a:p>
          <a:p>
            <a:pPr lvl="3"/>
            <a:r>
              <a:rPr lang="en-US" dirty="0"/>
              <a:t>Avoid jargon.</a:t>
            </a:r>
          </a:p>
          <a:p>
            <a:pPr marL="237744" lvl="2" indent="0">
              <a:buNone/>
            </a:pPr>
            <a:endParaRPr lang="en-US" dirty="0"/>
          </a:p>
          <a:p>
            <a:r>
              <a:rPr lang="en-US" dirty="0"/>
              <a:t>Show, don’t tell. </a:t>
            </a:r>
          </a:p>
          <a:p>
            <a:pPr lvl="3"/>
            <a:r>
              <a:rPr lang="en-US" dirty="0"/>
              <a:t>Paint a picture with words. Emotions. Senses.</a:t>
            </a:r>
          </a:p>
          <a:p>
            <a:pPr lvl="3"/>
            <a:r>
              <a:rPr lang="en-US" dirty="0"/>
              <a:t>Put the reader in the story. </a:t>
            </a:r>
          </a:p>
          <a:p>
            <a:pPr lvl="3"/>
            <a:r>
              <a:rPr lang="en-US" dirty="0"/>
              <a:t>Use examples that can relate.</a:t>
            </a:r>
          </a:p>
          <a:p>
            <a:pPr marL="466344" lvl="3" indent="0">
              <a:buNone/>
            </a:pPr>
            <a:endParaRPr lang="en-US" dirty="0"/>
          </a:p>
          <a:p>
            <a:r>
              <a:rPr lang="en-US" dirty="0"/>
              <a:t>Most important: the first and last paragraphs of the story.</a:t>
            </a:r>
          </a:p>
          <a:p>
            <a:pPr lvl="3"/>
            <a:r>
              <a:rPr lang="en-US" dirty="0"/>
              <a:t>Tip: Write your conclusion first. That keeps you focused. 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923770" y="6540384"/>
            <a:ext cx="39865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i="1" dirty="0">
                <a:solidFill>
                  <a:srgbClr val="7F7F7F"/>
                </a:solidFill>
                <a:latin typeface="Verdana"/>
                <a:cs typeface="Verdana"/>
              </a:rPr>
              <a:t>Footer</a:t>
            </a:r>
            <a:r>
              <a:rPr lang="en-US" sz="1000" i="1" baseline="0" dirty="0">
                <a:solidFill>
                  <a:srgbClr val="7F7F7F"/>
                </a:solidFill>
                <a:latin typeface="Verdana"/>
                <a:cs typeface="Verdana"/>
              </a:rPr>
              <a:t> description area.</a:t>
            </a:r>
            <a:endParaRPr lang="en-US" sz="1000" i="1" dirty="0">
              <a:solidFill>
                <a:srgbClr val="7F7F7F"/>
              </a:solidFill>
              <a:latin typeface="Verdana"/>
              <a:cs typeface="Verdana"/>
            </a:endParaRP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2182813" y="1305328"/>
            <a:ext cx="4778375" cy="594592"/>
          </a:xfrm>
        </p:spPr>
        <p:txBody>
          <a:bodyPr/>
          <a:lstStyle/>
          <a:p>
            <a:r>
              <a:rPr lang="en-US" dirty="0"/>
              <a:t>When Writing…</a:t>
            </a:r>
          </a:p>
        </p:txBody>
      </p:sp>
    </p:spTree>
    <p:extLst>
      <p:ext uri="{BB962C8B-B14F-4D97-AF65-F5344CB8AC3E}">
        <p14:creationId xmlns:p14="http://schemas.microsoft.com/office/powerpoint/2010/main" val="633913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Step 7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Headlines: Use strong, interesting headlines to lead people into the story. </a:t>
            </a:r>
          </a:p>
          <a:p>
            <a:r>
              <a:rPr lang="en-US" dirty="0"/>
              <a:t>Lead: You only have a few seconds to interest the reader. Make it count. </a:t>
            </a:r>
          </a:p>
          <a:p>
            <a:r>
              <a:rPr lang="en-US" dirty="0"/>
              <a:t>Subheads: Use these to break up copy, ideal for posting on the web. </a:t>
            </a:r>
          </a:p>
          <a:p>
            <a:endParaRPr 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2182813" y="1305328"/>
            <a:ext cx="4778375" cy="594592"/>
          </a:xfrm>
        </p:spPr>
        <p:txBody>
          <a:bodyPr/>
          <a:lstStyle/>
          <a:p>
            <a:r>
              <a:rPr lang="en-US" dirty="0"/>
              <a:t>Grab Their Attention</a:t>
            </a:r>
          </a:p>
        </p:txBody>
      </p:sp>
    </p:spTree>
    <p:extLst>
      <p:ext uri="{BB962C8B-B14F-4D97-AF65-F5344CB8AC3E}">
        <p14:creationId xmlns:p14="http://schemas.microsoft.com/office/powerpoint/2010/main" val="30396637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Step 8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Errors can sink the credibility of your 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story—and your readership.</a:t>
            </a:r>
          </a:p>
          <a:p>
            <a:pPr lvl="3">
              <a:spcBef>
                <a:spcPts val="0"/>
              </a:spcBef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Check the spelling and grammar. </a:t>
            </a:r>
          </a:p>
          <a:p>
            <a:pPr lvl="3">
              <a:spcBef>
                <a:spcPts val="0"/>
              </a:spcBef>
            </a:pPr>
            <a:r>
              <a:rPr lang="en-US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Change sentences from passive voice to active voice.</a:t>
            </a:r>
          </a:p>
          <a:p>
            <a:pPr lvl="3">
              <a:spcBef>
                <a:spcPts val="0"/>
              </a:spcBef>
            </a:pPr>
            <a:r>
              <a:rPr lang="en-US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Remove excess words.</a:t>
            </a:r>
          </a:p>
          <a:p>
            <a:pPr lvl="3">
              <a:spcBef>
                <a:spcPts val="0"/>
              </a:spcBef>
            </a:pPr>
            <a:r>
              <a:rPr lang="en-US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Dump the corporate speak and jargon. Simple is better.</a:t>
            </a:r>
          </a:p>
          <a:p>
            <a:pPr lvl="3">
              <a:spcBef>
                <a:spcPts val="0"/>
              </a:spcBef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Use a style guide to stay consistent.</a:t>
            </a:r>
          </a:p>
          <a:p>
            <a:pPr lvl="3">
              <a:spcBef>
                <a:spcPts val="0"/>
              </a:spcBef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Minimize the use of acronyms.</a:t>
            </a:r>
          </a:p>
          <a:p>
            <a:pPr lvl="3">
              <a:spcBef>
                <a:spcPts val="0"/>
              </a:spcBef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Fact check.</a:t>
            </a:r>
          </a:p>
          <a:p>
            <a:pPr>
              <a:spcBef>
                <a:spcPts val="0"/>
              </a:spcBef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dirty="0"/>
              <a:t>Tips: Read the story out loud to catch errors. Read it backwards.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23770" y="6540384"/>
            <a:ext cx="39865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i="1" dirty="0">
                <a:solidFill>
                  <a:srgbClr val="7F7F7F"/>
                </a:solidFill>
                <a:latin typeface="Verdana"/>
                <a:cs typeface="Verdana"/>
              </a:rPr>
              <a:t>Footer</a:t>
            </a:r>
            <a:r>
              <a:rPr lang="en-US" sz="1000" i="1" baseline="0" dirty="0">
                <a:solidFill>
                  <a:srgbClr val="7F7F7F"/>
                </a:solidFill>
                <a:latin typeface="Verdana"/>
                <a:cs typeface="Verdana"/>
              </a:rPr>
              <a:t> description area.</a:t>
            </a:r>
            <a:endParaRPr lang="en-US" sz="1000" i="1" dirty="0">
              <a:solidFill>
                <a:srgbClr val="7F7F7F"/>
              </a:solidFill>
              <a:latin typeface="Verdana"/>
              <a:cs typeface="Verdana"/>
            </a:endParaRP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2138670" y="1386930"/>
            <a:ext cx="4778375" cy="594592"/>
          </a:xfrm>
        </p:spPr>
        <p:txBody>
          <a:bodyPr/>
          <a:lstStyle/>
          <a:p>
            <a:r>
              <a:rPr lang="en-US" dirty="0"/>
              <a:t>Edit</a:t>
            </a:r>
          </a:p>
        </p:txBody>
      </p:sp>
    </p:spTree>
    <p:extLst>
      <p:ext uri="{BB962C8B-B14F-4D97-AF65-F5344CB8AC3E}">
        <p14:creationId xmlns:p14="http://schemas.microsoft.com/office/powerpoint/2010/main" val="31069764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FA Inservice Master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Basic Excel Workbook" ma:contentTypeID="0x010100E0F45C0E3884B14D86F69C16F715BA100034B665055D71C84EB19B23098300E880" ma:contentTypeVersion="6" ma:contentTypeDescription="Blank Excel template for document library content type" ma:contentTypeScope="" ma:versionID="e485e9f50a58ea9bfb81841392e00f43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0ecc3287acba05003821241183c7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LongProperties xmlns="http://schemas.microsoft.com/office/2006/metadata/longProperties"/>
</file>

<file path=customXml/itemProps1.xml><?xml version="1.0" encoding="utf-8"?>
<ds:datastoreItem xmlns:ds="http://schemas.openxmlformats.org/officeDocument/2006/customXml" ds:itemID="{D077A53E-A8F8-4613-A362-6AAE3EF4D9B9}">
  <ds:schemaRefs>
    <ds:schemaRef ds:uri="http://purl.org/dc/dcmitype/"/>
    <ds:schemaRef ds:uri="http://purl.org/dc/terms/"/>
    <ds:schemaRef ds:uri="http://www.w3.org/XML/1998/namespace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3F710EAF-F4C6-4A46-A6B8-F7C11BBEF06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A271D1E-6D96-4BA4-86F3-355FAEAD7C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4.xml><?xml version="1.0" encoding="utf-8"?>
<ds:datastoreItem xmlns:ds="http://schemas.openxmlformats.org/officeDocument/2006/customXml" ds:itemID="{C4C674B6-D552-4B5A-A71B-A21B6E1CBA71}">
  <ds:schemaRefs>
    <ds:schemaRef ds:uri="http://schemas.microsoft.com/office/2006/metadata/long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Clarity.thmx</Template>
  <TotalTime>12487</TotalTime>
  <Words>533</Words>
  <Application>Microsoft Office PowerPoint</Application>
  <PresentationFormat>On-screen Show (4:3)</PresentationFormat>
  <Paragraphs>91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Verdana</vt:lpstr>
      <vt:lpstr>Georgia</vt:lpstr>
      <vt:lpstr>Wingdings</vt:lpstr>
      <vt:lpstr>Arial</vt:lpstr>
      <vt:lpstr>Times New Roman</vt:lpstr>
      <vt:lpstr>FFA Inservice Master</vt:lpstr>
      <vt:lpstr>PowerPoint Presentation</vt:lpstr>
      <vt:lpstr>Step 1</vt:lpstr>
      <vt:lpstr>Step 2</vt:lpstr>
      <vt:lpstr>Step 3</vt:lpstr>
      <vt:lpstr>Step 4</vt:lpstr>
      <vt:lpstr>Step 5</vt:lpstr>
      <vt:lpstr>Step 6</vt:lpstr>
      <vt:lpstr>Step 7</vt:lpstr>
      <vt:lpstr>Step 8</vt:lpstr>
      <vt:lpstr>Step 9</vt:lpstr>
      <vt:lpstr>For more…</vt:lpstr>
    </vt:vector>
  </TitlesOfParts>
  <Company>National FFA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Information Technology</dc:creator>
  <cp:lastModifiedBy>Woodard, Julie</cp:lastModifiedBy>
  <cp:revision>470</cp:revision>
  <dcterms:created xsi:type="dcterms:W3CDTF">2007-01-30T15:01:20Z</dcterms:created>
  <dcterms:modified xsi:type="dcterms:W3CDTF">2020-07-16T14:33:18Z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">
    <vt:lpwstr>Basic Excel Workbook</vt:lpwstr>
  </property>
  <property fmtid="{D5CDD505-2E9C-101B-9397-08002B2CF9AE}" pid="3" name="ContentTypeId">
    <vt:lpwstr>0x010100E0F45C0E3884B14D86F69C16F715BA100034B665055D71C84EB19B23098300E880</vt:lpwstr>
  </property>
</Properties>
</file>